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58" r:id="rId2"/>
    <p:sldId id="261" r:id="rId3"/>
    <p:sldId id="266" r:id="rId4"/>
    <p:sldId id="267" r:id="rId5"/>
    <p:sldId id="268" r:id="rId6"/>
    <p:sldId id="271" r:id="rId7"/>
    <p:sldId id="272" r:id="rId8"/>
    <p:sldId id="269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ED3FE-9BFC-4480-BA1E-7086E7307A6E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82AE5-2C37-44A6-AD14-3BA69A5C0B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82AE5-2C37-44A6-AD14-3BA69A5C0B5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Понятие УУД учащихся</a:t>
            </a:r>
            <a:r>
              <a:rPr lang="ru-RU" sz="3600" b="1" i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Способы формирования УУД на уроках в начальной школе 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(</a:t>
            </a:r>
            <a:r>
              <a:rPr lang="ru-RU" sz="3600" b="1" i="1" dirty="0" smtClean="0">
                <a:solidFill>
                  <a:srgbClr val="FF0000"/>
                </a:solidFill>
              </a:rPr>
              <a:t>на основе ФГОС НОО).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983444"/>
            <a:ext cx="417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Презентацию подготовила 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учитель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начальных класс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ов </a:t>
            </a:r>
          </a:p>
          <a:p>
            <a:pPr algn="just"/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Яковенко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Татьяна Николаевна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462" name="Picture 6" descr="1 - Ольга Васильевна Смирн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3724275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08720"/>
            <a:ext cx="86868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Достижение «умения учиться»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предполагает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освоение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школьниками всех компонентов учебной деятельности,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включая: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29000"/>
            <a:ext cx="91450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познавательные и учебные мотивы;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   учебную </a:t>
            </a:r>
            <a:r>
              <a:rPr lang="ru-RU" sz="2800" b="1" dirty="0" smtClean="0">
                <a:solidFill>
                  <a:srgbClr val="002060"/>
                </a:solidFill>
              </a:rPr>
              <a:t>цель;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учебную </a:t>
            </a:r>
            <a:r>
              <a:rPr lang="ru-RU" sz="2800" b="1" dirty="0" smtClean="0">
                <a:solidFill>
                  <a:srgbClr val="002060"/>
                </a:solidFill>
              </a:rPr>
              <a:t>задачу;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  учебные </a:t>
            </a:r>
            <a:r>
              <a:rPr lang="ru-RU" sz="2800" b="1" dirty="0" smtClean="0">
                <a:solidFill>
                  <a:srgbClr val="002060"/>
                </a:solidFill>
              </a:rPr>
              <a:t>действия и операции           (ориентировка, преобразование                  материала, контроль и оценка).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универсальных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учебных действий: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820472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обеспечение возможностей учащегося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создание условий для гармоничного развития личности и ее самореализации на основе готовности к непрерывному образованию компетентности «</a:t>
            </a:r>
            <a:r>
              <a:rPr lang="ru-RU" sz="2400" b="1" i="1" dirty="0" smtClean="0">
                <a:solidFill>
                  <a:srgbClr val="002060"/>
                </a:solidFill>
              </a:rPr>
              <a:t>научить учиться», </a:t>
            </a:r>
            <a:r>
              <a:rPr lang="ru-RU" sz="2400" b="1" dirty="0" smtClean="0">
                <a:solidFill>
                  <a:srgbClr val="002060"/>
                </a:solidFill>
              </a:rPr>
              <a:t>толерантности жизни в  поликультурном обществе;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обеспечение </a:t>
            </a:r>
            <a:r>
              <a:rPr lang="ru-RU" sz="2400" b="1" dirty="0" smtClean="0">
                <a:solidFill>
                  <a:srgbClr val="002060"/>
                </a:solidFill>
              </a:rPr>
              <a:t>успешного усвоения знаний, формирования умений, навыков и компетентностей в любой предметной области.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Виды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универсальных </a:t>
            </a:r>
            <a:r>
              <a:rPr lang="ru-RU" b="1" dirty="0" smtClean="0">
                <a:solidFill>
                  <a:srgbClr val="FF0000"/>
                </a:solidFill>
              </a:rPr>
              <a:t>учебных действий: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988841"/>
            <a:ext cx="5958408" cy="3205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Личностные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3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Регулятивные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3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Познавательные</a:t>
            </a:r>
          </a:p>
          <a:p>
            <a:pPr>
              <a:lnSpc>
                <a:spcPct val="80000"/>
              </a:lnSpc>
              <a:defRPr/>
            </a:pPr>
            <a:endParaRPr lang="ru-RU" sz="3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Arial Black" pitchFamily="34" charset="0"/>
              </a:rPr>
              <a:t>Коммуникативные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Личностные УУД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046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Личностные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универсальные учебные действия обеспечивают ценностно-смысловую ориентацию учащихся (знание моральных норм, умение соотносить поступки и события с принятыми этическими принципами, умение выделить нравственный аспект поведения) и ориентацию в социальных ролях и межличностных отношениях. 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244334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Виды личностных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действий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675496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</a:rPr>
              <a:t>Смыслообразование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- Личностное</a:t>
            </a:r>
            <a:r>
              <a:rPr lang="ru-RU" sz="2400" b="1" dirty="0" smtClean="0">
                <a:solidFill>
                  <a:srgbClr val="002060"/>
                </a:solidFill>
              </a:rPr>
              <a:t>, жизненное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самоопределение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- Нравственно-этические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836712"/>
            <a:ext cx="8686800" cy="461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Регулятивные УУД 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обеспечивают учащимся организацию их учебной деятельности: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13338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- </a:t>
            </a:r>
            <a:r>
              <a:rPr lang="ru-RU" sz="2800" b="1" dirty="0" err="1" smtClean="0">
                <a:solidFill>
                  <a:srgbClr val="002060"/>
                </a:solidFill>
              </a:rPr>
              <a:t>целеполагание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планирование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прогнозирование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контроль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коррекция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оценка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- </a:t>
            </a:r>
            <a:r>
              <a:rPr lang="ru-RU" sz="2800" b="1" dirty="0" err="1" smtClean="0">
                <a:solidFill>
                  <a:srgbClr val="002060"/>
                </a:solidFill>
              </a:rPr>
              <a:t>саморегуляция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Познавательные УУД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9064" y="1772816"/>
            <a:ext cx="8424936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3600" b="1" dirty="0" err="1" smtClean="0">
                <a:solidFill>
                  <a:srgbClr val="002060"/>
                </a:solidFill>
              </a:rPr>
              <a:t>Общеучебные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Логические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</a:rPr>
              <a:t>Знаково-символические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- Постановка </a:t>
            </a:r>
            <a:r>
              <a:rPr lang="ru-RU" sz="3600" b="1" dirty="0" smtClean="0">
                <a:solidFill>
                  <a:srgbClr val="002060"/>
                </a:solidFill>
              </a:rPr>
              <a:t>и решение проблемы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686800" cy="172819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Коммуникативные УУД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обеспечивают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социальную </a:t>
            </a:r>
            <a:r>
              <a:rPr lang="ru-RU" sz="2800" b="1" dirty="0" smtClean="0"/>
              <a:t>компетентность и учёт позиции других людей, умение слушать и вступать в </a:t>
            </a:r>
            <a:r>
              <a:rPr lang="ru-RU" sz="2800" b="1" dirty="0" smtClean="0"/>
              <a:t>диалог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551836"/>
            <a:ext cx="74168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планирование </a:t>
            </a:r>
            <a:r>
              <a:rPr lang="ru-RU" sz="2800" b="1" dirty="0" smtClean="0">
                <a:solidFill>
                  <a:srgbClr val="002060"/>
                </a:solidFill>
              </a:rPr>
              <a:t>сотрудничества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постановка вопросов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разрешение конфликтов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управление поведением партнёра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умение с точностью выражать свои мысли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64704"/>
            <a:ext cx="8686800" cy="1296144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Спасибо </a:t>
            </a: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 smtClean="0">
                <a:solidFill>
                  <a:srgbClr val="FF0000"/>
                </a:solidFill>
              </a:rPr>
              <a:t>за </a:t>
            </a:r>
            <a:r>
              <a:rPr lang="ru-RU" sz="5400" b="1" i="1" dirty="0" smtClean="0">
                <a:solidFill>
                  <a:srgbClr val="FF0000"/>
                </a:solidFill>
              </a:rPr>
              <a:t>внимание !</a:t>
            </a:r>
            <a:endParaRPr lang="ru-RU" sz="5400" i="1" dirty="0"/>
          </a:p>
        </p:txBody>
      </p:sp>
      <p:pic>
        <p:nvPicPr>
          <p:cNvPr id="1026" name="Picture 2" descr="https://botan.cc/prepod/_bloks/pic/cpmuzou-0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348" y="2276872"/>
            <a:ext cx="8521405" cy="4315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Роль школы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61024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</a:rPr>
              <a:t>и</a:t>
            </a:r>
            <a:r>
              <a:rPr lang="ru-RU" sz="3600" b="1" dirty="0" smtClean="0">
                <a:solidFill>
                  <a:srgbClr val="002060"/>
                </a:solidFill>
              </a:rPr>
              <a:t>нтеграция;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</a:rPr>
              <a:t>о</a:t>
            </a:r>
            <a:r>
              <a:rPr lang="ru-RU" sz="3600" b="1" dirty="0" smtClean="0">
                <a:solidFill>
                  <a:srgbClr val="002060"/>
                </a:solidFill>
              </a:rPr>
              <a:t>бобщение;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</a:rPr>
              <a:t>осмысление новых </a:t>
            </a:r>
            <a:r>
              <a:rPr lang="ru-RU" sz="3600" b="1" dirty="0" smtClean="0">
                <a:solidFill>
                  <a:srgbClr val="002060"/>
                </a:solidFill>
              </a:rPr>
              <a:t>знаний;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</a:rPr>
              <a:t>умение связать новые знания с жизненным опытом</a:t>
            </a:r>
          </a:p>
          <a:p>
            <a:endParaRPr lang="ru-RU" dirty="0" smtClean="0"/>
          </a:p>
        </p:txBody>
      </p:sp>
      <p:pic>
        <p:nvPicPr>
          <p:cNvPr id="18434" name="Picture 2" descr="http://img-fotki.yandex.ru/get/6520/108950446.113/0_cd1fa_6866764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6672"/>
            <a:ext cx="2265643" cy="126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ШКОЛЬНОГО 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3"/>
            <a:ext cx="624644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развитие у ученика способности самостоятельно ставить учебные цели;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проектировать </a:t>
            </a:r>
            <a:r>
              <a:rPr lang="ru-RU" sz="3200" b="1" dirty="0" smtClean="0">
                <a:solidFill>
                  <a:srgbClr val="002060"/>
                </a:solidFill>
              </a:rPr>
              <a:t>пути их реализации;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ru-RU" sz="3200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контролировать </a:t>
            </a:r>
            <a:r>
              <a:rPr lang="ru-RU" sz="3200" b="1" dirty="0" smtClean="0">
                <a:solidFill>
                  <a:srgbClr val="002060"/>
                </a:solidFill>
              </a:rPr>
              <a:t>и оценивать свои достижения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pic>
        <p:nvPicPr>
          <p:cNvPr id="17410" name="Picture 2" descr="http://img-fotki.yandex.ru/get/6422/108950446.113/0_cd203_9aab45c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797152"/>
            <a:ext cx="2477340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ru-RU" sz="4400" b="1" dirty="0" smtClean="0">
                <a:solidFill>
                  <a:srgbClr val="FF0000"/>
                </a:solidFill>
              </a:rPr>
              <a:t>Каким образом достичь цель?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Благодаря </a:t>
            </a:r>
            <a:r>
              <a:rPr lang="ru-RU" sz="4000" b="1" dirty="0" smtClean="0">
                <a:solidFill>
                  <a:srgbClr val="002060"/>
                </a:solidFill>
              </a:rPr>
              <a:t>системе формирования универсальных учебных действий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6388" name="Picture 4" descr="0_791d9_210ccbe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1049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СОВРЕМЕННЫЙ УЧЕНИК ДОЛЖЕН БЫТЬ: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7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любознательной, интересующейся, активно познающей мир личностью;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умеющей учиться, способной к организации собственной деятельности;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уважающей и принимающей ценности семьи и общества, историю и культуру каждого народа;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доброжелательной, умеющей слушать партнёра, уважающей своё и чужое мнение</a:t>
            </a:r>
            <a:r>
              <a:rPr lang="ru-RU" sz="2400" b="1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готовой самостоятельно действовать и отвечать за свои поступки. 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340768"/>
            <a:ext cx="89644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Развитие основ умения учиться (формирование универсальных учебных действий) определено </a:t>
            </a:r>
            <a:r>
              <a:rPr lang="ru-RU" sz="3600" b="1" dirty="0" smtClean="0">
                <a:solidFill>
                  <a:srgbClr val="C00000"/>
                </a:solidFill>
              </a:rPr>
              <a:t>Федеральным государственным образовательным стандартом (ФГОС) </a:t>
            </a:r>
            <a:r>
              <a:rPr lang="ru-RU" sz="3600" b="1" dirty="0" smtClean="0">
                <a:solidFill>
                  <a:srgbClr val="002060"/>
                </a:solidFill>
              </a:rPr>
              <a:t>второго поколения как одна из важнейших задач образования.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Особенностью содержания современного начального образования является не только ответ на вопрос, что </a:t>
            </a:r>
            <a:r>
              <a:rPr lang="ru-RU" sz="3600" b="1" dirty="0" smtClean="0">
                <a:solidFill>
                  <a:srgbClr val="C00000"/>
                </a:solidFill>
              </a:rPr>
              <a:t>ученик должен знать</a:t>
            </a:r>
            <a:r>
              <a:rPr lang="ru-RU" sz="3600" b="1" dirty="0" smtClean="0">
                <a:solidFill>
                  <a:srgbClr val="002060"/>
                </a:solidFill>
              </a:rPr>
              <a:t>, но и формирование УУД, обеспечивающих способность к </a:t>
            </a:r>
            <a:r>
              <a:rPr lang="ru-RU" sz="3600" b="1" dirty="0" smtClean="0">
                <a:solidFill>
                  <a:srgbClr val="C00000"/>
                </a:solidFill>
              </a:rPr>
              <a:t>организации самостоятельной учебной деятельности.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НАЧАЛЬНОЙ ШКОЛЫ: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1"/>
            <a:ext cx="7848872" cy="413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 i="1" u="sng" dirty="0" smtClean="0">
                <a:solidFill>
                  <a:srgbClr val="CC0000"/>
                </a:solidFill>
              </a:rPr>
              <a:t>Учить </a:t>
            </a:r>
            <a:r>
              <a:rPr lang="ru-RU" sz="4000" b="1" i="1" u="sng" dirty="0" smtClean="0">
                <a:solidFill>
                  <a:srgbClr val="CC0000"/>
                </a:solidFill>
              </a:rPr>
              <a:t>себя</a:t>
            </a:r>
          </a:p>
          <a:p>
            <a:pPr algn="ctr">
              <a:lnSpc>
                <a:spcPct val="90000"/>
              </a:lnSpc>
            </a:pPr>
            <a:endParaRPr lang="ru-RU" sz="3600" dirty="0" smtClean="0"/>
          </a:p>
          <a:p>
            <a:pPr algn="ctr">
              <a:lnSpc>
                <a:spcPct val="90000"/>
              </a:lnSpc>
            </a:pPr>
            <a:r>
              <a:rPr lang="ru-RU" sz="3600" b="1" i="1" dirty="0" smtClean="0">
                <a:solidFill>
                  <a:srgbClr val="002060"/>
                </a:solidFill>
              </a:rPr>
              <a:t>Достижение цели </a:t>
            </a:r>
            <a:r>
              <a:rPr lang="ru-RU" sz="3600" b="1" i="1" dirty="0" smtClean="0">
                <a:solidFill>
                  <a:srgbClr val="002060"/>
                </a:solidFill>
              </a:rPr>
              <a:t>становится возможным</a:t>
            </a:r>
          </a:p>
          <a:p>
            <a:pPr algn="ctr">
              <a:lnSpc>
                <a:spcPct val="90000"/>
              </a:lnSpc>
            </a:pPr>
            <a:r>
              <a:rPr lang="ru-RU" sz="3600" b="1" i="1" dirty="0" smtClean="0">
                <a:solidFill>
                  <a:srgbClr val="002060"/>
                </a:solidFill>
              </a:rPr>
              <a:t>благодаря  </a:t>
            </a:r>
            <a:r>
              <a:rPr lang="ru-RU" sz="3600" b="1" i="1" dirty="0" smtClean="0">
                <a:solidFill>
                  <a:srgbClr val="002060"/>
                </a:solidFill>
              </a:rPr>
              <a:t>формированию</a:t>
            </a:r>
          </a:p>
          <a:p>
            <a:pPr algn="ctr">
              <a:lnSpc>
                <a:spcPct val="90000"/>
              </a:lnSpc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системы универсальных учебных действий.</a:t>
            </a:r>
            <a:endParaRPr lang="ru-RU" sz="36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Универсальные учебные действия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- способность субъекта к саморазвитию и самосовершенствованию путем сознательного и активного присвоения нового социального опыта;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- совокупность способов действия учащегося, обеспечивающих самостоятельное усвоение новых знаний, формирование умений, включая организацию этого процесса.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260</TotalTime>
  <Words>464</Words>
  <Application>Microsoft Office PowerPoint</Application>
  <PresentationFormat>Экран (4:3)</PresentationFormat>
  <Paragraphs>100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Роль школы</vt:lpstr>
      <vt:lpstr>ЦЕЛЬ ШКОЛЬНОГО ОБРАЗОВАНИЯ</vt:lpstr>
      <vt:lpstr>           Каким образом достичь цель?</vt:lpstr>
      <vt:lpstr>СОВРЕМЕННЫЙ УЧЕНИК ДОЛЖЕН БЫТЬ:</vt:lpstr>
      <vt:lpstr>Слайд 6</vt:lpstr>
      <vt:lpstr>Слайд 7</vt:lpstr>
      <vt:lpstr>ЦЕЛЬ НАЧАЛЬНОЙ ШКОЛЫ:</vt:lpstr>
      <vt:lpstr>Универсальные учебные действия</vt:lpstr>
      <vt:lpstr>Достижение «умения учиться» предполагает  освоение школьниками всех компонентов учебной деятельности, включая:</vt:lpstr>
      <vt:lpstr>Функции  универсальных учебных действий:</vt:lpstr>
      <vt:lpstr>Виды  универсальных учебных действий:</vt:lpstr>
      <vt:lpstr>Личностные УУД</vt:lpstr>
      <vt:lpstr>Регулятивные УУД   обеспечивают учащимся организацию их учебной деятельности:</vt:lpstr>
      <vt:lpstr>Познавательные УУД</vt:lpstr>
      <vt:lpstr>Коммуникативные УУД   обеспечивают  социальную компетентность и учёт позиции других людей, умение слушать и вступать в диалог</vt:lpstr>
      <vt:lpstr>Спасибо 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39</cp:revision>
  <dcterms:created xsi:type="dcterms:W3CDTF">2017-09-11T15:41:33Z</dcterms:created>
  <dcterms:modified xsi:type="dcterms:W3CDTF">2017-09-17T06:12:21Z</dcterms:modified>
</cp:coreProperties>
</file>