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303" r:id="rId10"/>
    <p:sldId id="268" r:id="rId11"/>
    <p:sldId id="264" r:id="rId12"/>
    <p:sldId id="267" r:id="rId13"/>
    <p:sldId id="269" r:id="rId14"/>
    <p:sldId id="270" r:id="rId15"/>
    <p:sldId id="304" r:id="rId16"/>
    <p:sldId id="273" r:id="rId17"/>
    <p:sldId id="275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7" r:id="rId27"/>
    <p:sldId id="290" r:id="rId28"/>
    <p:sldId id="291" r:id="rId29"/>
    <p:sldId id="292" r:id="rId30"/>
    <p:sldId id="293" r:id="rId31"/>
    <p:sldId id="294" r:id="rId32"/>
    <p:sldId id="296" r:id="rId33"/>
    <p:sldId id="297" r:id="rId34"/>
    <p:sldId id="299" r:id="rId35"/>
    <p:sldId id="301" r:id="rId36"/>
    <p:sldId id="300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77" autoAdjust="0"/>
  </p:normalViewPr>
  <p:slideViewPr>
    <p:cSldViewPr>
      <p:cViewPr varScale="1">
        <p:scale>
          <a:sx n="62" d="100"/>
          <a:sy n="62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8E617A-4E62-4B52-8EC2-1D5AFE989722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AB0B1-981A-4382-8FBA-8F2E9C663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09C5-9D4E-43EA-9BA4-6EFC72F2DA5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6307-E9D1-43DE-9EB0-AFD0314B2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09C5-9D4E-43EA-9BA4-6EFC72F2DA5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6307-E9D1-43DE-9EB0-AFD0314B2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09C5-9D4E-43EA-9BA4-6EFC72F2DA5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6307-E9D1-43DE-9EB0-AFD0314B2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09C5-9D4E-43EA-9BA4-6EFC72F2DA5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6307-E9D1-43DE-9EB0-AFD0314B2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09C5-9D4E-43EA-9BA4-6EFC72F2DA5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6307-E9D1-43DE-9EB0-AFD0314B2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09C5-9D4E-43EA-9BA4-6EFC72F2DA5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6307-E9D1-43DE-9EB0-AFD0314B2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09C5-9D4E-43EA-9BA4-6EFC72F2DA5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6307-E9D1-43DE-9EB0-AFD0314B2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09C5-9D4E-43EA-9BA4-6EFC72F2DA5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6307-E9D1-43DE-9EB0-AFD0314B2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09C5-9D4E-43EA-9BA4-6EFC72F2DA5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6307-E9D1-43DE-9EB0-AFD0314B2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09C5-9D4E-43EA-9BA4-6EFC72F2DA5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6307-E9D1-43DE-9EB0-AFD0314B2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D09C5-9D4E-43EA-9BA4-6EFC72F2DA5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6307-E9D1-43DE-9EB0-AFD0314B2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000">
              <a:schemeClr val="accent6">
                <a:lumMod val="75000"/>
                <a:alpha val="65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D09C5-9D4E-43EA-9BA4-6EFC72F2DA51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96307-E9D1-43DE-9EB0-AFD0314B2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9575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Тела,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вещества,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частицы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окружающего мира, 3 класс</a:t>
            </a:r>
          </a:p>
          <a:p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Яковенко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Татьяна Николаевна,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учитель начальных классов МБОУ </a:t>
            </a:r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СШ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№22»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Нижневартовск</a:t>
            </a:r>
          </a:p>
          <a:p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723872" y="866756"/>
            <a:ext cx="2468600" cy="2757388"/>
            <a:chOff x="571472" y="714356"/>
            <a:chExt cx="2468600" cy="2757388"/>
          </a:xfrm>
        </p:grpSpPr>
        <p:pic>
          <p:nvPicPr>
            <p:cNvPr id="5" name="Picture 2" descr="C:\Documents and Settings\Admin\Рабочий стол\16 апреля\Мусор\временная папка\13304550841620884031Detailed Brown Bear Art.svg.med.pn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857356" y="2571744"/>
              <a:ext cx="1103675" cy="900000"/>
            </a:xfrm>
            <a:prstGeom prst="rect">
              <a:avLst/>
            </a:prstGeom>
            <a:noFill/>
          </p:spPr>
        </p:pic>
        <p:pic>
          <p:nvPicPr>
            <p:cNvPr id="6" name="Picture 3" descr="C:\Documents and Settings\Admin\Рабочий стол\16 апреля\Мусор\временная папка\11949898042019629779gatto_cat_architetto_fra_04.svg.med.pn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71472" y="2571744"/>
              <a:ext cx="416900" cy="900000"/>
            </a:xfrm>
            <a:prstGeom prst="rect">
              <a:avLst/>
            </a:prstGeom>
            <a:noFill/>
          </p:spPr>
        </p:pic>
        <p:pic>
          <p:nvPicPr>
            <p:cNvPr id="7" name="Picture 4" descr="C:\Documents and Settings\Admin\Рабочий стол\16 апреля\Мусор\11954432211045781933technoargia_peugeot206blue.svg.med.pn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857224" y="2000240"/>
              <a:ext cx="1137500" cy="900000"/>
            </a:xfrm>
            <a:prstGeom prst="rect">
              <a:avLst/>
            </a:prstGeom>
            <a:noFill/>
          </p:spPr>
        </p:pic>
        <p:pic>
          <p:nvPicPr>
            <p:cNvPr id="8" name="Picture 5" descr="C:\Documents and Settings\Admin\Рабочий стол\16 апреля\Мусор\1240169659847133699rg1024_simple_tree.svg.med.pn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500166" y="1214422"/>
              <a:ext cx="720450" cy="900000"/>
            </a:xfrm>
            <a:prstGeom prst="rect">
              <a:avLst/>
            </a:prstGeom>
            <a:noFill/>
          </p:spPr>
        </p:pic>
        <p:pic>
          <p:nvPicPr>
            <p:cNvPr id="9" name="Picture 6" descr="C:\Documents and Settings\Admin\Рабочий стол\16 апреля\Мусор\1321393689511437786Sheep Side View.svg.hi.pn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42910" y="928670"/>
              <a:ext cx="901600" cy="900000"/>
            </a:xfrm>
            <a:prstGeom prst="rect">
              <a:avLst/>
            </a:prstGeom>
            <a:noFill/>
          </p:spPr>
        </p:pic>
        <p:pic>
          <p:nvPicPr>
            <p:cNvPr id="10" name="Picture 7" descr="C:\Documents and Settings\Admin\Рабочий стол\16 апреля\Мусор\11949844971468298061lamp_sergio_luiz_araujo__01.svg.med.pn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500287" y="714356"/>
              <a:ext cx="510675" cy="900000"/>
            </a:xfrm>
            <a:prstGeom prst="rect">
              <a:avLst/>
            </a:prstGeom>
            <a:noFill/>
          </p:spPr>
        </p:pic>
        <p:pic>
          <p:nvPicPr>
            <p:cNvPr id="11" name="Picture 8" descr="C:\Documents and Settings\Admin\Рабочий стол\16 апреля\Мусор\11949850601793037291magnifing_glass_gino_riv_01.svg.med.pn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143097" y="1785926"/>
              <a:ext cx="896975" cy="900000"/>
            </a:xfrm>
            <a:prstGeom prst="rect">
              <a:avLst/>
            </a:prstGeom>
            <a:noFill/>
          </p:spPr>
        </p:pic>
      </p:grpSp>
      <p:grpSp>
        <p:nvGrpSpPr>
          <p:cNvPr id="12" name="Группа 11"/>
          <p:cNvGrpSpPr/>
          <p:nvPr/>
        </p:nvGrpSpPr>
        <p:grpSpPr>
          <a:xfrm>
            <a:off x="6026082" y="678637"/>
            <a:ext cx="2664000" cy="2916000"/>
            <a:chOff x="6026082" y="678637"/>
            <a:chExt cx="2664000" cy="2916000"/>
          </a:xfrm>
        </p:grpSpPr>
        <p:sp>
          <p:nvSpPr>
            <p:cNvPr id="13" name="Заголовок 1"/>
            <p:cNvSpPr txBox="1">
              <a:spLocks/>
            </p:cNvSpPr>
            <p:nvPr/>
          </p:nvSpPr>
          <p:spPr>
            <a:xfrm flipH="1">
              <a:off x="6026082" y="678637"/>
              <a:ext cx="2664000" cy="2916000"/>
            </a:xfrm>
            <a:prstGeom prst="rect">
              <a:avLst/>
            </a:prstGeom>
            <a:solidFill>
              <a:srgbClr val="0066FF">
                <a:alpha val="54902"/>
              </a:srgbClr>
            </a:solidFill>
            <a:scene3d>
              <a:camera prst="isometricOffAxis2Left">
                <a:rot lat="1080000" lon="600000" rev="0"/>
              </a:camera>
              <a:lightRig rig="threePt" dir="t"/>
            </a:scene3d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  <p:grpSp>
          <p:nvGrpSpPr>
            <p:cNvPr id="14" name="Группа 20"/>
            <p:cNvGrpSpPr>
              <a:grpSpLocks noChangeAspect="1"/>
            </p:cNvGrpSpPr>
            <p:nvPr/>
          </p:nvGrpSpPr>
          <p:grpSpPr>
            <a:xfrm>
              <a:off x="6072198" y="2857496"/>
              <a:ext cx="1305816" cy="504000"/>
              <a:chOff x="4214810" y="4857759"/>
              <a:chExt cx="2052000" cy="648000"/>
            </a:xfrm>
          </p:grpSpPr>
          <p:sp>
            <p:nvSpPr>
              <p:cNvPr id="116" name="Блок-схема: узел 16"/>
              <p:cNvSpPr/>
              <p:nvPr/>
            </p:nvSpPr>
            <p:spPr>
              <a:xfrm>
                <a:off x="4214810" y="4857759"/>
                <a:ext cx="2052000" cy="648000"/>
              </a:xfrm>
              <a:prstGeom prst="cloud">
                <a:avLst/>
              </a:prstGeom>
              <a:gradFill flip="none" rotWithShape="1">
                <a:gsLst>
                  <a:gs pos="0">
                    <a:srgbClr val="996633">
                      <a:shade val="30000"/>
                      <a:satMod val="115000"/>
                    </a:srgbClr>
                  </a:gs>
                  <a:gs pos="50000">
                    <a:srgbClr val="996633">
                      <a:shade val="67500"/>
                      <a:satMod val="115000"/>
                    </a:srgbClr>
                  </a:gs>
                  <a:gs pos="100000">
                    <a:srgbClr val="996633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dist="88900" dir="2400000" algn="ctr" rotWithShape="0">
                  <a:srgbClr val="996633">
                    <a:alpha val="5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Блок-схема: узел 18"/>
              <p:cNvSpPr>
                <a:spLocks noChangeAspect="1"/>
              </p:cNvSpPr>
              <p:nvPr/>
            </p:nvSpPr>
            <p:spPr>
              <a:xfrm>
                <a:off x="4857752" y="4953010"/>
                <a:ext cx="684000" cy="357189"/>
              </a:xfrm>
              <a:prstGeom prst="cloud">
                <a:avLst/>
              </a:prstGeom>
              <a:solidFill>
                <a:srgbClr val="663300"/>
              </a:solidFill>
              <a:ln>
                <a:noFill/>
              </a:ln>
              <a:effectLst>
                <a:outerShdw dist="88900" dir="2400000" algn="ctr" rotWithShape="0">
                  <a:srgbClr val="996633">
                    <a:alpha val="5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" name="Блок-схема: узел 19"/>
              <p:cNvSpPr>
                <a:spLocks noChangeAspect="1"/>
              </p:cNvSpPr>
              <p:nvPr/>
            </p:nvSpPr>
            <p:spPr>
              <a:xfrm rot="19625455">
                <a:off x="5173055" y="5077218"/>
                <a:ext cx="684000" cy="397250"/>
              </a:xfrm>
              <a:prstGeom prst="ellipse">
                <a:avLst/>
              </a:prstGeom>
              <a:gradFill flip="none" rotWithShape="1">
                <a:gsLst>
                  <a:gs pos="0">
                    <a:srgbClr val="996633">
                      <a:shade val="30000"/>
                      <a:satMod val="115000"/>
                    </a:srgbClr>
                  </a:gs>
                  <a:gs pos="50000">
                    <a:srgbClr val="996633">
                      <a:shade val="67500"/>
                      <a:satMod val="115000"/>
                    </a:srgbClr>
                  </a:gs>
                  <a:gs pos="100000">
                    <a:srgbClr val="996633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dist="88900" dir="2400000" algn="ctr" rotWithShape="0">
                  <a:srgbClr val="996633">
                    <a:alpha val="5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Блок-схема: узел 17"/>
              <p:cNvSpPr>
                <a:spLocks noChangeAspect="1"/>
              </p:cNvSpPr>
              <p:nvPr/>
            </p:nvSpPr>
            <p:spPr>
              <a:xfrm>
                <a:off x="4367210" y="5010158"/>
                <a:ext cx="684000" cy="419105"/>
              </a:xfrm>
              <a:prstGeom prst="ellipse">
                <a:avLst/>
              </a:prstGeom>
              <a:gradFill flip="none" rotWithShape="1">
                <a:gsLst>
                  <a:gs pos="0">
                    <a:srgbClr val="996633">
                      <a:shade val="30000"/>
                      <a:satMod val="115000"/>
                    </a:srgbClr>
                  </a:gs>
                  <a:gs pos="50000">
                    <a:srgbClr val="996633">
                      <a:shade val="67500"/>
                      <a:satMod val="115000"/>
                    </a:srgbClr>
                  </a:gs>
                  <a:gs pos="100000">
                    <a:srgbClr val="996633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dist="88900" dir="2400000" algn="ctr" rotWithShape="0">
                  <a:srgbClr val="996633">
                    <a:alpha val="5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" name="Блок-схема: данные 14"/>
            <p:cNvSpPr>
              <a:spLocks noChangeAspect="1"/>
            </p:cNvSpPr>
            <p:nvPr/>
          </p:nvSpPr>
          <p:spPr>
            <a:xfrm>
              <a:off x="6929454" y="1928802"/>
              <a:ext cx="1657024" cy="648000"/>
            </a:xfrm>
            <a:prstGeom prst="flowChartInputOutput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dist="76200" dir="2400000" algn="ctr" rotWithShape="0">
                <a:schemeClr val="bg2">
                  <a:lumMod val="2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" name="Группа 21"/>
            <p:cNvGrpSpPr>
              <a:grpSpLocks noChangeAspect="1"/>
            </p:cNvGrpSpPr>
            <p:nvPr/>
          </p:nvGrpSpPr>
          <p:grpSpPr>
            <a:xfrm>
              <a:off x="7786710" y="2714620"/>
              <a:ext cx="720000" cy="720000"/>
              <a:chOff x="1428728" y="4286256"/>
              <a:chExt cx="2232000" cy="2232000"/>
            </a:xfrm>
          </p:grpSpPr>
          <p:sp>
            <p:nvSpPr>
              <p:cNvPr id="72" name="Прямоугольник 71"/>
              <p:cNvSpPr>
                <a:spLocks noChangeAspect="1"/>
              </p:cNvSpPr>
              <p:nvPr/>
            </p:nvSpPr>
            <p:spPr>
              <a:xfrm>
                <a:off x="1428728" y="4286256"/>
                <a:ext cx="2232000" cy="2232000"/>
              </a:xfrm>
              <a:prstGeom prst="rect">
                <a:avLst/>
              </a:prstGeom>
              <a:noFill/>
              <a:ln w="9525">
                <a:solidFill>
                  <a:srgbClr val="C0000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73" name="Группа 132"/>
              <p:cNvGrpSpPr/>
              <p:nvPr/>
            </p:nvGrpSpPr>
            <p:grpSpPr>
              <a:xfrm>
                <a:off x="1525472" y="4383000"/>
                <a:ext cx="2038512" cy="2038512"/>
                <a:chOff x="1500166" y="4429132"/>
                <a:chExt cx="2038512" cy="2038512"/>
              </a:xfrm>
            </p:grpSpPr>
            <p:grpSp>
              <p:nvGrpSpPr>
                <p:cNvPr id="74" name="Группа 94"/>
                <p:cNvGrpSpPr/>
                <p:nvPr/>
              </p:nvGrpSpPr>
              <p:grpSpPr>
                <a:xfrm>
                  <a:off x="1500166" y="5114936"/>
                  <a:ext cx="2038512" cy="324000"/>
                  <a:chOff x="1571604" y="5000636"/>
                  <a:chExt cx="2038512" cy="324000"/>
                </a:xfrm>
              </p:grpSpPr>
              <p:sp>
                <p:nvSpPr>
                  <p:cNvPr id="110" name="Блок-схема: узел 109"/>
                  <p:cNvSpPr>
                    <a:spLocks noChangeAspect="1"/>
                  </p:cNvSpPr>
                  <p:nvPr/>
                </p:nvSpPr>
                <p:spPr>
                  <a:xfrm>
                    <a:off x="1571604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11" name="Блок-схема: узел 110"/>
                  <p:cNvSpPr>
                    <a:spLocks noChangeAspect="1"/>
                  </p:cNvSpPr>
                  <p:nvPr/>
                </p:nvSpPr>
                <p:spPr>
                  <a:xfrm>
                    <a:off x="1914506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12" name="Блок-схема: узел 62"/>
                  <p:cNvSpPr>
                    <a:spLocks noChangeAspect="1"/>
                  </p:cNvSpPr>
                  <p:nvPr/>
                </p:nvSpPr>
                <p:spPr>
                  <a:xfrm>
                    <a:off x="2257408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13" name="Блок-схема: узел 63"/>
                  <p:cNvSpPr>
                    <a:spLocks noChangeAspect="1"/>
                  </p:cNvSpPr>
                  <p:nvPr/>
                </p:nvSpPr>
                <p:spPr>
                  <a:xfrm>
                    <a:off x="2600310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14" name="Блок-схема: узел 64"/>
                  <p:cNvSpPr>
                    <a:spLocks noChangeAspect="1"/>
                  </p:cNvSpPr>
                  <p:nvPr/>
                </p:nvSpPr>
                <p:spPr>
                  <a:xfrm>
                    <a:off x="2943212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15" name="Блок-схема: узел 65"/>
                  <p:cNvSpPr>
                    <a:spLocks noChangeAspect="1"/>
                  </p:cNvSpPr>
                  <p:nvPr/>
                </p:nvSpPr>
                <p:spPr>
                  <a:xfrm>
                    <a:off x="3286116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75" name="Группа 95"/>
                <p:cNvGrpSpPr/>
                <p:nvPr/>
              </p:nvGrpSpPr>
              <p:grpSpPr>
                <a:xfrm>
                  <a:off x="1500166" y="6143644"/>
                  <a:ext cx="2038512" cy="324000"/>
                  <a:chOff x="1571604" y="5000636"/>
                  <a:chExt cx="2038512" cy="324000"/>
                </a:xfrm>
              </p:grpSpPr>
              <p:sp>
                <p:nvSpPr>
                  <p:cNvPr id="104" name="Блок-схема: узел 103"/>
                  <p:cNvSpPr>
                    <a:spLocks noChangeAspect="1"/>
                  </p:cNvSpPr>
                  <p:nvPr/>
                </p:nvSpPr>
                <p:spPr>
                  <a:xfrm>
                    <a:off x="1571604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5" name="Блок-схема: узел 104"/>
                  <p:cNvSpPr>
                    <a:spLocks noChangeAspect="1"/>
                  </p:cNvSpPr>
                  <p:nvPr/>
                </p:nvSpPr>
                <p:spPr>
                  <a:xfrm>
                    <a:off x="1914506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6" name="Блок-схема: узел 105"/>
                  <p:cNvSpPr>
                    <a:spLocks noChangeAspect="1"/>
                  </p:cNvSpPr>
                  <p:nvPr/>
                </p:nvSpPr>
                <p:spPr>
                  <a:xfrm>
                    <a:off x="2257408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7" name="Блок-схема: узел 106"/>
                  <p:cNvSpPr>
                    <a:spLocks noChangeAspect="1"/>
                  </p:cNvSpPr>
                  <p:nvPr/>
                </p:nvSpPr>
                <p:spPr>
                  <a:xfrm>
                    <a:off x="2600310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8" name="Блок-схема: узел 107"/>
                  <p:cNvSpPr>
                    <a:spLocks noChangeAspect="1"/>
                  </p:cNvSpPr>
                  <p:nvPr/>
                </p:nvSpPr>
                <p:spPr>
                  <a:xfrm>
                    <a:off x="2943212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9" name="Блок-схема: узел 108"/>
                  <p:cNvSpPr>
                    <a:spLocks noChangeAspect="1"/>
                  </p:cNvSpPr>
                  <p:nvPr/>
                </p:nvSpPr>
                <p:spPr>
                  <a:xfrm>
                    <a:off x="3286116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76" name="Группа 102"/>
                <p:cNvGrpSpPr/>
                <p:nvPr/>
              </p:nvGrpSpPr>
              <p:grpSpPr>
                <a:xfrm>
                  <a:off x="1500166" y="5800740"/>
                  <a:ext cx="2038512" cy="324000"/>
                  <a:chOff x="1571604" y="5000636"/>
                  <a:chExt cx="2038512" cy="324000"/>
                </a:xfrm>
              </p:grpSpPr>
              <p:sp>
                <p:nvSpPr>
                  <p:cNvPr id="98" name="Блок-схема: узел 97"/>
                  <p:cNvSpPr>
                    <a:spLocks noChangeAspect="1"/>
                  </p:cNvSpPr>
                  <p:nvPr/>
                </p:nvSpPr>
                <p:spPr>
                  <a:xfrm>
                    <a:off x="1571604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9" name="Блок-схема: узел 98"/>
                  <p:cNvSpPr>
                    <a:spLocks noChangeAspect="1"/>
                  </p:cNvSpPr>
                  <p:nvPr/>
                </p:nvSpPr>
                <p:spPr>
                  <a:xfrm>
                    <a:off x="1914506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0" name="Блок-схема: узел 99"/>
                  <p:cNvSpPr>
                    <a:spLocks noChangeAspect="1"/>
                  </p:cNvSpPr>
                  <p:nvPr/>
                </p:nvSpPr>
                <p:spPr>
                  <a:xfrm>
                    <a:off x="2257408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1" name="Блок-схема: узел 100"/>
                  <p:cNvSpPr>
                    <a:spLocks noChangeAspect="1"/>
                  </p:cNvSpPr>
                  <p:nvPr/>
                </p:nvSpPr>
                <p:spPr>
                  <a:xfrm>
                    <a:off x="2600310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2" name="Блок-схема: узел 101"/>
                  <p:cNvSpPr>
                    <a:spLocks noChangeAspect="1"/>
                  </p:cNvSpPr>
                  <p:nvPr/>
                </p:nvSpPr>
                <p:spPr>
                  <a:xfrm>
                    <a:off x="2943212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3" name="Блок-схема: узел 102"/>
                  <p:cNvSpPr>
                    <a:spLocks noChangeAspect="1"/>
                  </p:cNvSpPr>
                  <p:nvPr/>
                </p:nvSpPr>
                <p:spPr>
                  <a:xfrm>
                    <a:off x="3286116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77" name="Группа 109"/>
                <p:cNvGrpSpPr/>
                <p:nvPr/>
              </p:nvGrpSpPr>
              <p:grpSpPr>
                <a:xfrm>
                  <a:off x="1500166" y="4772034"/>
                  <a:ext cx="2038512" cy="324000"/>
                  <a:chOff x="1571604" y="5000636"/>
                  <a:chExt cx="2038512" cy="324000"/>
                </a:xfrm>
              </p:grpSpPr>
              <p:sp>
                <p:nvSpPr>
                  <p:cNvPr id="92" name="Блок-схема: узел 91"/>
                  <p:cNvSpPr>
                    <a:spLocks noChangeAspect="1"/>
                  </p:cNvSpPr>
                  <p:nvPr/>
                </p:nvSpPr>
                <p:spPr>
                  <a:xfrm>
                    <a:off x="1571604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3" name="Блок-схема: узел 92"/>
                  <p:cNvSpPr>
                    <a:spLocks noChangeAspect="1"/>
                  </p:cNvSpPr>
                  <p:nvPr/>
                </p:nvSpPr>
                <p:spPr>
                  <a:xfrm>
                    <a:off x="1914506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4" name="Блок-схема: узел 93"/>
                  <p:cNvSpPr>
                    <a:spLocks noChangeAspect="1"/>
                  </p:cNvSpPr>
                  <p:nvPr/>
                </p:nvSpPr>
                <p:spPr>
                  <a:xfrm>
                    <a:off x="2257408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5" name="Блок-схема: узел 94"/>
                  <p:cNvSpPr>
                    <a:spLocks noChangeAspect="1"/>
                  </p:cNvSpPr>
                  <p:nvPr/>
                </p:nvSpPr>
                <p:spPr>
                  <a:xfrm>
                    <a:off x="2600310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6" name="Блок-схема: узел 95"/>
                  <p:cNvSpPr>
                    <a:spLocks noChangeAspect="1"/>
                  </p:cNvSpPr>
                  <p:nvPr/>
                </p:nvSpPr>
                <p:spPr>
                  <a:xfrm>
                    <a:off x="2943212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7" name="Блок-схема: узел 96"/>
                  <p:cNvSpPr>
                    <a:spLocks noChangeAspect="1"/>
                  </p:cNvSpPr>
                  <p:nvPr/>
                </p:nvSpPr>
                <p:spPr>
                  <a:xfrm>
                    <a:off x="3286116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78" name="Группа 116"/>
                <p:cNvGrpSpPr/>
                <p:nvPr/>
              </p:nvGrpSpPr>
              <p:grpSpPr>
                <a:xfrm>
                  <a:off x="1500166" y="5457838"/>
                  <a:ext cx="2038512" cy="324000"/>
                  <a:chOff x="1571604" y="5000636"/>
                  <a:chExt cx="2038512" cy="324000"/>
                </a:xfrm>
              </p:grpSpPr>
              <p:sp>
                <p:nvSpPr>
                  <p:cNvPr id="86" name="Блок-схема: узел 85"/>
                  <p:cNvSpPr>
                    <a:spLocks noChangeAspect="1"/>
                  </p:cNvSpPr>
                  <p:nvPr/>
                </p:nvSpPr>
                <p:spPr>
                  <a:xfrm>
                    <a:off x="1571604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7" name="Блок-схема: узел 86"/>
                  <p:cNvSpPr>
                    <a:spLocks noChangeAspect="1"/>
                  </p:cNvSpPr>
                  <p:nvPr/>
                </p:nvSpPr>
                <p:spPr>
                  <a:xfrm>
                    <a:off x="1914506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8" name="Блок-схема: узел 87"/>
                  <p:cNvSpPr>
                    <a:spLocks noChangeAspect="1"/>
                  </p:cNvSpPr>
                  <p:nvPr/>
                </p:nvSpPr>
                <p:spPr>
                  <a:xfrm>
                    <a:off x="2257408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9" name="Блок-схема: узел 88"/>
                  <p:cNvSpPr>
                    <a:spLocks noChangeAspect="1"/>
                  </p:cNvSpPr>
                  <p:nvPr/>
                </p:nvSpPr>
                <p:spPr>
                  <a:xfrm>
                    <a:off x="2600310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0" name="Блок-схема: узел 40"/>
                  <p:cNvSpPr>
                    <a:spLocks noChangeAspect="1"/>
                  </p:cNvSpPr>
                  <p:nvPr/>
                </p:nvSpPr>
                <p:spPr>
                  <a:xfrm>
                    <a:off x="2943212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1" name="Блок-схема: узел 41"/>
                  <p:cNvSpPr>
                    <a:spLocks noChangeAspect="1"/>
                  </p:cNvSpPr>
                  <p:nvPr/>
                </p:nvSpPr>
                <p:spPr>
                  <a:xfrm>
                    <a:off x="3286116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79" name="Группа 123"/>
                <p:cNvGrpSpPr/>
                <p:nvPr/>
              </p:nvGrpSpPr>
              <p:grpSpPr>
                <a:xfrm>
                  <a:off x="1500166" y="4429132"/>
                  <a:ext cx="2038512" cy="324000"/>
                  <a:chOff x="1571604" y="5000636"/>
                  <a:chExt cx="2038512" cy="324000"/>
                </a:xfrm>
              </p:grpSpPr>
              <p:sp>
                <p:nvSpPr>
                  <p:cNvPr id="80" name="Блок-схема: узел 79"/>
                  <p:cNvSpPr>
                    <a:spLocks noChangeAspect="1"/>
                  </p:cNvSpPr>
                  <p:nvPr/>
                </p:nvSpPr>
                <p:spPr>
                  <a:xfrm>
                    <a:off x="1571604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1" name="Блок-схема: узел 80"/>
                  <p:cNvSpPr>
                    <a:spLocks noChangeAspect="1"/>
                  </p:cNvSpPr>
                  <p:nvPr/>
                </p:nvSpPr>
                <p:spPr>
                  <a:xfrm>
                    <a:off x="1914506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2" name="Блок-схема: узел 81"/>
                  <p:cNvSpPr>
                    <a:spLocks noChangeAspect="1"/>
                  </p:cNvSpPr>
                  <p:nvPr/>
                </p:nvSpPr>
                <p:spPr>
                  <a:xfrm>
                    <a:off x="2257408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3" name="Блок-схема: узел 33"/>
                  <p:cNvSpPr>
                    <a:spLocks noChangeAspect="1"/>
                  </p:cNvSpPr>
                  <p:nvPr/>
                </p:nvSpPr>
                <p:spPr>
                  <a:xfrm>
                    <a:off x="2600310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4" name="Блок-схема: узел 83"/>
                  <p:cNvSpPr>
                    <a:spLocks noChangeAspect="1"/>
                  </p:cNvSpPr>
                  <p:nvPr/>
                </p:nvSpPr>
                <p:spPr>
                  <a:xfrm>
                    <a:off x="2943212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5" name="Блок-схема: узел 35"/>
                  <p:cNvSpPr>
                    <a:spLocks noChangeAspect="1"/>
                  </p:cNvSpPr>
                  <p:nvPr/>
                </p:nvSpPr>
                <p:spPr>
                  <a:xfrm>
                    <a:off x="3286116" y="5000636"/>
                    <a:ext cx="324000" cy="324000"/>
                  </a:xfrm>
                  <a:prstGeom prst="flowChartConnector">
                    <a:avLst/>
                  </a:prstGeom>
                  <a:gradFill flip="none" rotWithShape="1">
                    <a:gsLst>
                      <a:gs pos="0">
                        <a:srgbClr val="C00000">
                          <a:shade val="30000"/>
                          <a:satMod val="115000"/>
                        </a:srgbClr>
                      </a:gs>
                      <a:gs pos="50000">
                        <a:srgbClr val="C00000">
                          <a:shade val="67500"/>
                          <a:satMod val="115000"/>
                        </a:srgbClr>
                      </a:gs>
                      <a:gs pos="100000">
                        <a:srgbClr val="C000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</p:grpSp>
        <p:grpSp>
          <p:nvGrpSpPr>
            <p:cNvPr id="17" name="Группа 66"/>
            <p:cNvGrpSpPr>
              <a:grpSpLocks noChangeAspect="1"/>
            </p:cNvGrpSpPr>
            <p:nvPr/>
          </p:nvGrpSpPr>
          <p:grpSpPr>
            <a:xfrm>
              <a:off x="6143636" y="1928802"/>
              <a:ext cx="719998" cy="720000"/>
              <a:chOff x="285720" y="2214554"/>
              <a:chExt cx="2088000" cy="2088000"/>
            </a:xfrm>
          </p:grpSpPr>
          <p:sp>
            <p:nvSpPr>
              <p:cNvPr id="65" name="Блок-схема: узел 6"/>
              <p:cNvSpPr>
                <a:spLocks noChangeAspect="1"/>
              </p:cNvSpPr>
              <p:nvPr/>
            </p:nvSpPr>
            <p:spPr>
              <a:xfrm>
                <a:off x="1000100" y="3214686"/>
                <a:ext cx="324000" cy="324000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Блок-схема: узел 7"/>
              <p:cNvSpPr>
                <a:spLocks noChangeAspect="1"/>
              </p:cNvSpPr>
              <p:nvPr/>
            </p:nvSpPr>
            <p:spPr>
              <a:xfrm>
                <a:off x="785786" y="2500306"/>
                <a:ext cx="324000" cy="324000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7" name="Блок-схема: узел 8"/>
              <p:cNvSpPr>
                <a:spLocks noChangeAspect="1"/>
              </p:cNvSpPr>
              <p:nvPr/>
            </p:nvSpPr>
            <p:spPr>
              <a:xfrm>
                <a:off x="285720" y="2214554"/>
                <a:ext cx="2088000" cy="2088000"/>
              </a:xfrm>
              <a:prstGeom prst="flowChartConnector">
                <a:avLst/>
              </a:prstGeom>
              <a:noFill/>
              <a:ln w="9525">
                <a:solidFill>
                  <a:srgbClr val="C0000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8" name="Блок-схема: узел 67"/>
              <p:cNvSpPr>
                <a:spLocks noChangeAspect="1"/>
              </p:cNvSpPr>
              <p:nvPr/>
            </p:nvSpPr>
            <p:spPr>
              <a:xfrm>
                <a:off x="1571604" y="2500306"/>
                <a:ext cx="324000" cy="324000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Блок-схема: узел 68"/>
              <p:cNvSpPr>
                <a:spLocks noChangeAspect="1"/>
              </p:cNvSpPr>
              <p:nvPr/>
            </p:nvSpPr>
            <p:spPr>
              <a:xfrm>
                <a:off x="1714480" y="3071810"/>
                <a:ext cx="324000" cy="324000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Блок-схема: узел 69"/>
              <p:cNvSpPr>
                <a:spLocks noChangeAspect="1"/>
              </p:cNvSpPr>
              <p:nvPr/>
            </p:nvSpPr>
            <p:spPr>
              <a:xfrm>
                <a:off x="642910" y="3714752"/>
                <a:ext cx="324000" cy="324000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Блок-схема: узел 70"/>
              <p:cNvSpPr>
                <a:spLocks noChangeAspect="1"/>
              </p:cNvSpPr>
              <p:nvPr/>
            </p:nvSpPr>
            <p:spPr>
              <a:xfrm>
                <a:off x="1571604" y="3786190"/>
                <a:ext cx="324000" cy="324000"/>
              </a:xfrm>
              <a:prstGeom prst="flowChartConnector">
                <a:avLst/>
              </a:pr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8" name="Группа 74"/>
            <p:cNvGrpSpPr>
              <a:grpSpLocks noChangeAspect="1"/>
            </p:cNvGrpSpPr>
            <p:nvPr/>
          </p:nvGrpSpPr>
          <p:grpSpPr>
            <a:xfrm>
              <a:off x="7715272" y="1142983"/>
              <a:ext cx="738379" cy="719999"/>
              <a:chOff x="357158" y="1928802"/>
              <a:chExt cx="2088000" cy="2088000"/>
            </a:xfrm>
          </p:grpSpPr>
          <p:sp>
            <p:nvSpPr>
              <p:cNvPr id="43" name="Блок-схема: узел 42"/>
              <p:cNvSpPr>
                <a:spLocks noChangeAspect="1"/>
              </p:cNvSpPr>
              <p:nvPr/>
            </p:nvSpPr>
            <p:spPr>
              <a:xfrm>
                <a:off x="857224" y="2143116"/>
                <a:ext cx="324000" cy="324000"/>
              </a:xfrm>
              <a:prstGeom prst="flowChartConnector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4" name="Группа 167"/>
              <p:cNvGrpSpPr/>
              <p:nvPr/>
            </p:nvGrpSpPr>
            <p:grpSpPr>
              <a:xfrm>
                <a:off x="357158" y="1928802"/>
                <a:ext cx="2088000" cy="2088000"/>
                <a:chOff x="357158" y="1928802"/>
                <a:chExt cx="2088000" cy="2088000"/>
              </a:xfrm>
            </p:grpSpPr>
            <p:sp>
              <p:nvSpPr>
                <p:cNvPr id="45" name="Блок-схема: узел 44"/>
                <p:cNvSpPr>
                  <a:spLocks noChangeAspect="1"/>
                </p:cNvSpPr>
                <p:nvPr/>
              </p:nvSpPr>
              <p:spPr>
                <a:xfrm>
                  <a:off x="357158" y="1928802"/>
                  <a:ext cx="2088000" cy="2088000"/>
                </a:xfrm>
                <a:prstGeom prst="flowChartConnector">
                  <a:avLst/>
                </a:prstGeom>
                <a:noFill/>
                <a:ln w="9525">
                  <a:solidFill>
                    <a:srgbClr val="C00000"/>
                  </a:solidFill>
                  <a:prstDash val="lg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46" name="Группа 139"/>
                <p:cNvGrpSpPr/>
                <p:nvPr/>
              </p:nvGrpSpPr>
              <p:grpSpPr>
                <a:xfrm>
                  <a:off x="428596" y="2571744"/>
                  <a:ext cx="752628" cy="681190"/>
                  <a:chOff x="428596" y="2428868"/>
                  <a:chExt cx="752628" cy="681190"/>
                </a:xfrm>
              </p:grpSpPr>
              <p:sp>
                <p:nvSpPr>
                  <p:cNvPr id="62" name="Блок-схема: узел 61"/>
                  <p:cNvSpPr>
                    <a:spLocks noChangeAspect="1"/>
                  </p:cNvSpPr>
                  <p:nvPr/>
                </p:nvSpPr>
                <p:spPr>
                  <a:xfrm>
                    <a:off x="428596" y="278605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3" name="Блок-схема: узел 62"/>
                  <p:cNvSpPr>
                    <a:spLocks noChangeAspect="1"/>
                  </p:cNvSpPr>
                  <p:nvPr/>
                </p:nvSpPr>
                <p:spPr>
                  <a:xfrm>
                    <a:off x="857224" y="278605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4" name="Блок-схема: узел 63"/>
                  <p:cNvSpPr>
                    <a:spLocks noChangeAspect="1"/>
                  </p:cNvSpPr>
                  <p:nvPr/>
                </p:nvSpPr>
                <p:spPr>
                  <a:xfrm>
                    <a:off x="642910" y="242886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47" name="Блок-схема: узел 46"/>
                <p:cNvSpPr>
                  <a:spLocks noChangeAspect="1"/>
                </p:cNvSpPr>
                <p:nvPr/>
              </p:nvSpPr>
              <p:spPr>
                <a:xfrm>
                  <a:off x="1928794" y="2857496"/>
                  <a:ext cx="324000" cy="324000"/>
                </a:xfrm>
                <a:prstGeom prst="flowChartConnector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8" name="Блок-схема: узел 47"/>
                <p:cNvSpPr>
                  <a:spLocks noChangeAspect="1"/>
                </p:cNvSpPr>
                <p:nvPr/>
              </p:nvSpPr>
              <p:spPr>
                <a:xfrm>
                  <a:off x="1785918" y="3286124"/>
                  <a:ext cx="324000" cy="324000"/>
                </a:xfrm>
                <a:prstGeom prst="flowChartConnector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9" name="Блок-схема: узел 48"/>
                <p:cNvSpPr>
                  <a:spLocks noChangeAspect="1"/>
                </p:cNvSpPr>
                <p:nvPr/>
              </p:nvSpPr>
              <p:spPr>
                <a:xfrm>
                  <a:off x="571472" y="3286124"/>
                  <a:ext cx="324000" cy="324000"/>
                </a:xfrm>
                <a:prstGeom prst="flowChartConnector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0" name="Блок-схема: узел 49"/>
                <p:cNvSpPr>
                  <a:spLocks noChangeAspect="1"/>
                </p:cNvSpPr>
                <p:nvPr/>
              </p:nvSpPr>
              <p:spPr>
                <a:xfrm>
                  <a:off x="1357290" y="2000240"/>
                  <a:ext cx="324000" cy="324000"/>
                </a:xfrm>
                <a:prstGeom prst="flowChartConnector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51" name="Группа 140"/>
                <p:cNvGrpSpPr/>
                <p:nvPr/>
              </p:nvGrpSpPr>
              <p:grpSpPr>
                <a:xfrm>
                  <a:off x="1500166" y="2143116"/>
                  <a:ext cx="752628" cy="681190"/>
                  <a:chOff x="428596" y="2428868"/>
                  <a:chExt cx="752628" cy="681190"/>
                </a:xfrm>
              </p:grpSpPr>
              <p:sp>
                <p:nvSpPr>
                  <p:cNvPr id="59" name="Блок-схема: узел 58"/>
                  <p:cNvSpPr>
                    <a:spLocks noChangeAspect="1"/>
                  </p:cNvSpPr>
                  <p:nvPr/>
                </p:nvSpPr>
                <p:spPr>
                  <a:xfrm>
                    <a:off x="428596" y="278605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0" name="Блок-схема: узел 59"/>
                  <p:cNvSpPr>
                    <a:spLocks noChangeAspect="1"/>
                  </p:cNvSpPr>
                  <p:nvPr/>
                </p:nvSpPr>
                <p:spPr>
                  <a:xfrm>
                    <a:off x="857224" y="278605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1" name="Блок-схема: узел 60"/>
                  <p:cNvSpPr>
                    <a:spLocks noChangeAspect="1"/>
                  </p:cNvSpPr>
                  <p:nvPr/>
                </p:nvSpPr>
                <p:spPr>
                  <a:xfrm>
                    <a:off x="642910" y="242886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52" name="Группа 159"/>
                <p:cNvGrpSpPr/>
                <p:nvPr/>
              </p:nvGrpSpPr>
              <p:grpSpPr>
                <a:xfrm rot="2120337">
                  <a:off x="984889" y="3155280"/>
                  <a:ext cx="752628" cy="681190"/>
                  <a:chOff x="428596" y="2428868"/>
                  <a:chExt cx="752628" cy="681190"/>
                </a:xfrm>
              </p:grpSpPr>
              <p:sp>
                <p:nvSpPr>
                  <p:cNvPr id="56" name="Блок-схема: узел 55"/>
                  <p:cNvSpPr>
                    <a:spLocks noChangeAspect="1"/>
                  </p:cNvSpPr>
                  <p:nvPr/>
                </p:nvSpPr>
                <p:spPr>
                  <a:xfrm>
                    <a:off x="428596" y="278605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7" name="Блок-схема: узел 56"/>
                  <p:cNvSpPr>
                    <a:spLocks noChangeAspect="1"/>
                  </p:cNvSpPr>
                  <p:nvPr/>
                </p:nvSpPr>
                <p:spPr>
                  <a:xfrm>
                    <a:off x="857224" y="278605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8" name="Блок-схема: узел 57"/>
                  <p:cNvSpPr>
                    <a:spLocks noChangeAspect="1"/>
                  </p:cNvSpPr>
                  <p:nvPr/>
                </p:nvSpPr>
                <p:spPr>
                  <a:xfrm>
                    <a:off x="642910" y="242886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53" name="Блок-схема: узел 52"/>
                <p:cNvSpPr>
                  <a:spLocks noChangeAspect="1"/>
                </p:cNvSpPr>
                <p:nvPr/>
              </p:nvSpPr>
              <p:spPr>
                <a:xfrm>
                  <a:off x="1071538" y="2500306"/>
                  <a:ext cx="324000" cy="324000"/>
                </a:xfrm>
                <a:prstGeom prst="flowChartConnector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Блок-схема: узел 53"/>
                <p:cNvSpPr>
                  <a:spLocks noChangeAspect="1"/>
                </p:cNvSpPr>
                <p:nvPr/>
              </p:nvSpPr>
              <p:spPr>
                <a:xfrm>
                  <a:off x="1571604" y="2928934"/>
                  <a:ext cx="324000" cy="324000"/>
                </a:xfrm>
                <a:prstGeom prst="flowChartConnector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5" name="Блок-схема: узел 54"/>
                <p:cNvSpPr>
                  <a:spLocks noChangeAspect="1"/>
                </p:cNvSpPr>
                <p:nvPr/>
              </p:nvSpPr>
              <p:spPr>
                <a:xfrm>
                  <a:off x="1214414" y="2857496"/>
                  <a:ext cx="324000" cy="324000"/>
                </a:xfrm>
                <a:prstGeom prst="flowChartConnector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9" name="Группа 101"/>
            <p:cNvGrpSpPr>
              <a:grpSpLocks noChangeAspect="1"/>
            </p:cNvGrpSpPr>
            <p:nvPr/>
          </p:nvGrpSpPr>
          <p:grpSpPr>
            <a:xfrm>
              <a:off x="6286511" y="785791"/>
              <a:ext cx="1144501" cy="1115997"/>
              <a:chOff x="357158" y="1928802"/>
              <a:chExt cx="2088000" cy="2088000"/>
            </a:xfrm>
          </p:grpSpPr>
          <p:sp>
            <p:nvSpPr>
              <p:cNvPr id="20" name="Блок-схема: узел 19"/>
              <p:cNvSpPr>
                <a:spLocks noChangeAspect="1"/>
              </p:cNvSpPr>
              <p:nvPr/>
            </p:nvSpPr>
            <p:spPr>
              <a:xfrm>
                <a:off x="857224" y="2143116"/>
                <a:ext cx="324000" cy="324000"/>
              </a:xfrm>
              <a:prstGeom prst="flowChartConnector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" name="Группа 167"/>
              <p:cNvGrpSpPr/>
              <p:nvPr/>
            </p:nvGrpSpPr>
            <p:grpSpPr>
              <a:xfrm>
                <a:off x="357158" y="1928802"/>
                <a:ext cx="2088000" cy="2088000"/>
                <a:chOff x="357158" y="1928802"/>
                <a:chExt cx="2088000" cy="2088000"/>
              </a:xfrm>
            </p:grpSpPr>
            <p:sp>
              <p:nvSpPr>
                <p:cNvPr id="22" name="Блок-схема: узел 21"/>
                <p:cNvSpPr>
                  <a:spLocks noChangeAspect="1"/>
                </p:cNvSpPr>
                <p:nvPr/>
              </p:nvSpPr>
              <p:spPr>
                <a:xfrm>
                  <a:off x="357158" y="1928802"/>
                  <a:ext cx="2088000" cy="2088000"/>
                </a:xfrm>
                <a:prstGeom prst="flowChartConnector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>
                  <a:solidFill>
                    <a:srgbClr val="C00000"/>
                  </a:solidFill>
                  <a:prstDash val="lg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23" name="Группа 139"/>
                <p:cNvGrpSpPr/>
                <p:nvPr/>
              </p:nvGrpSpPr>
              <p:grpSpPr>
                <a:xfrm>
                  <a:off x="428596" y="2571744"/>
                  <a:ext cx="752628" cy="681190"/>
                  <a:chOff x="428596" y="2428868"/>
                  <a:chExt cx="752628" cy="681190"/>
                </a:xfrm>
              </p:grpSpPr>
              <p:sp>
                <p:nvSpPr>
                  <p:cNvPr id="40" name="Блок-схема: узел 39"/>
                  <p:cNvSpPr>
                    <a:spLocks noChangeAspect="1"/>
                  </p:cNvSpPr>
                  <p:nvPr/>
                </p:nvSpPr>
                <p:spPr>
                  <a:xfrm>
                    <a:off x="428596" y="278605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1" name="Блок-схема: узел 40"/>
                  <p:cNvSpPr>
                    <a:spLocks noChangeAspect="1"/>
                  </p:cNvSpPr>
                  <p:nvPr/>
                </p:nvSpPr>
                <p:spPr>
                  <a:xfrm>
                    <a:off x="857224" y="278605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2" name="Блок-схема: узел 41"/>
                  <p:cNvSpPr>
                    <a:spLocks noChangeAspect="1"/>
                  </p:cNvSpPr>
                  <p:nvPr/>
                </p:nvSpPr>
                <p:spPr>
                  <a:xfrm>
                    <a:off x="642910" y="2428868"/>
                    <a:ext cx="324000" cy="324000"/>
                  </a:xfrm>
                  <a:prstGeom prst="flowChartConnector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24" name="Блок-схема: узел 23"/>
                <p:cNvSpPr>
                  <a:spLocks noChangeAspect="1"/>
                </p:cNvSpPr>
                <p:nvPr/>
              </p:nvSpPr>
              <p:spPr>
                <a:xfrm>
                  <a:off x="1928794" y="2857496"/>
                  <a:ext cx="324000" cy="324000"/>
                </a:xfrm>
                <a:prstGeom prst="flowChartConnector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Блок-схема: узел 24"/>
                <p:cNvSpPr>
                  <a:spLocks noChangeAspect="1"/>
                </p:cNvSpPr>
                <p:nvPr/>
              </p:nvSpPr>
              <p:spPr>
                <a:xfrm>
                  <a:off x="1785918" y="3286124"/>
                  <a:ext cx="324000" cy="324000"/>
                </a:xfrm>
                <a:prstGeom prst="flowChartConnector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6" name="Блок-схема: узел 25"/>
                <p:cNvSpPr>
                  <a:spLocks noChangeAspect="1"/>
                </p:cNvSpPr>
                <p:nvPr/>
              </p:nvSpPr>
              <p:spPr>
                <a:xfrm>
                  <a:off x="571472" y="3286124"/>
                  <a:ext cx="324000" cy="324000"/>
                </a:xfrm>
                <a:prstGeom prst="flowChartConnector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7" name="Блок-схема: узел 26"/>
                <p:cNvSpPr>
                  <a:spLocks noChangeAspect="1"/>
                </p:cNvSpPr>
                <p:nvPr/>
              </p:nvSpPr>
              <p:spPr>
                <a:xfrm>
                  <a:off x="1367481" y="2205101"/>
                  <a:ext cx="324000" cy="324000"/>
                </a:xfrm>
                <a:prstGeom prst="flowChartConnector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28" name="Группа 140"/>
                <p:cNvGrpSpPr/>
                <p:nvPr/>
              </p:nvGrpSpPr>
              <p:grpSpPr>
                <a:xfrm>
                  <a:off x="1500166" y="2143116"/>
                  <a:ext cx="752628" cy="681190"/>
                  <a:chOff x="428596" y="2428868"/>
                  <a:chExt cx="752628" cy="681190"/>
                </a:xfrm>
              </p:grpSpPr>
              <p:sp>
                <p:nvSpPr>
                  <p:cNvPr id="37" name="Блок-схема: узел 36"/>
                  <p:cNvSpPr>
                    <a:spLocks noChangeAspect="1"/>
                  </p:cNvSpPr>
                  <p:nvPr/>
                </p:nvSpPr>
                <p:spPr>
                  <a:xfrm>
                    <a:off x="428596" y="2786058"/>
                    <a:ext cx="324000" cy="324000"/>
                  </a:xfrm>
                  <a:prstGeom prst="flowChartConnector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Блок-схема: узел 37"/>
                  <p:cNvSpPr>
                    <a:spLocks noChangeAspect="1"/>
                  </p:cNvSpPr>
                  <p:nvPr/>
                </p:nvSpPr>
                <p:spPr>
                  <a:xfrm>
                    <a:off x="857224" y="278605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Блок-схема: узел 38"/>
                  <p:cNvSpPr>
                    <a:spLocks noChangeAspect="1"/>
                  </p:cNvSpPr>
                  <p:nvPr/>
                </p:nvSpPr>
                <p:spPr>
                  <a:xfrm>
                    <a:off x="642910" y="2428868"/>
                    <a:ext cx="324000" cy="324000"/>
                  </a:xfrm>
                  <a:prstGeom prst="flowChartConnector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29" name="Группа 159"/>
                <p:cNvGrpSpPr/>
                <p:nvPr/>
              </p:nvGrpSpPr>
              <p:grpSpPr>
                <a:xfrm rot="2120337">
                  <a:off x="984889" y="3155280"/>
                  <a:ext cx="752628" cy="681190"/>
                  <a:chOff x="428596" y="2428868"/>
                  <a:chExt cx="752628" cy="681190"/>
                </a:xfrm>
              </p:grpSpPr>
              <p:sp>
                <p:nvSpPr>
                  <p:cNvPr id="34" name="Блок-схема: узел 33"/>
                  <p:cNvSpPr>
                    <a:spLocks noChangeAspect="1"/>
                  </p:cNvSpPr>
                  <p:nvPr/>
                </p:nvSpPr>
                <p:spPr>
                  <a:xfrm>
                    <a:off x="428596" y="278605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Блок-схема: узел 34"/>
                  <p:cNvSpPr>
                    <a:spLocks noChangeAspect="1"/>
                  </p:cNvSpPr>
                  <p:nvPr/>
                </p:nvSpPr>
                <p:spPr>
                  <a:xfrm>
                    <a:off x="857224" y="2786058"/>
                    <a:ext cx="324000" cy="324000"/>
                  </a:xfrm>
                  <a:prstGeom prst="flowChartConnector">
                    <a:avLst/>
                  </a:prstGeom>
                  <a:solidFill>
                    <a:srgbClr val="0066FF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Блок-схема: узел 35"/>
                  <p:cNvSpPr>
                    <a:spLocks noChangeAspect="1"/>
                  </p:cNvSpPr>
                  <p:nvPr/>
                </p:nvSpPr>
                <p:spPr>
                  <a:xfrm>
                    <a:off x="642910" y="2428868"/>
                    <a:ext cx="324000" cy="324000"/>
                  </a:xfrm>
                  <a:prstGeom prst="flowChartConnector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30" name="Блок-схема: узел 29"/>
                <p:cNvSpPr>
                  <a:spLocks noChangeAspect="1"/>
                </p:cNvSpPr>
                <p:nvPr/>
              </p:nvSpPr>
              <p:spPr>
                <a:xfrm>
                  <a:off x="1071538" y="2500306"/>
                  <a:ext cx="324000" cy="324000"/>
                </a:xfrm>
                <a:prstGeom prst="flowChartConnector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1" name="Блок-схема: узел 30"/>
                <p:cNvSpPr>
                  <a:spLocks noChangeAspect="1"/>
                </p:cNvSpPr>
                <p:nvPr/>
              </p:nvSpPr>
              <p:spPr>
                <a:xfrm>
                  <a:off x="1571604" y="2928934"/>
                  <a:ext cx="324000" cy="324000"/>
                </a:xfrm>
                <a:prstGeom prst="flowChartConnector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Блок-схема: узел 31"/>
                <p:cNvSpPr>
                  <a:spLocks noChangeAspect="1"/>
                </p:cNvSpPr>
                <p:nvPr/>
              </p:nvSpPr>
              <p:spPr>
                <a:xfrm>
                  <a:off x="1214414" y="2857496"/>
                  <a:ext cx="324000" cy="324000"/>
                </a:xfrm>
                <a:prstGeom prst="flowChartConnector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3" name="Блок-схема: узел 32"/>
                <p:cNvSpPr>
                  <a:spLocks noChangeAspect="1"/>
                </p:cNvSpPr>
                <p:nvPr/>
              </p:nvSpPr>
              <p:spPr>
                <a:xfrm>
                  <a:off x="1030706" y="1997877"/>
                  <a:ext cx="324000" cy="324000"/>
                </a:xfrm>
                <a:prstGeom prst="flowChartConnector">
                  <a:avLst/>
                </a:prstGeom>
                <a:solidFill>
                  <a:srgbClr val="0066FF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Подготовительный этап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857232"/>
            <a:ext cx="792961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а)проверка знаний прошлого раздела</a:t>
            </a:r>
          </a:p>
          <a:p>
            <a:pPr algn="just">
              <a:buFontTx/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Обучающиеся выполняли тест коллективно (тест на слайде). Один ученик записывал на листе буквы правильных ответов . Получили слово «природа». Тем самым ,обучающиеся показали хорошие знания изученного раздела и определили тему следующего – «Эта удивительная природа»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Тест.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1.Что такое природа?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к) всё, что сделано руками человека;</a:t>
            </a:r>
          </a:p>
          <a:p>
            <a:pPr>
              <a:buNone/>
            </a:pP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всё, что нас окружает и существует независимо от человека.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Какая бывает природа?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природа бывает живая и неживая;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с) природа бывает только живая.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Что относится к неживой природе?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снегирь;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е) стол;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снег.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028343"/>
            <a:ext cx="74295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Какое царство относится к живой природе?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царство льда;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царство людей;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Под какой буквой записана правильная цепь питания?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насекомое – цапля – лягушка;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о)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цапля – лягушка – насекомое.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Что объединяет этих животных: дронт, странствующий голубь, морская корова?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спасены человеком;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уничтожены человеком;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стали редкими.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Что изучает наука экология?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эта наука изучает связи между живыми существами и окружающей средой;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эта наука изучает неживую природу.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актуализация знаний </a:t>
            </a:r>
            <a:b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ли слова позволяют представить предмет?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Обучающиеся назвали слова, которые позволяют представить предмет (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капля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, молоток, сахарница)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Постановка цели: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 Сегодня вы узнаете как называются предметы, имеющие очертания и форму и из чего они состоят.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F:\DCIM\101MSDCF\DSC01825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85926"/>
            <a:ext cx="4000528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в)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урока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142984"/>
            <a:ext cx="8001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Объяснение  работы в группах , одна из которых –эксперты. Эксперты изучили материал заранее, я проверила их знания. Они хорошо знают материл и могут выступать в этой роли и помогать учителю и детям при изучении нового.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</a:endParaRPr>
          </a:p>
        </p:txBody>
      </p:sp>
      <p:pic>
        <p:nvPicPr>
          <p:cNvPr id="4" name="Рисунок 3" descr="C:\Documents and Settings\admin\Рабочий стол\фото-аттестация\DSC0179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658139"/>
            <a:ext cx="4857784" cy="3628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14300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3 этап –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изучение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 новой темы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1285860"/>
            <a:ext cx="8001056" cy="4781568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4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endParaRPr lang="ru-RU" sz="4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6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–формирование понятий «тело», «вещество», «частица», развитие умений различать вещества по их признакам и свойствам, посредством проведения </a:t>
            </a:r>
          </a:p>
          <a:p>
            <a:pPr algn="l"/>
            <a:r>
              <a:rPr lang="ru-RU" sz="6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опытов ,  развитие умений анализировать, сравнивать, обобщать, классифицировать, выделять главное, пользоваться источниками  информации, формирование интереса к предмету, к исследовательской деятельности.</a:t>
            </a:r>
          </a:p>
          <a:p>
            <a:pPr algn="l"/>
            <a:r>
              <a:rPr lang="ru-RU" sz="6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7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6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Изучение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 новой темы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УУД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7400" b="1" u="sng" dirty="0" smtClean="0">
                <a:latin typeface="Times New Roman" pitchFamily="18" charset="0"/>
                <a:cs typeface="Times New Roman" pitchFamily="18" charset="0"/>
              </a:rPr>
              <a:t>Познавательные 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7400" b="1" dirty="0" err="1" smtClean="0">
                <a:latin typeface="Times New Roman" pitchFamily="18" charset="0"/>
                <a:cs typeface="Times New Roman" pitchFamily="18" charset="0"/>
              </a:rPr>
              <a:t>воспроизводение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 по памяти </a:t>
            </a:r>
            <a:r>
              <a:rPr lang="ru-RU" sz="7400" b="1" dirty="0" err="1" smtClean="0">
                <a:latin typeface="Times New Roman" pitchFamily="18" charset="0"/>
                <a:cs typeface="Times New Roman" pitchFamily="18" charset="0"/>
              </a:rPr>
              <a:t>нформации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, необходимой для решения учебной задачи; нахождение дополнительной информации, используя справочную литературу,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400" b="1" dirty="0" err="1" smtClean="0">
                <a:latin typeface="Times New Roman" pitchFamily="18" charset="0"/>
                <a:cs typeface="Times New Roman" pitchFamily="18" charset="0"/>
              </a:rPr>
              <a:t>классифицикация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сравнение объектов).</a:t>
            </a:r>
          </a:p>
          <a:p>
            <a:pPr>
              <a:buNone/>
            </a:pPr>
            <a:endParaRPr lang="ru-RU" sz="7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7400" b="1" u="sng" dirty="0" smtClean="0">
                <a:latin typeface="Times New Roman" pitchFamily="18" charset="0"/>
                <a:cs typeface="Times New Roman" pitchFamily="18" charset="0"/>
              </a:rPr>
              <a:t>Коммуникативные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 (выполнение  различной роли в группе, сотрудничество  в совместном решении проблемы, осознание себя частью коллектива, своей значимости в достижении цели, умение точно выражать свои мысли, умение слушать и слышать).</a:t>
            </a:r>
          </a:p>
          <a:p>
            <a:pPr>
              <a:buNone/>
            </a:pPr>
            <a:endParaRPr lang="ru-RU" sz="7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7400" b="1" u="sng" dirty="0" smtClean="0">
                <a:latin typeface="Times New Roman" pitchFamily="18" charset="0"/>
                <a:cs typeface="Times New Roman" pitchFamily="18" charset="0"/>
              </a:rPr>
              <a:t>Личностные (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интерес к новому, к общему делу).</a:t>
            </a:r>
          </a:p>
          <a:p>
            <a:pPr>
              <a:buNone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7400" b="1" u="sng" dirty="0" smtClean="0">
                <a:latin typeface="Times New Roman" pitchFamily="18" charset="0"/>
                <a:cs typeface="Times New Roman" pitchFamily="18" charset="0"/>
              </a:rPr>
              <a:t>Регулятивные 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(умение сохранять выдержку, слушать и слышать другого, уважение к работе другого, к другой точке зрения.).</a:t>
            </a:r>
          </a:p>
          <a:p>
            <a:pPr>
              <a:buNone/>
            </a:pPr>
            <a:endParaRPr lang="ru-RU" sz="7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571635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 заранее был разделен на 5 групп. Повторена памятка работы в группе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71472" y="2214554"/>
            <a:ext cx="7715304" cy="421484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Памятка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-Будь вежливым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-Умей слушать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-Доказывай свою точку зрения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-Работай с источником информации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2" descr="1195445041430889671ryanlerch_girl_face6.svg.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14554"/>
            <a:ext cx="1428760" cy="1545392"/>
          </a:xfrm>
          <a:prstGeom prst="rect">
            <a:avLst/>
          </a:prstGeom>
          <a:noFill/>
        </p:spPr>
      </p:pic>
      <p:pic>
        <p:nvPicPr>
          <p:cNvPr id="6" name="Рисунок 5" descr="C:\Documents and Settings\Admin\Рабочий стол\smiling-red-head-boy-md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2143116"/>
            <a:ext cx="1428760" cy="1428760"/>
          </a:xfrm>
          <a:prstGeom prst="rect">
            <a:avLst/>
          </a:prstGeom>
          <a:noFill/>
        </p:spPr>
      </p:pic>
      <p:pic>
        <p:nvPicPr>
          <p:cNvPr id="7" name="Рисунок 4" descr="11971497511117136851nlyl_reading_man_with_glasses.svg.m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5333192"/>
            <a:ext cx="1500198" cy="1327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Grp="1" noChangeArrowheads="1"/>
          </p:cNvSpPr>
          <p:nvPr>
            <p:ph type="title"/>
          </p:nvPr>
        </p:nvSpPr>
        <p:spPr bwMode="gray"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16200000" scaled="1"/>
            <a:tileRect/>
          </a:gradFill>
          <a:ln w="38100" algn="ctr">
            <a:noFill/>
            <a:round/>
            <a:headEnd/>
            <a:tailEnd/>
          </a:ln>
          <a:effectLst>
            <a:outerShdw dist="63500" dir="3187806" algn="ctr" rotWithShape="0">
              <a:srgbClr val="00B05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Тело</a:t>
            </a:r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Documents and Settings\Admin\Рабочий стол\red-go-down-m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1500174"/>
            <a:ext cx="900000" cy="900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00034" y="2357431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Отдельный предмет в пространстве, </a:t>
            </a:r>
          </a:p>
          <a:p>
            <a:pPr algn="ctr" eaLnBrk="0" hangingPunct="0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также часть предмета</a:t>
            </a:r>
            <a:endParaRPr 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Documents and Settings\Admin\Рабочий стол\red-go-down-m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3357562"/>
            <a:ext cx="684000" cy="684000"/>
          </a:xfrm>
          <a:prstGeom prst="rect">
            <a:avLst/>
          </a:prstGeom>
          <a:noFill/>
        </p:spPr>
      </p:pic>
      <p:pic>
        <p:nvPicPr>
          <p:cNvPr id="11" name="Picture 2" descr="C:\Documents and Settings\Admin\Рабочий стол\red-go-down-m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3357562"/>
            <a:ext cx="684000" cy="684000"/>
          </a:xfrm>
          <a:prstGeom prst="rect">
            <a:avLst/>
          </a:prstGeom>
          <a:noFill/>
        </p:spPr>
      </p:pic>
      <p:pic>
        <p:nvPicPr>
          <p:cNvPr id="12" name="Picture 2" descr="C:\Documents and Settings\Admin\Рабочий стол\red-go-down-m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3286124"/>
            <a:ext cx="684000" cy="684000"/>
          </a:xfrm>
          <a:prstGeom prst="rect">
            <a:avLst/>
          </a:prstGeom>
          <a:noFill/>
        </p:spPr>
      </p:pic>
      <p:pic>
        <p:nvPicPr>
          <p:cNvPr id="13" name="Picture 2" descr="C:\Documents and Settings\Admin\Рабочий стол\red-go-down-m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15272" y="3357562"/>
            <a:ext cx="684000" cy="684000"/>
          </a:xfrm>
          <a:prstGeom prst="rect">
            <a:avLst/>
          </a:prstGeom>
          <a:noFill/>
        </p:spPr>
      </p:pic>
      <p:pic>
        <p:nvPicPr>
          <p:cNvPr id="14" name="Picture 4" descr="C:\Documents and Settings\Admin\Рабочий стол\big-leap-md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4214818"/>
            <a:ext cx="1161000" cy="1548000"/>
          </a:xfrm>
          <a:prstGeom prst="rect">
            <a:avLst/>
          </a:prstGeom>
          <a:noFill/>
        </p:spPr>
      </p:pic>
      <p:pic>
        <p:nvPicPr>
          <p:cNvPr id="15" name="Picture 7" descr="C:\Documents and Settings\Admin\Рабочий стол\11949855521951877585tavolo_in_legno_architet_01.svg.med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4071942"/>
            <a:ext cx="1646642" cy="1548000"/>
          </a:xfrm>
          <a:prstGeom prst="rect">
            <a:avLst/>
          </a:prstGeom>
          <a:noFill/>
        </p:spPr>
      </p:pic>
      <p:pic>
        <p:nvPicPr>
          <p:cNvPr id="16" name="Picture 6" descr="C:\Documents and Settings\Admin\Рабочий стол\wooden-barrel-md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4643438" y="4214818"/>
            <a:ext cx="1454862" cy="1548000"/>
          </a:xfrm>
          <a:prstGeom prst="rect">
            <a:avLst/>
          </a:prstGeom>
          <a:noFill/>
        </p:spPr>
      </p:pic>
      <p:pic>
        <p:nvPicPr>
          <p:cNvPr id="17" name="Picture 5" descr="C:\Documents and Settings\Admin\Рабочий стол\12754629751302444469600px-soccer_ball.svg-md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286644" y="4214818"/>
            <a:ext cx="1548000" cy="154800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428596" y="5715015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Тела имеют форму и выделяются </a:t>
            </a:r>
          </a:p>
          <a:p>
            <a:pPr algn="ctr" eaLnBrk="0" hangingPunct="0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окружающего пространства</a:t>
            </a:r>
            <a:endParaRPr 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над понятием «тело»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893887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Работа с источником  информации (толковый словарь С.И.Ожегова).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 Тело – это…</a:t>
            </a:r>
            <a:endParaRPr lang="ru-RU" sz="28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45025" y="1357299"/>
            <a:ext cx="4041775" cy="171451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Работа в тетради – запись определения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2" name="Содержимое 11" descr="C:\Documents and Settings\admin\Рабочий стол\фото-аттестация\DSC01746.JPG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1" y="3500438"/>
            <a:ext cx="3571901" cy="288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13" descr="C:\Documents and Settings\admin\Рабочий стол\фото-аттестация\DSC01831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500438"/>
            <a:ext cx="335758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4"/>
          <p:cNvSpPr>
            <a:spLocks noGrp="1" noChangeArrowheads="1"/>
          </p:cNvSpPr>
          <p:nvPr>
            <p:ph type="title"/>
          </p:nvPr>
        </p:nvSpPr>
        <p:spPr bwMode="gray"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16200000" scaled="1"/>
            <a:tileRect/>
          </a:gradFill>
          <a:ln w="38100" algn="ctr">
            <a:noFill/>
            <a:round/>
            <a:headEnd/>
            <a:tailEnd/>
          </a:ln>
          <a:effectLst>
            <a:outerShdw dist="63500" dir="3187806" algn="ctr" rotWithShape="0">
              <a:srgbClr val="00B05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Сравни  </a:t>
            </a:r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" descr="C:\Documents and Settings\Admin\Рабочий стол\1194986830921943475ball.svg.me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85138" y="2648240"/>
            <a:ext cx="1332000" cy="1332000"/>
          </a:xfrm>
          <a:prstGeom prst="rect">
            <a:avLst/>
          </a:prstGeom>
          <a:noFill/>
        </p:spPr>
      </p:pic>
      <p:pic>
        <p:nvPicPr>
          <p:cNvPr id="11" name="Picture 2" descr="C:\Documents and Settings\Admin\Рабочий стол\11971488401869541118barretr_Air_mail_envelope.svg.me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2643182"/>
            <a:ext cx="1332000" cy="1332000"/>
          </a:xfrm>
          <a:prstGeom prst="rect">
            <a:avLst/>
          </a:prstGeom>
          <a:noFill/>
        </p:spPr>
      </p:pic>
      <p:pic>
        <p:nvPicPr>
          <p:cNvPr id="12" name="Picture 4" descr="C:\Documents and Settings\Admin\Рабочий стол\alphabet-block-b-md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57302" y="2648240"/>
            <a:ext cx="1401560" cy="1332000"/>
          </a:xfrm>
          <a:prstGeom prst="rect">
            <a:avLst/>
          </a:prstGeom>
          <a:noFill/>
        </p:spPr>
      </p:pic>
      <p:pic>
        <p:nvPicPr>
          <p:cNvPr id="13" name="Picture 2" descr="C:\Documents and Settings\Admin\Рабочий стол\11949856321026402567tasto_9_architetto_franc_01.svg.med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57290" y="4143380"/>
            <a:ext cx="684000" cy="684000"/>
          </a:xfrm>
          <a:prstGeom prst="rect">
            <a:avLst/>
          </a:prstGeom>
          <a:noFill/>
        </p:spPr>
      </p:pic>
      <p:pic>
        <p:nvPicPr>
          <p:cNvPr id="14" name="Picture 2" descr="C:\Documents and Settings\Admin\Рабочий стол\11949856321026402567tasto_9_architetto_franc_01.svg.med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4143380"/>
            <a:ext cx="684000" cy="684000"/>
          </a:xfrm>
          <a:prstGeom prst="rect">
            <a:avLst/>
          </a:prstGeom>
          <a:noFill/>
        </p:spPr>
      </p:pic>
      <p:pic>
        <p:nvPicPr>
          <p:cNvPr id="15" name="Picture 2" descr="C:\Documents and Settings\Admin\Рабочий стол\11949856321026402567tasto_9_architetto_franc_01.svg.med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54" y="4143380"/>
            <a:ext cx="684000" cy="68400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1714481" y="1643050"/>
            <a:ext cx="5572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Определи основные признаки тел</a:t>
            </a:r>
            <a:endParaRPr lang="en-US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43174" y="5857892"/>
            <a:ext cx="47863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Искусственные</a:t>
            </a: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тела</a:t>
            </a:r>
            <a:endParaRPr lang="en-US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92869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Тип урока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71472" y="1285860"/>
            <a:ext cx="8001056" cy="500066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90000"/>
              </a:lnSpc>
              <a:buClr>
                <a:srgbClr val="5C2305"/>
              </a:buClr>
            </a:pPr>
            <a:r>
              <a:rPr lang="ru-RU" b="1" dirty="0" smtClean="0">
                <a:solidFill>
                  <a:srgbClr val="663300"/>
                </a:solidFill>
              </a:rPr>
              <a:t>Данный  урок является уроком изучения нового материала.</a:t>
            </a:r>
          </a:p>
          <a:p>
            <a:pPr algn="just">
              <a:lnSpc>
                <a:spcPct val="90000"/>
              </a:lnSpc>
              <a:buClr>
                <a:srgbClr val="5C2305"/>
              </a:buClr>
            </a:pPr>
            <a:r>
              <a:rPr lang="ru-RU" b="1" dirty="0" smtClean="0">
                <a:solidFill>
                  <a:srgbClr val="663300"/>
                </a:solidFill>
              </a:rPr>
              <a:t>     Урок содержит большой воспитательный потенциал, содействует формированию чувства гордости и любви к Родине, к природе</a:t>
            </a:r>
            <a:r>
              <a:rPr lang="ru-RU" b="1" dirty="0" smtClean="0">
                <a:solidFill>
                  <a:srgbClr val="5C2305"/>
                </a:solidFill>
              </a:rPr>
              <a:t>; интереса к исследовательской деятельности, содействует формированию ответственного отношения к учению. </a:t>
            </a:r>
            <a:endParaRPr lang="ru-RU" b="1" dirty="0" smtClean="0">
              <a:solidFill>
                <a:srgbClr val="663300"/>
              </a:solidFill>
            </a:endParaRPr>
          </a:p>
          <a:p>
            <a:pPr algn="just">
              <a:lnSpc>
                <a:spcPct val="90000"/>
              </a:lnSpc>
              <a:buClr>
                <a:srgbClr val="5C2305"/>
              </a:buClr>
            </a:pPr>
            <a:r>
              <a:rPr lang="ru-RU" b="1" dirty="0" smtClean="0">
                <a:solidFill>
                  <a:srgbClr val="663300"/>
                </a:solidFill>
              </a:rPr>
              <a:t>     Данный  урок приучает школьников сосредоточенно работать над решением поставленных задач, экономно расходовать время. Находясь в жёстком лимите времени, ученики должны проявить готовность и мобилизовать усилия, знания и умения на выполнение заданий, проявить наибольшую активность в их выполнении. </a:t>
            </a:r>
          </a:p>
          <a:p>
            <a:pPr algn="just">
              <a:lnSpc>
                <a:spcPct val="90000"/>
              </a:lnSpc>
              <a:buClr>
                <a:srgbClr val="5C2305"/>
              </a:buClr>
            </a:pPr>
            <a:r>
              <a:rPr lang="ru-RU" b="1" dirty="0" smtClean="0">
                <a:solidFill>
                  <a:srgbClr val="5C2305"/>
                </a:solidFill>
              </a:rPr>
              <a:t>     Задания составлены с учётом учебных возможностей учащихся.</a:t>
            </a:r>
          </a:p>
          <a:p>
            <a:pPr algn="just">
              <a:lnSpc>
                <a:spcPct val="90000"/>
              </a:lnSpc>
              <a:buClr>
                <a:srgbClr val="5C2305"/>
              </a:buClr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Grp="1" noChangeArrowheads="1"/>
          </p:cNvSpPr>
          <p:nvPr>
            <p:ph type="title"/>
          </p:nvPr>
        </p:nvSpPr>
        <p:spPr bwMode="gray"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16200000" scaled="1"/>
            <a:tileRect/>
          </a:gradFill>
          <a:ln w="38100" algn="ctr">
            <a:noFill/>
            <a:round/>
            <a:headEnd/>
            <a:tailEnd/>
          </a:ln>
          <a:effectLst>
            <a:outerShdw dist="63500" dir="3187806" algn="ctr" rotWithShape="0">
              <a:srgbClr val="00B05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Признаки тел </a:t>
            </a:r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C:\Documents and Settings\Admin\Рабочий стол\1194986830921943475ball.svg.med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714488"/>
            <a:ext cx="1332000" cy="1332000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11971488401869541118barretr_Air_mail_envelope.svg.med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357562"/>
            <a:ext cx="1332000" cy="1332000"/>
          </a:xfrm>
          <a:prstGeom prst="rect">
            <a:avLst/>
          </a:prstGeom>
          <a:noFill/>
        </p:spPr>
      </p:pic>
      <p:pic>
        <p:nvPicPr>
          <p:cNvPr id="9" name="Picture 4" descr="C:\Documents and Settings\Admin\Рабочий стол\alphabet-block-b-md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5286388"/>
            <a:ext cx="1401560" cy="1332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500298" y="1643050"/>
            <a:ext cx="4994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Круглый, резиновый, яркий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3214686"/>
            <a:ext cx="59571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Прямоугольный, белый, бумажный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84459" y="5460326"/>
            <a:ext cx="57166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Деревянный, большой, бежевый 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Grp="1" noChangeArrowheads="1"/>
          </p:cNvSpPr>
          <p:nvPr>
            <p:ph type="title"/>
          </p:nvPr>
        </p:nvSpPr>
        <p:spPr bwMode="gray"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16200000" scaled="1"/>
            <a:tileRect/>
          </a:gradFill>
          <a:ln w="38100" algn="ctr">
            <a:noFill/>
            <a:round/>
            <a:headEnd/>
            <a:tailEnd/>
          </a:ln>
          <a:effectLst>
            <a:outerShdw dist="63500" dir="3187806" algn="ctr" rotWithShape="0">
              <a:srgbClr val="00B05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ты думаешь?</a:t>
            </a:r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gray">
          <a:xfrm>
            <a:off x="785786" y="1643050"/>
            <a:ext cx="2736000" cy="1000132"/>
          </a:xfrm>
          <a:prstGeom prst="wedgeRoundRectCallout">
            <a:avLst>
              <a:gd name="adj1" fmla="val 123594"/>
              <a:gd name="adj2" fmla="val -18538"/>
              <a:gd name="adj3" fmla="val 16667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66FF"/>
            </a:solidFill>
            <a:round/>
            <a:headEnd/>
            <a:tailEnd/>
          </a:ln>
          <a:effectLst>
            <a:outerShdw dist="114300" dir="2400000" algn="ctr" rotWithShape="0">
              <a:srgbClr val="C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Все, что сделано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руками человека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5643570" y="1571612"/>
            <a:ext cx="871351" cy="862012"/>
            <a:chOff x="2016" y="1920"/>
            <a:chExt cx="1680" cy="1680"/>
          </a:xfrm>
        </p:grpSpPr>
        <p:sp>
          <p:nvSpPr>
            <p:cNvPr id="6" name="Oval 18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Freeform 19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3929058" y="2285992"/>
            <a:ext cx="1609381" cy="1855787"/>
            <a:chOff x="2433" y="1234"/>
            <a:chExt cx="1014" cy="1169"/>
          </a:xfrm>
        </p:grpSpPr>
        <p:sp>
          <p:nvSpPr>
            <p:cNvPr id="9" name="Rectangle 11"/>
            <p:cNvSpPr>
              <a:spLocks noChangeArrowheads="1"/>
            </p:cNvSpPr>
            <p:nvPr/>
          </p:nvSpPr>
          <p:spPr bwMode="gray">
            <a:xfrm rot="-3205350">
              <a:off x="3175" y="1380"/>
              <a:ext cx="376" cy="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" name="Group 12"/>
            <p:cNvGrpSpPr>
              <a:grpSpLocks/>
            </p:cNvGrpSpPr>
            <p:nvPr/>
          </p:nvGrpSpPr>
          <p:grpSpPr bwMode="auto">
            <a:xfrm>
              <a:off x="2433" y="1401"/>
              <a:ext cx="1014" cy="1002"/>
              <a:chOff x="2016" y="1920"/>
              <a:chExt cx="1680" cy="1680"/>
            </a:xfrm>
          </p:grpSpPr>
          <p:sp>
            <p:nvSpPr>
              <p:cNvPr id="12" name="Oval 1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flip="none" rotWithShape="1">
                <a:gsLst>
                  <a:gs pos="0">
                    <a:srgbClr val="0066FF">
                      <a:shade val="30000"/>
                      <a:satMod val="115000"/>
                    </a:srgbClr>
                  </a:gs>
                  <a:gs pos="50000">
                    <a:srgbClr val="0066FF">
                      <a:shade val="67500"/>
                      <a:satMod val="115000"/>
                    </a:srgbClr>
                  </a:gs>
                  <a:gs pos="100000">
                    <a:srgbClr val="0066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Freeform 1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Text Box 15"/>
            <p:cNvSpPr txBox="1">
              <a:spLocks noChangeArrowheads="1"/>
            </p:cNvSpPr>
            <p:nvPr/>
          </p:nvSpPr>
          <p:spPr bwMode="gray">
            <a:xfrm>
              <a:off x="2486" y="1837"/>
              <a:ext cx="90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Природа</a:t>
              </a:r>
              <a:endPara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" name="Group 27"/>
          <p:cNvGrpSpPr>
            <a:grpSpLocks/>
          </p:cNvGrpSpPr>
          <p:nvPr/>
        </p:nvGrpSpPr>
        <p:grpSpPr bwMode="auto">
          <a:xfrm>
            <a:off x="5715008" y="4572008"/>
            <a:ext cx="2012520" cy="1989137"/>
            <a:chOff x="2016" y="1920"/>
            <a:chExt cx="1680" cy="1680"/>
          </a:xfrm>
        </p:grpSpPr>
        <p:sp>
          <p:nvSpPr>
            <p:cNvPr id="15" name="Oval 28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Freeform 29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" name="Text Box 30"/>
          <p:cNvSpPr txBox="1">
            <a:spLocks noChangeArrowheads="1"/>
          </p:cNvSpPr>
          <p:nvPr/>
        </p:nvSpPr>
        <p:spPr bwMode="gray">
          <a:xfrm>
            <a:off x="6215074" y="2285992"/>
            <a:ext cx="2664000" cy="1944000"/>
          </a:xfrm>
          <a:prstGeom prst="wedgeRoundRectCallout">
            <a:avLst>
              <a:gd name="adj1" fmla="val -48479"/>
              <a:gd name="adj2" fmla="val 90146"/>
              <a:gd name="adj3" fmla="val 16667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66FF"/>
            </a:solidFill>
            <a:miter lim="800000"/>
            <a:headEnd/>
            <a:tailEnd/>
          </a:ln>
          <a:effectLst>
            <a:outerShdw dist="114300" dir="2400000" algn="ctr" rotWithShape="0">
              <a:srgbClr val="C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Все, что нас окружает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существует независимо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 человека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gray">
          <a:xfrm rot="13770025">
            <a:off x="5191053" y="4189131"/>
            <a:ext cx="960437" cy="1920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algn="ctr">
            <a:solidFill>
              <a:srgbClr val="00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gray">
          <a:xfrm rot="20856083">
            <a:off x="2935732" y="3678227"/>
            <a:ext cx="1009434" cy="1730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algn="ctr">
            <a:solidFill>
              <a:srgbClr val="00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" name="Group 22"/>
          <p:cNvGrpSpPr>
            <a:grpSpLocks/>
          </p:cNvGrpSpPr>
          <p:nvPr/>
        </p:nvGrpSpPr>
        <p:grpSpPr bwMode="auto">
          <a:xfrm>
            <a:off x="1071538" y="3286124"/>
            <a:ext cx="1744289" cy="1790700"/>
            <a:chOff x="2016" y="1920"/>
            <a:chExt cx="1680" cy="1680"/>
          </a:xfrm>
        </p:grpSpPr>
        <p:sp>
          <p:nvSpPr>
            <p:cNvPr id="21" name="Oval 23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" name="Text Box 30"/>
          <p:cNvSpPr txBox="1">
            <a:spLocks noChangeArrowheads="1"/>
          </p:cNvSpPr>
          <p:nvPr/>
        </p:nvSpPr>
        <p:spPr bwMode="gray">
          <a:xfrm>
            <a:off x="428596" y="5572140"/>
            <a:ext cx="2097986" cy="919401"/>
          </a:xfrm>
          <a:prstGeom prst="wedgeRoundRectCallout">
            <a:avLst>
              <a:gd name="adj1" fmla="val 42469"/>
              <a:gd name="adj2" fmla="val -167196"/>
              <a:gd name="adj3" fmla="val 16667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0066FF"/>
            </a:solidFill>
            <a:miter lim="800000"/>
            <a:headEnd/>
            <a:tailEnd/>
          </a:ln>
          <a:effectLst>
            <a:outerShdw dist="114300" dir="2400000" algn="ctr" rotWithShape="0">
              <a:srgbClr val="C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Все, что нас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окружает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7" grpId="0" animBg="1"/>
      <p:bldP spid="17" grpId="1" animBg="1"/>
      <p:bldP spid="26" grpId="0" animBg="1"/>
      <p:bldP spid="26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86808" cy="207167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Распределение слов на две группы. Работа в группах. Один ученик выполняет работу у доски.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Группа экспертов рассредоточена по одному на каждую группу. Эксперты  ведут наблюдение, консультируют.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Обучающиеся делают вывод: тела делятся на </a:t>
            </a: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естественные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созданные природой и </a:t>
            </a:r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искусственные ,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созданные руками человека.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Documents and Settings\admin\Рабочий стол\фото-аттестация\DSC017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85992"/>
            <a:ext cx="25717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admin\Рабочий стол\фото-аттестация\DSC0174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500438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Рабочий стол\фото-аттестация\DSC0175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143380"/>
            <a:ext cx="278608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над понятием «вещество»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gray">
          <a:xfrm>
            <a:off x="1676400" y="857232"/>
            <a:ext cx="5791200" cy="571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16200000" scaled="1"/>
            <a:tileRect/>
          </a:gradFill>
          <a:ln w="38100" algn="ctr">
            <a:noFill/>
            <a:round/>
            <a:headEnd/>
            <a:tailEnd/>
          </a:ln>
          <a:effectLst>
            <a:outerShdw dist="63500" dir="3187806" algn="ctr" rotWithShape="0">
              <a:srgbClr val="00B05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Тела состоят из веществ  </a:t>
            </a:r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928662" y="1500174"/>
            <a:ext cx="2700000" cy="3217881"/>
            <a:chOff x="642910" y="1285860"/>
            <a:chExt cx="2700000" cy="3217881"/>
          </a:xfrm>
        </p:grpSpPr>
        <p:sp>
          <p:nvSpPr>
            <p:cNvPr id="15" name="AutoShape 4"/>
            <p:cNvSpPr>
              <a:spLocks noChangeArrowheads="1"/>
            </p:cNvSpPr>
            <p:nvPr/>
          </p:nvSpPr>
          <p:spPr bwMode="gray">
            <a:xfrm>
              <a:off x="642910" y="1285860"/>
              <a:ext cx="2700000" cy="574675"/>
            </a:xfrm>
            <a:prstGeom prst="rect">
              <a:avLst/>
            </a:prstGeom>
            <a:noFill/>
            <a:ln w="63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Вещество: железо</a:t>
              </a:r>
              <a:endParaRPr lang="en-US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6" name="Группа 11"/>
            <p:cNvGrpSpPr/>
            <p:nvPr/>
          </p:nvGrpSpPr>
          <p:grpSpPr>
            <a:xfrm>
              <a:off x="1110910" y="1855205"/>
              <a:ext cx="1764000" cy="2648536"/>
              <a:chOff x="428596" y="1855205"/>
              <a:chExt cx="1764000" cy="2648536"/>
            </a:xfrm>
          </p:grpSpPr>
          <p:grpSp>
            <p:nvGrpSpPr>
              <p:cNvPr id="17" name="Группа 7"/>
              <p:cNvGrpSpPr/>
              <p:nvPr/>
            </p:nvGrpSpPr>
            <p:grpSpPr>
              <a:xfrm>
                <a:off x="428596" y="2414155"/>
                <a:ext cx="1764000" cy="2089586"/>
                <a:chOff x="428596" y="2414155"/>
                <a:chExt cx="1764000" cy="2089586"/>
              </a:xfrm>
            </p:grpSpPr>
            <p:pic>
              <p:nvPicPr>
                <p:cNvPr id="19" name="Picture 2" descr="C:\Documents and Settings\Admin\Рабочий стол\12247845911693553444schoolfreeware_Scissors.svg.med.png"/>
                <p:cNvPicPr>
                  <a:picLocks noChangeAspect="1" noChangeArrowheads="1"/>
                </p:cNvPicPr>
                <p:nvPr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 rot="16200000">
                  <a:off x="572596" y="2334816"/>
                  <a:ext cx="1476000" cy="1634678"/>
                </a:xfrm>
                <a:prstGeom prst="rect">
                  <a:avLst/>
                </a:prstGeom>
                <a:noFill/>
              </p:spPr>
            </p:pic>
            <p:sp>
              <p:nvSpPr>
                <p:cNvPr id="20" name="AutoShape 4"/>
                <p:cNvSpPr>
                  <a:spLocks noChangeArrowheads="1"/>
                </p:cNvSpPr>
                <p:nvPr/>
              </p:nvSpPr>
              <p:spPr bwMode="gray">
                <a:xfrm>
                  <a:off x="428596" y="3929066"/>
                  <a:ext cx="1764000" cy="574675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rgbClr val="00B0F0">
                        <a:tint val="66000"/>
                        <a:satMod val="160000"/>
                      </a:srgbClr>
                    </a:gs>
                    <a:gs pos="50000">
                      <a:srgbClr val="00B0F0">
                        <a:tint val="44500"/>
                        <a:satMod val="160000"/>
                      </a:srgbClr>
                    </a:gs>
                    <a:gs pos="100000">
                      <a:srgbClr val="00B0F0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 algn="ctr">
                  <a:solidFill>
                    <a:srgbClr val="00B0F0"/>
                  </a:solidFill>
                  <a:round/>
                  <a:headEnd/>
                  <a:tailEnd/>
                </a:ln>
                <a:effectLst>
                  <a:outerShdw dist="63500" dir="3187806" algn="ctr" rotWithShape="0">
                    <a:srgbClr val="00B050"/>
                  </a:outerShdw>
                </a:effectLst>
              </p:spPr>
              <p:txBody>
                <a:bodyPr wrap="none" anchor="ctr"/>
                <a:lstStyle/>
                <a:p>
                  <a:pPr algn="ctr" eaLnBrk="0" hangingPunct="0"/>
                  <a:r>
                    <a:rPr lang="ru-RU" sz="2400" dirty="0" smtClean="0">
                      <a:solidFill>
                        <a:schemeClr val="tx2">
                          <a:lumMod val="7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Ножницы</a:t>
                  </a:r>
                  <a:endParaRPr lang="en-US" sz="2400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8" name="Freeform 8"/>
              <p:cNvSpPr>
                <a:spLocks/>
              </p:cNvSpPr>
              <p:nvPr/>
            </p:nvSpPr>
            <p:spPr bwMode="gray">
              <a:xfrm rot="2265817" flipH="1">
                <a:off x="857595" y="1855205"/>
                <a:ext cx="792000" cy="972000"/>
              </a:xfrm>
              <a:custGeom>
                <a:avLst/>
                <a:gdLst/>
                <a:ahLst/>
                <a:cxnLst>
                  <a:cxn ang="0">
                    <a:pos x="580" y="0"/>
                  </a:cxn>
                  <a:cxn ang="0">
                    <a:pos x="578" y="90"/>
                  </a:cxn>
                  <a:cxn ang="0">
                    <a:pos x="568" y="174"/>
                  </a:cxn>
                  <a:cxn ang="0">
                    <a:pos x="552" y="252"/>
                  </a:cxn>
                  <a:cxn ang="0">
                    <a:pos x="526" y="324"/>
                  </a:cxn>
                  <a:cxn ang="0">
                    <a:pos x="494" y="390"/>
                  </a:cxn>
                  <a:cxn ang="0">
                    <a:pos x="452" y="450"/>
                  </a:cxn>
                  <a:cxn ang="0">
                    <a:pos x="402" y="508"/>
                  </a:cxn>
                  <a:cxn ang="0">
                    <a:pos x="342" y="560"/>
                  </a:cxn>
                  <a:cxn ang="0">
                    <a:pos x="270" y="610"/>
                  </a:cxn>
                  <a:cxn ang="0">
                    <a:pos x="188" y="656"/>
                  </a:cxn>
                  <a:cxn ang="0">
                    <a:pos x="188" y="798"/>
                  </a:cxn>
                  <a:cxn ang="0">
                    <a:pos x="0" y="514"/>
                  </a:cxn>
                  <a:cxn ang="0">
                    <a:pos x="188" y="230"/>
                  </a:cxn>
                  <a:cxn ang="0">
                    <a:pos x="188" y="372"/>
                  </a:cxn>
                  <a:cxn ang="0">
                    <a:pos x="224" y="368"/>
                  </a:cxn>
                  <a:cxn ang="0">
                    <a:pos x="264" y="356"/>
                  </a:cxn>
                  <a:cxn ang="0">
                    <a:pos x="306" y="336"/>
                  </a:cxn>
                  <a:cxn ang="0">
                    <a:pos x="348" y="310"/>
                  </a:cxn>
                  <a:cxn ang="0">
                    <a:pos x="392" y="280"/>
                  </a:cxn>
                  <a:cxn ang="0">
                    <a:pos x="432" y="246"/>
                  </a:cxn>
                  <a:cxn ang="0">
                    <a:pos x="472" y="208"/>
                  </a:cxn>
                  <a:cxn ang="0">
                    <a:pos x="506" y="166"/>
                  </a:cxn>
                  <a:cxn ang="0">
                    <a:pos x="536" y="124"/>
                  </a:cxn>
                  <a:cxn ang="0">
                    <a:pos x="558" y="82"/>
                  </a:cxn>
                  <a:cxn ang="0">
                    <a:pos x="574" y="40"/>
                  </a:cxn>
                  <a:cxn ang="0">
                    <a:pos x="578" y="0"/>
                  </a:cxn>
                  <a:cxn ang="0">
                    <a:pos x="580" y="0"/>
                  </a:cxn>
                </a:cxnLst>
                <a:rect l="0" t="0" r="r" b="b"/>
                <a:pathLst>
                  <a:path w="580" h="798">
                    <a:moveTo>
                      <a:pt x="580" y="0"/>
                    </a:moveTo>
                    <a:lnTo>
                      <a:pt x="578" y="90"/>
                    </a:lnTo>
                    <a:lnTo>
                      <a:pt x="568" y="174"/>
                    </a:lnTo>
                    <a:lnTo>
                      <a:pt x="552" y="252"/>
                    </a:lnTo>
                    <a:lnTo>
                      <a:pt x="526" y="324"/>
                    </a:lnTo>
                    <a:lnTo>
                      <a:pt x="494" y="390"/>
                    </a:lnTo>
                    <a:lnTo>
                      <a:pt x="452" y="450"/>
                    </a:lnTo>
                    <a:lnTo>
                      <a:pt x="402" y="508"/>
                    </a:lnTo>
                    <a:lnTo>
                      <a:pt x="342" y="560"/>
                    </a:lnTo>
                    <a:lnTo>
                      <a:pt x="270" y="610"/>
                    </a:lnTo>
                    <a:lnTo>
                      <a:pt x="188" y="656"/>
                    </a:lnTo>
                    <a:lnTo>
                      <a:pt x="188" y="798"/>
                    </a:lnTo>
                    <a:lnTo>
                      <a:pt x="0" y="514"/>
                    </a:lnTo>
                    <a:lnTo>
                      <a:pt x="188" y="230"/>
                    </a:lnTo>
                    <a:lnTo>
                      <a:pt x="188" y="372"/>
                    </a:lnTo>
                    <a:lnTo>
                      <a:pt x="224" y="368"/>
                    </a:lnTo>
                    <a:lnTo>
                      <a:pt x="264" y="356"/>
                    </a:lnTo>
                    <a:lnTo>
                      <a:pt x="306" y="336"/>
                    </a:lnTo>
                    <a:lnTo>
                      <a:pt x="348" y="310"/>
                    </a:lnTo>
                    <a:lnTo>
                      <a:pt x="392" y="280"/>
                    </a:lnTo>
                    <a:lnTo>
                      <a:pt x="432" y="246"/>
                    </a:lnTo>
                    <a:lnTo>
                      <a:pt x="472" y="208"/>
                    </a:lnTo>
                    <a:lnTo>
                      <a:pt x="506" y="166"/>
                    </a:lnTo>
                    <a:lnTo>
                      <a:pt x="536" y="124"/>
                    </a:lnTo>
                    <a:lnTo>
                      <a:pt x="558" y="82"/>
                    </a:lnTo>
                    <a:lnTo>
                      <a:pt x="574" y="40"/>
                    </a:lnTo>
                    <a:lnTo>
                      <a:pt x="578" y="0"/>
                    </a:lnTo>
                    <a:lnTo>
                      <a:pt x="58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  <a:effectLst>
                <a:outerShdw dist="114300" dir="2400000" algn="ctr" rotWithShape="0">
                  <a:schemeClr val="tx2">
                    <a:lumMod val="60000"/>
                    <a:lumOff val="40000"/>
                    <a:alpha val="50000"/>
                  </a:scheme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1" name="Группа 20"/>
          <p:cNvGrpSpPr/>
          <p:nvPr/>
        </p:nvGrpSpPr>
        <p:grpSpPr>
          <a:xfrm>
            <a:off x="5500694" y="1571612"/>
            <a:ext cx="2913943" cy="3432195"/>
            <a:chOff x="4286619" y="1214422"/>
            <a:chExt cx="2913943" cy="3432195"/>
          </a:xfrm>
        </p:grpSpPr>
        <p:grpSp>
          <p:nvGrpSpPr>
            <p:cNvPr id="22" name="Группа 16"/>
            <p:cNvGrpSpPr/>
            <p:nvPr/>
          </p:nvGrpSpPr>
          <p:grpSpPr>
            <a:xfrm>
              <a:off x="4500562" y="1214422"/>
              <a:ext cx="2700000" cy="3432195"/>
              <a:chOff x="4500562" y="1214422"/>
              <a:chExt cx="2700000" cy="3432195"/>
            </a:xfrm>
          </p:grpSpPr>
          <p:grpSp>
            <p:nvGrpSpPr>
              <p:cNvPr id="24" name="Группа 14"/>
              <p:cNvGrpSpPr/>
              <p:nvPr/>
            </p:nvGrpSpPr>
            <p:grpSpPr>
              <a:xfrm>
                <a:off x="4950562" y="1643050"/>
                <a:ext cx="1800000" cy="3003567"/>
                <a:chOff x="5000628" y="1643050"/>
                <a:chExt cx="1800000" cy="3003567"/>
              </a:xfrm>
            </p:grpSpPr>
            <p:pic>
              <p:nvPicPr>
                <p:cNvPr id="26" name="Picture 3" descr="C:\Documents and Settings\Admin\Рабочий стол\12279729011274662317rg1024_Set_of_water_drops.svg.med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5000628" y="1643050"/>
                  <a:ext cx="1800000" cy="2383825"/>
                </a:xfrm>
                <a:prstGeom prst="rect">
                  <a:avLst/>
                </a:prstGeom>
                <a:noFill/>
              </p:spPr>
            </p:pic>
            <p:sp>
              <p:nvSpPr>
                <p:cNvPr id="27" name="AutoShape 4"/>
                <p:cNvSpPr>
                  <a:spLocks noChangeArrowheads="1"/>
                </p:cNvSpPr>
                <p:nvPr/>
              </p:nvSpPr>
              <p:spPr bwMode="gray">
                <a:xfrm>
                  <a:off x="5018628" y="4071942"/>
                  <a:ext cx="1764000" cy="574675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rgbClr val="00B0F0">
                        <a:tint val="66000"/>
                        <a:satMod val="160000"/>
                      </a:srgbClr>
                    </a:gs>
                    <a:gs pos="50000">
                      <a:srgbClr val="00B0F0">
                        <a:tint val="44500"/>
                        <a:satMod val="160000"/>
                      </a:srgbClr>
                    </a:gs>
                    <a:gs pos="100000">
                      <a:srgbClr val="00B0F0">
                        <a:tint val="23500"/>
                        <a:satMod val="1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 algn="ctr">
                  <a:solidFill>
                    <a:srgbClr val="00B0F0"/>
                  </a:solidFill>
                  <a:round/>
                  <a:headEnd/>
                  <a:tailEnd/>
                </a:ln>
                <a:effectLst>
                  <a:outerShdw dist="63500" dir="3187806" algn="ctr" rotWithShape="0">
                    <a:srgbClr val="00B050"/>
                  </a:outerShdw>
                </a:effectLst>
              </p:spPr>
              <p:txBody>
                <a:bodyPr wrap="none" anchor="ctr"/>
                <a:lstStyle/>
                <a:p>
                  <a:pPr algn="ctr" eaLnBrk="0" hangingPunct="0"/>
                  <a:r>
                    <a:rPr lang="ru-RU" sz="2400" dirty="0" smtClean="0">
                      <a:solidFill>
                        <a:schemeClr val="tx2">
                          <a:lumMod val="7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Капли</a:t>
                  </a:r>
                  <a:endParaRPr lang="en-US" sz="2400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5" name="AutoShape 4"/>
              <p:cNvSpPr>
                <a:spLocks noChangeArrowheads="1"/>
              </p:cNvSpPr>
              <p:nvPr/>
            </p:nvSpPr>
            <p:spPr bwMode="gray">
              <a:xfrm>
                <a:off x="4500562" y="1214422"/>
                <a:ext cx="2700000" cy="574675"/>
              </a:xfrm>
              <a:prstGeom prst="rect">
                <a:avLst/>
              </a:prstGeom>
              <a:noFill/>
              <a:ln w="635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ru-RU" sz="24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Вещество: вода</a:t>
                </a:r>
                <a:endParaRPr lang="en-US" sz="2400" b="1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3" name="Freeform 8"/>
            <p:cNvSpPr>
              <a:spLocks/>
            </p:cNvSpPr>
            <p:nvPr/>
          </p:nvSpPr>
          <p:spPr bwMode="gray">
            <a:xfrm rot="2265817" flipH="1">
              <a:off x="4286619" y="1855205"/>
              <a:ext cx="792000" cy="972000"/>
            </a:xfrm>
            <a:custGeom>
              <a:avLst/>
              <a:gdLst/>
              <a:ahLst/>
              <a:cxnLst>
                <a:cxn ang="0">
                  <a:pos x="580" y="0"/>
                </a:cxn>
                <a:cxn ang="0">
                  <a:pos x="578" y="90"/>
                </a:cxn>
                <a:cxn ang="0">
                  <a:pos x="568" y="174"/>
                </a:cxn>
                <a:cxn ang="0">
                  <a:pos x="552" y="252"/>
                </a:cxn>
                <a:cxn ang="0">
                  <a:pos x="526" y="324"/>
                </a:cxn>
                <a:cxn ang="0">
                  <a:pos x="494" y="390"/>
                </a:cxn>
                <a:cxn ang="0">
                  <a:pos x="452" y="450"/>
                </a:cxn>
                <a:cxn ang="0">
                  <a:pos x="402" y="508"/>
                </a:cxn>
                <a:cxn ang="0">
                  <a:pos x="342" y="560"/>
                </a:cxn>
                <a:cxn ang="0">
                  <a:pos x="270" y="610"/>
                </a:cxn>
                <a:cxn ang="0">
                  <a:pos x="188" y="656"/>
                </a:cxn>
                <a:cxn ang="0">
                  <a:pos x="188" y="798"/>
                </a:cxn>
                <a:cxn ang="0">
                  <a:pos x="0" y="514"/>
                </a:cxn>
                <a:cxn ang="0">
                  <a:pos x="188" y="230"/>
                </a:cxn>
                <a:cxn ang="0">
                  <a:pos x="188" y="372"/>
                </a:cxn>
                <a:cxn ang="0">
                  <a:pos x="224" y="368"/>
                </a:cxn>
                <a:cxn ang="0">
                  <a:pos x="264" y="356"/>
                </a:cxn>
                <a:cxn ang="0">
                  <a:pos x="306" y="336"/>
                </a:cxn>
                <a:cxn ang="0">
                  <a:pos x="348" y="310"/>
                </a:cxn>
                <a:cxn ang="0">
                  <a:pos x="392" y="280"/>
                </a:cxn>
                <a:cxn ang="0">
                  <a:pos x="432" y="246"/>
                </a:cxn>
                <a:cxn ang="0">
                  <a:pos x="472" y="208"/>
                </a:cxn>
                <a:cxn ang="0">
                  <a:pos x="506" y="166"/>
                </a:cxn>
                <a:cxn ang="0">
                  <a:pos x="536" y="124"/>
                </a:cxn>
                <a:cxn ang="0">
                  <a:pos x="558" y="82"/>
                </a:cxn>
                <a:cxn ang="0">
                  <a:pos x="574" y="40"/>
                </a:cxn>
                <a:cxn ang="0">
                  <a:pos x="578" y="0"/>
                </a:cxn>
                <a:cxn ang="0">
                  <a:pos x="580" y="0"/>
                </a:cxn>
              </a:cxnLst>
              <a:rect l="0" t="0" r="r" b="b"/>
              <a:pathLst>
                <a:path w="580" h="798">
                  <a:moveTo>
                    <a:pt x="580" y="0"/>
                  </a:moveTo>
                  <a:lnTo>
                    <a:pt x="578" y="90"/>
                  </a:lnTo>
                  <a:lnTo>
                    <a:pt x="568" y="174"/>
                  </a:lnTo>
                  <a:lnTo>
                    <a:pt x="552" y="252"/>
                  </a:lnTo>
                  <a:lnTo>
                    <a:pt x="526" y="324"/>
                  </a:lnTo>
                  <a:lnTo>
                    <a:pt x="494" y="390"/>
                  </a:lnTo>
                  <a:lnTo>
                    <a:pt x="452" y="450"/>
                  </a:lnTo>
                  <a:lnTo>
                    <a:pt x="402" y="508"/>
                  </a:lnTo>
                  <a:lnTo>
                    <a:pt x="342" y="560"/>
                  </a:lnTo>
                  <a:lnTo>
                    <a:pt x="270" y="610"/>
                  </a:lnTo>
                  <a:lnTo>
                    <a:pt x="188" y="656"/>
                  </a:lnTo>
                  <a:lnTo>
                    <a:pt x="188" y="798"/>
                  </a:lnTo>
                  <a:lnTo>
                    <a:pt x="0" y="514"/>
                  </a:lnTo>
                  <a:lnTo>
                    <a:pt x="188" y="230"/>
                  </a:lnTo>
                  <a:lnTo>
                    <a:pt x="188" y="372"/>
                  </a:lnTo>
                  <a:lnTo>
                    <a:pt x="224" y="368"/>
                  </a:lnTo>
                  <a:lnTo>
                    <a:pt x="264" y="356"/>
                  </a:lnTo>
                  <a:lnTo>
                    <a:pt x="306" y="336"/>
                  </a:lnTo>
                  <a:lnTo>
                    <a:pt x="348" y="310"/>
                  </a:lnTo>
                  <a:lnTo>
                    <a:pt x="392" y="280"/>
                  </a:lnTo>
                  <a:lnTo>
                    <a:pt x="432" y="246"/>
                  </a:lnTo>
                  <a:lnTo>
                    <a:pt x="472" y="208"/>
                  </a:lnTo>
                  <a:lnTo>
                    <a:pt x="506" y="166"/>
                  </a:lnTo>
                  <a:lnTo>
                    <a:pt x="536" y="124"/>
                  </a:lnTo>
                  <a:lnTo>
                    <a:pt x="558" y="82"/>
                  </a:lnTo>
                  <a:lnTo>
                    <a:pt x="574" y="40"/>
                  </a:lnTo>
                  <a:lnTo>
                    <a:pt x="578" y="0"/>
                  </a:lnTo>
                  <a:lnTo>
                    <a:pt x="58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dist="114300" dir="24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571472" y="5691156"/>
            <a:ext cx="8215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Определение: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Вещество – это то из чего состоят тела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Grp="1" noChangeArrowheads="1"/>
          </p:cNvSpPr>
          <p:nvPr>
            <p:ph type="title"/>
          </p:nvPr>
        </p:nvSpPr>
        <p:spPr bwMode="gray"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16200000" scaled="1"/>
            <a:tileRect/>
          </a:gradFill>
          <a:ln w="38100" algn="ctr">
            <a:noFill/>
            <a:round/>
            <a:headEnd/>
            <a:tailEnd/>
          </a:ln>
          <a:effectLst>
            <a:outerShdw dist="63500" dir="3187806" algn="ctr" rotWithShape="0">
              <a:srgbClr val="00B05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Тела из нескольких веществ  </a:t>
            </a:r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C:\Documents and Settings\Admin\Рабочий стол\11971488431079343407barretr_Pencil.svg.m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214554"/>
            <a:ext cx="1872000" cy="1872000"/>
          </a:xfrm>
          <a:prstGeom prst="rect">
            <a:avLst/>
          </a:prstGeom>
          <a:noFill/>
        </p:spPr>
      </p:pic>
      <p:sp>
        <p:nvSpPr>
          <p:cNvPr id="12" name="AutoShape 4"/>
          <p:cNvSpPr>
            <a:spLocks noChangeArrowheads="1"/>
          </p:cNvSpPr>
          <p:nvPr/>
        </p:nvSpPr>
        <p:spPr bwMode="gray">
          <a:xfrm>
            <a:off x="2071670" y="4286256"/>
            <a:ext cx="1643074" cy="571504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6350" algn="ctr">
            <a:solidFill>
              <a:srgbClr val="00B0F0"/>
            </a:solidFill>
            <a:round/>
            <a:headEnd/>
            <a:tailEnd/>
          </a:ln>
          <a:effectLst>
            <a:outerShdw dist="63500" dir="3187806" algn="ctr" rotWithShape="0">
              <a:srgbClr val="00B050"/>
            </a:outerShdw>
          </a:effectLst>
        </p:spPr>
        <p:txBody>
          <a:bodyPr wrap="none" anchor="ctr"/>
          <a:lstStyle/>
          <a:p>
            <a:pPr algn="r" eaLnBrk="0" hangingPunct="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Карандаш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Documents and Settings\Admin\Рабочий стол\11949850601793037291magnifing_glass_gino_riv_01.svg.m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8097" flipH="1">
            <a:off x="5115871" y="2329050"/>
            <a:ext cx="2354263" cy="2362200"/>
          </a:xfrm>
          <a:prstGeom prst="rect">
            <a:avLst/>
          </a:prstGeom>
          <a:noFill/>
        </p:spPr>
      </p:pic>
      <p:sp>
        <p:nvSpPr>
          <p:cNvPr id="19" name="AutoShape 4"/>
          <p:cNvSpPr>
            <a:spLocks noChangeArrowheads="1"/>
          </p:cNvSpPr>
          <p:nvPr/>
        </p:nvSpPr>
        <p:spPr bwMode="gray">
          <a:xfrm>
            <a:off x="6429388" y="4143380"/>
            <a:ext cx="1500198" cy="642942"/>
          </a:xfrm>
          <a:prstGeom prst="roundRect">
            <a:avLst>
              <a:gd name="adj" fmla="val 30520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6350" algn="ctr">
            <a:solidFill>
              <a:srgbClr val="00B0F0"/>
            </a:solidFill>
            <a:round/>
            <a:headEnd/>
            <a:tailEnd/>
          </a:ln>
          <a:effectLst>
            <a:outerShdw dist="63500" dir="3187806" algn="ctr" rotWithShape="0">
              <a:srgbClr val="00B05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Лупа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7158" y="3857628"/>
            <a:ext cx="14486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графит</a:t>
            </a:r>
            <a:endParaRPr lang="ru-RU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286116" y="1785926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каучук</a:t>
            </a:r>
            <a:endParaRPr lang="ru-RU" sz="2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928662" y="2714620"/>
            <a:ext cx="1643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дерево</a:t>
            </a:r>
            <a:endParaRPr lang="ru-RU" sz="28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143504" y="1857364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стекло</a:t>
            </a:r>
            <a:endParaRPr lang="ru-RU" sz="2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116072" y="3214686"/>
            <a:ext cx="35991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металл</a:t>
            </a:r>
            <a:endParaRPr lang="ru-RU" sz="2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429520" y="3143248"/>
            <a:ext cx="1357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дерево</a:t>
            </a:r>
            <a:endParaRPr lang="ru-RU" sz="28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42910" y="5143512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Вывод:</a:t>
            </a:r>
            <a:r>
              <a:rPr lang="ru-RU" sz="2800" b="1" dirty="0" smtClean="0">
                <a:solidFill>
                  <a:srgbClr val="C00000"/>
                </a:solidFill>
              </a:rPr>
              <a:t> тела могут состоять из одного вещества, а могут из нескольких.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 noGrp="1" noChangeArrowheads="1"/>
          </p:cNvSpPr>
          <p:nvPr>
            <p:ph type="title"/>
          </p:nvPr>
        </p:nvSpPr>
        <p:spPr bwMode="gray"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16200000" scaled="1"/>
            <a:tileRect/>
          </a:gradFill>
          <a:ln w="38100" algn="ctr">
            <a:noFill/>
            <a:round/>
            <a:headEnd/>
            <a:tailEnd/>
          </a:ln>
          <a:effectLst>
            <a:outerShdw dist="63500" dir="3187806" algn="ctr" rotWithShape="0">
              <a:srgbClr val="00B05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Одно вещество – много тел</a:t>
            </a:r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857356" y="1785926"/>
            <a:ext cx="5299900" cy="3110724"/>
            <a:chOff x="1428728" y="1714488"/>
            <a:chExt cx="5299900" cy="3110724"/>
          </a:xfrm>
        </p:grpSpPr>
        <p:grpSp>
          <p:nvGrpSpPr>
            <p:cNvPr id="5" name="Группа 62"/>
            <p:cNvGrpSpPr/>
            <p:nvPr/>
          </p:nvGrpSpPr>
          <p:grpSpPr>
            <a:xfrm>
              <a:off x="3214678" y="1714488"/>
              <a:ext cx="1728000" cy="3110724"/>
              <a:chOff x="3214678" y="1714488"/>
              <a:chExt cx="1728000" cy="3110724"/>
            </a:xfrm>
          </p:grpSpPr>
          <p:grpSp>
            <p:nvGrpSpPr>
              <p:cNvPr id="16" name="Группа 64"/>
              <p:cNvGrpSpPr/>
              <p:nvPr/>
            </p:nvGrpSpPr>
            <p:grpSpPr>
              <a:xfrm>
                <a:off x="3214678" y="1714488"/>
                <a:ext cx="1728000" cy="3110724"/>
                <a:chOff x="3214678" y="1714488"/>
                <a:chExt cx="1728000" cy="3110724"/>
              </a:xfrm>
            </p:grpSpPr>
            <p:sp>
              <p:nvSpPr>
                <p:cNvPr id="18" name="AutoShape 4"/>
                <p:cNvSpPr>
                  <a:spLocks noChangeArrowheads="1"/>
                </p:cNvSpPr>
                <p:nvPr/>
              </p:nvSpPr>
              <p:spPr bwMode="gray">
                <a:xfrm>
                  <a:off x="3214678" y="4250537"/>
                  <a:ext cx="1728000" cy="5746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FF">
                        <a:shade val="30000"/>
                        <a:satMod val="115000"/>
                      </a:srgbClr>
                    </a:gs>
                    <a:gs pos="50000">
                      <a:srgbClr val="0066FF">
                        <a:shade val="67500"/>
                        <a:satMod val="115000"/>
                      </a:srgbClr>
                    </a:gs>
                    <a:gs pos="100000">
                      <a:srgbClr val="0066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635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r>
                    <a:rPr lang="ru-RU" sz="24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Корзина</a:t>
                  </a:r>
                  <a:r>
                    <a:rPr lang="ru-RU" sz="2400" dirty="0" smtClean="0">
                      <a:solidFill>
                        <a:schemeClr val="tx2">
                          <a:lumMod val="7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  </a:t>
                  </a:r>
                  <a:endParaRPr lang="en-US" sz="2400" dirty="0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Скругленный прямоугольник 14"/>
                <p:cNvSpPr/>
                <p:nvPr/>
              </p:nvSpPr>
              <p:spPr>
                <a:xfrm>
                  <a:off x="3214678" y="1714488"/>
                  <a:ext cx="1728000" cy="2412000"/>
                </a:xfrm>
                <a:prstGeom prst="rect">
                  <a:avLst/>
                </a:prstGeom>
                <a:ln w="38100">
                  <a:solidFill>
                    <a:srgbClr val="0066FF"/>
                  </a:solidFill>
                </a:ln>
                <a:effectLst/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pic>
            <p:nvPicPr>
              <p:cNvPr id="17" name="Picture 5" descr="C:\Documents and Settings\Admin\Рабочий стол\11949853531506526982cesto_architetto_frances_01.svg.med.png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3394466" y="2433045"/>
                <a:ext cx="1368425" cy="1300163"/>
              </a:xfrm>
              <a:prstGeom prst="rect">
                <a:avLst/>
              </a:prstGeom>
              <a:noFill/>
            </p:spPr>
          </p:pic>
        </p:grpSp>
        <p:grpSp>
          <p:nvGrpSpPr>
            <p:cNvPr id="6" name="Группа 63"/>
            <p:cNvGrpSpPr/>
            <p:nvPr/>
          </p:nvGrpSpPr>
          <p:grpSpPr>
            <a:xfrm>
              <a:off x="1428728" y="1714488"/>
              <a:ext cx="1907438" cy="3110724"/>
              <a:chOff x="1428728" y="1714488"/>
              <a:chExt cx="1907438" cy="3110724"/>
            </a:xfrm>
          </p:grpSpPr>
          <p:grpSp>
            <p:nvGrpSpPr>
              <p:cNvPr id="12" name="Группа 63"/>
              <p:cNvGrpSpPr/>
              <p:nvPr/>
            </p:nvGrpSpPr>
            <p:grpSpPr>
              <a:xfrm>
                <a:off x="1428728" y="1714488"/>
                <a:ext cx="1728000" cy="3110724"/>
                <a:chOff x="1428728" y="1714488"/>
                <a:chExt cx="1728000" cy="3110724"/>
              </a:xfrm>
            </p:grpSpPr>
            <p:sp>
              <p:nvSpPr>
                <p:cNvPr id="14" name="AutoShape 4"/>
                <p:cNvSpPr>
                  <a:spLocks noChangeArrowheads="1"/>
                </p:cNvSpPr>
                <p:nvPr/>
              </p:nvSpPr>
              <p:spPr bwMode="gray">
                <a:xfrm>
                  <a:off x="1428728" y="4250537"/>
                  <a:ext cx="1728000" cy="5746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FF">
                        <a:shade val="30000"/>
                        <a:satMod val="115000"/>
                      </a:srgbClr>
                    </a:gs>
                    <a:gs pos="50000">
                      <a:srgbClr val="0066FF">
                        <a:shade val="67500"/>
                        <a:satMod val="115000"/>
                      </a:srgbClr>
                    </a:gs>
                    <a:gs pos="100000">
                      <a:srgbClr val="0066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635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r>
                    <a:rPr lang="ru-RU" sz="24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Канистра</a:t>
                  </a:r>
                  <a:endParaRPr lang="en-US" sz="2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" name="Скругленный прямоугольник 14"/>
                <p:cNvSpPr/>
                <p:nvPr/>
              </p:nvSpPr>
              <p:spPr>
                <a:xfrm>
                  <a:off x="1428728" y="1714488"/>
                  <a:ext cx="1728000" cy="2412000"/>
                </a:xfrm>
                <a:prstGeom prst="rect">
                  <a:avLst/>
                </a:prstGeom>
                <a:ln w="38100">
                  <a:solidFill>
                    <a:srgbClr val="0066FF"/>
                  </a:solidFill>
                </a:ln>
                <a:effectLst/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pic>
            <p:nvPicPr>
              <p:cNvPr id="13" name="Picture 7" descr="C:\Documents and Settings\Admin\Рабочий стол\1195433841573371478jerrican__tienne_bersac_01.svg.med.png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500166" y="2143116"/>
                <a:ext cx="1836000" cy="1880021"/>
              </a:xfrm>
              <a:prstGeom prst="rect">
                <a:avLst/>
              </a:prstGeom>
              <a:noFill/>
            </p:spPr>
          </p:pic>
        </p:grpSp>
        <p:grpSp>
          <p:nvGrpSpPr>
            <p:cNvPr id="7" name="Группа 64"/>
            <p:cNvGrpSpPr/>
            <p:nvPr/>
          </p:nvGrpSpPr>
          <p:grpSpPr>
            <a:xfrm>
              <a:off x="5000628" y="1714488"/>
              <a:ext cx="1728000" cy="3110724"/>
              <a:chOff x="5000628" y="1714488"/>
              <a:chExt cx="1728000" cy="3110724"/>
            </a:xfrm>
          </p:grpSpPr>
          <p:grpSp>
            <p:nvGrpSpPr>
              <p:cNvPr id="8" name="Группа 65"/>
              <p:cNvGrpSpPr/>
              <p:nvPr/>
            </p:nvGrpSpPr>
            <p:grpSpPr>
              <a:xfrm>
                <a:off x="5000628" y="1714488"/>
                <a:ext cx="1728000" cy="3110724"/>
                <a:chOff x="5000628" y="1714488"/>
                <a:chExt cx="1728000" cy="3110724"/>
              </a:xfrm>
            </p:grpSpPr>
            <p:sp>
              <p:nvSpPr>
                <p:cNvPr id="10" name="AutoShape 4"/>
                <p:cNvSpPr>
                  <a:spLocks noChangeArrowheads="1"/>
                </p:cNvSpPr>
                <p:nvPr/>
              </p:nvSpPr>
              <p:spPr bwMode="gray">
                <a:xfrm>
                  <a:off x="5000628" y="4250537"/>
                  <a:ext cx="1728000" cy="574675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66FF">
                        <a:shade val="30000"/>
                        <a:satMod val="115000"/>
                      </a:srgbClr>
                    </a:gs>
                    <a:gs pos="50000">
                      <a:srgbClr val="0066FF">
                        <a:shade val="67500"/>
                        <a:satMod val="115000"/>
                      </a:srgbClr>
                    </a:gs>
                    <a:gs pos="100000">
                      <a:srgbClr val="0066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6350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/>
                  <a:r>
                    <a:rPr lang="ru-RU" sz="2400" dirty="0" smtClean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rPr>
                    <a:t>Грузовик  </a:t>
                  </a:r>
                  <a:endParaRPr lang="en-US" sz="24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" name="Скругленный прямоугольник 14"/>
                <p:cNvSpPr/>
                <p:nvPr/>
              </p:nvSpPr>
              <p:spPr>
                <a:xfrm>
                  <a:off x="5000628" y="1714488"/>
                  <a:ext cx="1728000" cy="2412000"/>
                </a:xfrm>
                <a:prstGeom prst="rect">
                  <a:avLst/>
                </a:prstGeom>
                <a:ln w="38100">
                  <a:solidFill>
                    <a:srgbClr val="0066FF"/>
                  </a:solidFill>
                </a:ln>
                <a:effectLst/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pic>
            <p:nvPicPr>
              <p:cNvPr id="9" name="Picture 8" descr="C:\Documents and Settings\Admin\Рабочий стол\1194985156292479120truck_jarno_vasamaa_.svg.med.png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 flipH="1">
                <a:off x="5090628" y="2256419"/>
                <a:ext cx="1548000" cy="1653415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20" name="Прямоугольник 19"/>
          <p:cNvSpPr/>
          <p:nvPr/>
        </p:nvSpPr>
        <p:spPr>
          <a:xfrm>
            <a:off x="1285852" y="5357826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Каждое тело состоит полностью из пластмассы </a:t>
            </a:r>
          </a:p>
          <a:p>
            <a:pPr algn="ctr" eaLnBrk="0" hangingPunct="0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или частично</a:t>
            </a:r>
            <a:endParaRPr lang="en-US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1859340"/>
            <a:ext cx="74295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  даны названия  веществ. Они  определяют в каком состоянии вещества  находятся и  строят в группах схемы расположения частиц при помощи кружков из бумаги.  1 –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группа -  алюминий, 2 –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группа – резина, 3 –я группа – вода, 4 –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группа – углекислый газ. Дети из группы экспертов консультируют. Трое учеников  поочерёдно  работают  у доски (дерево, молоко, кислород).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28604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приводят свои примеры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состояний веществ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Дети строят схемы веществ в твёрдом состоянии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Documents and Settings\admin\Рабочий стол\фото-аттестация\DSC0176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414340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admin\Рабочий стол\фото-аттестация\DSC0176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785926"/>
            <a:ext cx="392909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Дети строят схемы веществ в жидком состоянии</a:t>
            </a:r>
            <a:endParaRPr lang="ru-RU" dirty="0"/>
          </a:p>
        </p:txBody>
      </p:sp>
      <p:pic>
        <p:nvPicPr>
          <p:cNvPr id="3" name="Рисунок 2" descr="C:\Documents and Settings\admin\Рабочий стол\фото-аттестация\DSC0176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928802"/>
            <a:ext cx="414340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admin\Рабочий стол\фото-аттестация\DSC0176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928802"/>
            <a:ext cx="385765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93978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Дети строят схемы веществ в газообразном состоянии</a:t>
            </a:r>
            <a:endParaRPr lang="ru-RU" sz="3200" dirty="0"/>
          </a:p>
        </p:txBody>
      </p:sp>
      <p:pic>
        <p:nvPicPr>
          <p:cNvPr id="3" name="Рисунок 2" descr="C:\Documents and Settings\admin\Рабочий стол\фото-аттестация\DSC017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392909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Рабочий стол\фото-аттестация\DSC0177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428736"/>
            <a:ext cx="378621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596" y="5229493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Вывод: между частицами есть промежутки. В твёрдых веществах они совсем маленькие, в жидких – побольше, в газообразных – ещё больше.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понятия тело, вещество, частица.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научить различать вещества по их признакам и свойствам.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приемы мыслительной деятельности: анализ, синтез, сравнение, обобщение, классификация, умение пользоваться источниками  информации; вырабатывать и аргументировано доказывать свою точку зрения;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развивать умения обучающихся самостоятельно оценивать свою работу и работу своих одноклассников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интерес к предмету, к исследовательской деятельности, любознательность, активность, уверенность в себе, бережное отношение к природе.</a:t>
            </a:r>
          </a:p>
          <a:p>
            <a:endParaRPr lang="ru-RU" b="1" dirty="0" smtClean="0"/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234" y="500042"/>
            <a:ext cx="8186766" cy="84615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                   Исследование.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 столах у учащихся  каждой группы набор простейшего лабораторного оборудования: химический стакан, палочка для размешивания. У 1-ой группы– соль; у 2-ой группы – лимонная кислота - ; у 3 – сахар; у 4 – ой – крахмал.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Задание: 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Исследовать опытным путём что происходит с веществами при взаимодействии их с водой.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428868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endParaRPr lang="ru-RU" sz="2400" b="1" dirty="0" smtClean="0"/>
          </a:p>
        </p:txBody>
      </p:sp>
      <p:pic>
        <p:nvPicPr>
          <p:cNvPr id="11" name="Рисунок 10" descr="C:\Documents and Settings\admin\Рабочий стол\фото-аттестация\DSC017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857628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admin\Рабочий стол\фото-аттестация\DSC0178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929066"/>
            <a:ext cx="23574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Documents and Settings\admin\Рабочий стол\фото-аттестация\DSC0178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857628"/>
            <a:ext cx="23574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571480"/>
            <a:ext cx="7429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Наблюдения обучающихся.</a:t>
            </a:r>
          </a:p>
          <a:p>
            <a:r>
              <a:rPr lang="ru-RU" sz="2400" b="1" dirty="0" smtClean="0"/>
              <a:t>При попадании веществ (сахара, соли, лимонной кислоты) в воду они растворились. Раствор стал однородным, мы больше не видим сахара, соли, лимонной кислоты, в стакане воды. Доказать, что в стакане они по-прежнему присутствует ,каким образом? Попробовать на вкус. Сахар: вещество белого цвета, сладкое на вкус. Соль - вещество белого цвета, солёное  на вкус. Лимонная кислота вещество белого цвета, кислое  на вкус.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Вывод</a:t>
            </a:r>
            <a:r>
              <a:rPr lang="ru-RU" sz="2400" b="1" dirty="0" smtClean="0"/>
              <a:t>: после растворения сахар не перестал быть сахаром, потому что остался сладким; соль – солью, потому  что осталась солёной;  лимонная кислота – кислой, потому что осталась кислой.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79296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Значит, эти вещества  состоят из мельчайших частиц, не видимых глазу (молекул). Но не все вещества растворяются , например крахмал. После перемешивания вода осталась мутной и спустя 3 минуты появился осадок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4" name="Рисунок 3" descr="C:\Documents and Settings\admin\Рабочий стол\фото-аттестация\DSC018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714620"/>
            <a:ext cx="321471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Рабочий стол\фото-аттестация\DSC018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714620"/>
            <a:ext cx="321471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28663" y="5460326"/>
            <a:ext cx="41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       Крахмал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5500703"/>
            <a:ext cx="4286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Соль, сахар и лимонная кислота выглядят одинаково при растворении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8" y="285732"/>
          <a:ext cx="8286805" cy="5794280"/>
        </p:xfrm>
        <a:graphic>
          <a:graphicData uri="http://schemas.openxmlformats.org/drawingml/2006/table">
            <a:tbl>
              <a:tblPr/>
              <a:tblGrid>
                <a:gridCol w="2898780"/>
                <a:gridCol w="1795720"/>
                <a:gridCol w="1795720"/>
                <a:gridCol w="1796585"/>
              </a:tblGrid>
              <a:tr h="6191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Вещество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Твёрдое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Жидкое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Газообразное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9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Соль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9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Природный газ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9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Сахар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9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Вода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9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Алюминий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9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Спирт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9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Железо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9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Углекислый газ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этап – заключительный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4840303"/>
          </a:xfrm>
        </p:spPr>
        <p:txBody>
          <a:bodyPr>
            <a:normAutofit fontScale="92500"/>
          </a:bodyPr>
          <a:lstStyle/>
          <a:p>
            <a:pPr>
              <a:buFontTx/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выяснить, как обучающиеся усвоили учебный материал.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Ответ на поставленную проблему в начале урока, подведение итогов и оценка работы в группах</a:t>
            </a:r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2400" b="1" u="sng" dirty="0" smtClean="0"/>
              <a:t>Регулятивные УУД </a:t>
            </a:r>
            <a:r>
              <a:rPr lang="ru-RU" sz="2400" b="1" dirty="0" smtClean="0"/>
              <a:t>(оценка, самооценка</a:t>
            </a:r>
            <a:r>
              <a:rPr lang="ru-RU" sz="2400" b="1" u="sng" dirty="0" smtClean="0"/>
              <a:t>)</a:t>
            </a:r>
          </a:p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b="1" u="sng" dirty="0" smtClean="0"/>
              <a:t>Познавательные УУД </a:t>
            </a:r>
            <a:r>
              <a:rPr lang="ru-RU" sz="2400" b="1" dirty="0" smtClean="0"/>
              <a:t>(выделение главного, умение слушать и слышать</a:t>
            </a:r>
            <a:r>
              <a:rPr lang="ru-RU" sz="2400" b="1" u="sng" dirty="0" smtClean="0"/>
              <a:t>)</a:t>
            </a:r>
            <a:endParaRPr lang="ru-RU" b="1" u="sng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Содержимое 6" descr="C:\Documents and Settings\admin\Рабочий стол\фото-аттестация\DSC01815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85926"/>
            <a:ext cx="4329114" cy="3734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</a:rPr>
              <a:t>5 этап-постановка домашнего задания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637780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Учебник с.34 – 38 пересказ, выполнить тест (по выбору)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357166"/>
            <a:ext cx="7858180" cy="574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endParaRPr lang="ru-RU" sz="2400" b="1" dirty="0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endParaRPr lang="ru-RU" sz="2400" b="1" dirty="0" smtClean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2400" b="1" dirty="0" smtClean="0">
                <a:latin typeface="Times New Roman" pitchFamily="18" charset="0"/>
              </a:rPr>
              <a:t>Урок цели достиг. Поставленные задачи были успешно решены.</a:t>
            </a: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</a:rPr>
              <a:t>Содержание урока соответствует  требованиям учебной  программы по предмету.</a:t>
            </a:r>
          </a:p>
          <a:p>
            <a:pPr algn="just">
              <a:lnSpc>
                <a:spcPct val="90000"/>
              </a:lnSpc>
            </a:pP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</a:rPr>
              <a:t>Все  использованные на уроке методы и формы работы, а также сама организация урока сработали на достижение цели урока и сохранения здоровья школьников (</a:t>
            </a:r>
            <a:r>
              <a:rPr lang="ru-RU" sz="2400" b="1" dirty="0" err="1" smtClean="0">
                <a:solidFill>
                  <a:srgbClr val="663300"/>
                </a:solidFill>
                <a:latin typeface="Times New Roman" pitchFamily="18" charset="0"/>
              </a:rPr>
              <a:t>физминутка</a:t>
            </a: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</a:rPr>
              <a:t>).</a:t>
            </a:r>
          </a:p>
          <a:p>
            <a:pPr algn="just">
              <a:lnSpc>
                <a:spcPct val="90000"/>
              </a:lnSpc>
            </a:pP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</a:rPr>
              <a:t>В ходе работы ребята показали хороший уровень усвоения материала, </a:t>
            </a:r>
            <a:r>
              <a:rPr lang="ru-RU" sz="2400" b="1" dirty="0" err="1" smtClean="0">
                <a:solidFill>
                  <a:srgbClr val="663300"/>
                </a:solidFill>
                <a:latin typeface="Times New Roman" pitchFamily="18" charset="0"/>
              </a:rPr>
              <a:t>сформированность</a:t>
            </a: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</a:rPr>
              <a:t> умений и навыков, были внимательны, вежливы, терпеливы по отношению друг к другу, излагали изученный материал последовательно , логично. </a:t>
            </a:r>
          </a:p>
          <a:p>
            <a:pPr algn="just">
              <a:lnSpc>
                <a:spcPct val="90000"/>
              </a:lnSpc>
            </a:pP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</a:rPr>
              <a:t>На уроке присутствовала атмосфера поиска, успешности, радости от полученного результата.</a:t>
            </a:r>
          </a:p>
          <a:p>
            <a:pPr algn="just">
              <a:lnSpc>
                <a:spcPct val="90000"/>
              </a:lnSpc>
            </a:pPr>
            <a:endParaRPr lang="ru-RU" sz="2400" b="1" dirty="0" smtClean="0">
              <a:solidFill>
                <a:srgbClr val="66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детей с понятиями тело, вещество, частица.</a:t>
            </a:r>
          </a:p>
          <a:p>
            <a:pPr lvl="0"/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Научить различать вещества в разных агрегатных состояниях.</a:t>
            </a:r>
          </a:p>
          <a:p>
            <a:pPr lvl="0"/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Проверить знания учащихся по пройденной теме.</a:t>
            </a:r>
          </a:p>
          <a:p>
            <a:pPr lvl="0"/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память, мышление.</a:t>
            </a:r>
          </a:p>
          <a:p>
            <a:pPr lvl="0"/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Совершенствовать навыки самооценки и самоконтроля.</a:t>
            </a:r>
          </a:p>
          <a:p>
            <a:pPr lvl="0"/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Повысить психологическую комфортность урока, снятие мышечного напряжения (динамические паузы, смена деятельности).</a:t>
            </a:r>
          </a:p>
          <a:p>
            <a:pPr lvl="0"/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дружеские отношения в коллективе.</a:t>
            </a:r>
          </a:p>
          <a:p>
            <a:pPr lvl="0"/>
            <a:r>
              <a:rPr lang="ru-RU" sz="3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интерес к окружающему миру.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642918"/>
            <a:ext cx="792961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достижения поставленных целей  использованы следующие </a:t>
            </a: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методы: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словесные, наглядные, практические, исследовательские, проблемные, методы устного контроля и взаимоконтроля ( пособия для составления схем строения веществ в твёрдом, жидком и газообразном состоянии;  для эксперимента: (на столах у детей) стаканы, палочки для перемешивания, сахар, соль, лимонная кислота, крахмал; кипячёная вода;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мультемедийная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презентация). Весь урок построен на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коммуникативно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деятельностной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основе. 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42918"/>
            <a:ext cx="75724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В ходе урока проводилась работа по формированию учебных универсальных действий, в частности, коммуникативных (например, умению общаться устно по данной теме, грамотно отвечать на поставленные вопросы, оценивать свои и ответы своих одноклассников).  Считаю, что оптимально была выбрана </a:t>
            </a:r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форма работы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(групповая с элементами исследования), рационально было распределено время на всех этапах урока. Урок был спланирован таким образом, что обучающиеся на всём протяжении были настроены на сосредоточенную и активную работу.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0013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Этапы урока: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643050"/>
            <a:ext cx="7572428" cy="450059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этап – организационный момент</a:t>
            </a:r>
          </a:p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этап – подготовительный</a:t>
            </a:r>
          </a:p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а) проверка знаний прошлого раздела;</a:t>
            </a:r>
          </a:p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б) актуализация знаний обучающихся; </a:t>
            </a:r>
          </a:p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в) организация урока;</a:t>
            </a:r>
          </a:p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этап – изучение нового материла</a:t>
            </a:r>
          </a:p>
          <a:p>
            <a:pPr algn="just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 данной темы рассматривается  поэтапно. Работа в группах. Обобщение выступлений каждой группы  экспертами и учителем  Запись основных понятий в тетрадях.</a:t>
            </a:r>
          </a:p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 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этап – заключительный: ответ на поставленную проблему, подведение итогов, оценка деятельности обучающихся.</a:t>
            </a:r>
          </a:p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 – постановка домашнего задания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1.Организационный этап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071546"/>
            <a:ext cx="8186766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663300"/>
                </a:solidFill>
              </a:rPr>
              <a:t>     </a:t>
            </a:r>
            <a:r>
              <a:rPr lang="ru-RU" sz="26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Цель организационной части — создать рабочую обстановку на уроке. 1 этап включал в себя предварительную организацию класса, мотивацию деятельности обучающихся, создание психологической комфортности и подготовку обучающихся к активной работе на уроке. </a:t>
            </a:r>
          </a:p>
          <a:p>
            <a:pPr>
              <a:buNone/>
            </a:pPr>
            <a:r>
              <a:rPr lang="ru-RU" sz="2800" u="sng" dirty="0" smtClean="0"/>
              <a:t>   </a:t>
            </a:r>
          </a:p>
          <a:p>
            <a:pPr>
              <a:buNone/>
            </a:pPr>
            <a:r>
              <a:rPr lang="ru-RU" sz="2800" u="sng" dirty="0" smtClean="0"/>
              <a:t> </a:t>
            </a:r>
            <a:r>
              <a:rPr lang="ru-RU" sz="2400" b="1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Личностные УУД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Осознание себя как ученика.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приготовить все необходимое к уроку.</a:t>
            </a:r>
          </a:p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Стремление выполнить работу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Documents and Settings\admin\Рабочий стол\фото-аттестация\DSC0173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221088"/>
            <a:ext cx="2565482" cy="206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2.Подготовительный этап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 </a:t>
            </a:r>
            <a:r>
              <a:rPr lang="ru-RU" b="1" dirty="0" smtClean="0">
                <a:solidFill>
                  <a:srgbClr val="FF0000"/>
                </a:solidFill>
              </a:rPr>
              <a:t>УУД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Познавательные (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выделение лишнего, выбор основания, воспроизведение по памяти информации, необходимой для решения учебной задачи). </a:t>
            </a:r>
          </a:p>
          <a:p>
            <a:endParaRPr lang="ru-RU" b="1" u="sng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  (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доказывать своё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мнение, понимание возможности различных точек зрения.</a:t>
            </a:r>
          </a:p>
          <a:p>
            <a:endParaRPr lang="ru-RU" b="1" u="sng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Личностные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(стремление выполнить работу).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Регулятивные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(удержание цели деятельности до получения ее результата, осознание того, что знают).</a:t>
            </a: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1624</Words>
  <Application>Microsoft Office PowerPoint</Application>
  <PresentationFormat>Экран (4:3)</PresentationFormat>
  <Paragraphs>200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Тела, вещества, частицы</vt:lpstr>
      <vt:lpstr>Тип урока</vt:lpstr>
      <vt:lpstr>Цели урока:</vt:lpstr>
      <vt:lpstr>Задачи урока:</vt:lpstr>
      <vt:lpstr>Слайд 5</vt:lpstr>
      <vt:lpstr>Слайд 6</vt:lpstr>
      <vt:lpstr>Этапы урока:</vt:lpstr>
      <vt:lpstr> 1.Организационный этап  </vt:lpstr>
      <vt:lpstr>2.Подготовительный этап   УУД</vt:lpstr>
      <vt:lpstr>   Подготовительный этап    </vt:lpstr>
      <vt:lpstr>Слайд 11</vt:lpstr>
      <vt:lpstr>б) актуализация знаний  Все ли слова позволяют представить предмет? </vt:lpstr>
      <vt:lpstr>в) организация урока</vt:lpstr>
      <vt:lpstr>3 этап – изучение новой темы</vt:lpstr>
      <vt:lpstr>Изучение новой темы УУД</vt:lpstr>
      <vt:lpstr>Класс заранее был разделен на 5 групп. Повторена памятка работы в группе.</vt:lpstr>
      <vt:lpstr>Тело</vt:lpstr>
      <vt:lpstr>Работа над понятием «тело»</vt:lpstr>
      <vt:lpstr>Сравни  </vt:lpstr>
      <vt:lpstr>Признаки тел </vt:lpstr>
      <vt:lpstr>Как ты думаешь?</vt:lpstr>
      <vt:lpstr>Распределение слов на две группы. Работа в группах. Один ученик выполняет работу у доски. Группа экспертов рассредоточена по одному на каждую группу. Эксперты  ведут наблюдение, консультируют. Обучающиеся делают вывод: тела делятся на естественные, созданные природой и искусственные , созданные руками человека.</vt:lpstr>
      <vt:lpstr>Работа над понятием «вещество» </vt:lpstr>
      <vt:lpstr>Тела из нескольких веществ  </vt:lpstr>
      <vt:lpstr>Одно вещество – много тел</vt:lpstr>
      <vt:lpstr>Слайд 26</vt:lpstr>
      <vt:lpstr>Дети строят схемы веществ в твёрдом состоянии</vt:lpstr>
      <vt:lpstr>Дети строят схемы веществ в жидком состоянии</vt:lpstr>
      <vt:lpstr>Дети строят схемы веществ в газообразном состоянии</vt:lpstr>
      <vt:lpstr>                           Исследование.  На столах у учащихся  каждой группы набор простейшего лабораторного оборудования: химический стакан, палочка для размешивания. У 1-ой группы– соль; у 2-ой группы – лимонная кислота - ; у 3 – сахар; у 4 – ой – крахмал.  Задание: Исследовать опытным путём что происходит с веществами при взаимодействии их с водой.     </vt:lpstr>
      <vt:lpstr>Слайд 31</vt:lpstr>
      <vt:lpstr>Слайд 32</vt:lpstr>
      <vt:lpstr>Слайд 33</vt:lpstr>
      <vt:lpstr>4 этап – заключительный</vt:lpstr>
      <vt:lpstr>5 этап-постановка домашнего задания</vt:lpstr>
      <vt:lpstr>Слайд 36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Таня</cp:lastModifiedBy>
  <cp:revision>157</cp:revision>
  <dcterms:created xsi:type="dcterms:W3CDTF">2012-11-08T09:47:09Z</dcterms:created>
  <dcterms:modified xsi:type="dcterms:W3CDTF">2017-09-17T10:59:47Z</dcterms:modified>
</cp:coreProperties>
</file>