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3" r:id="rId3"/>
    <p:sldId id="285" r:id="rId4"/>
    <p:sldId id="281" r:id="rId5"/>
    <p:sldId id="271" r:id="rId6"/>
    <p:sldId id="282" r:id="rId7"/>
    <p:sldId id="277" r:id="rId8"/>
    <p:sldId id="272" r:id="rId9"/>
    <p:sldId id="278" r:id="rId10"/>
    <p:sldId id="279" r:id="rId11"/>
    <p:sldId id="275" r:id="rId12"/>
    <p:sldId id="276" r:id="rId13"/>
    <p:sldId id="283" r:id="rId14"/>
    <p:sldId id="280" r:id="rId15"/>
    <p:sldId id="274" r:id="rId16"/>
    <p:sldId id="284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9757" autoAdjust="0"/>
  </p:normalViewPr>
  <p:slideViewPr>
    <p:cSldViewPr>
      <p:cViewPr varScale="1">
        <p:scale>
          <a:sx n="71" d="100"/>
          <a:sy n="71" d="100"/>
        </p:scale>
        <p:origin x="1272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A10211-7A05-41CB-8CC8-736800BA26FC}" type="datetimeFigureOut">
              <a:rPr lang="ru-RU" smtClean="0"/>
              <a:pPr/>
              <a:t>17.09.2017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91A7935-7632-4996-AB3C-0A783B557FB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A10211-7A05-41CB-8CC8-736800BA26FC}" type="datetimeFigureOut">
              <a:rPr lang="ru-RU" smtClean="0"/>
              <a:pPr/>
              <a:t>17.09.2017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A7935-7632-4996-AB3C-0A783B557F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A10211-7A05-41CB-8CC8-736800BA26FC}" type="datetimeFigureOut">
              <a:rPr lang="ru-RU" smtClean="0"/>
              <a:pPr/>
              <a:t>17.09.2017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A7935-7632-4996-AB3C-0A783B557F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4BA10211-7A05-41CB-8CC8-736800BA26FC}" type="datetimeFigureOut">
              <a:rPr lang="ru-RU" smtClean="0"/>
              <a:pPr/>
              <a:t>17.09.2017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391A7935-7632-4996-AB3C-0A783B557FB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A10211-7A05-41CB-8CC8-736800BA26FC}" type="datetimeFigureOut">
              <a:rPr lang="ru-RU" smtClean="0"/>
              <a:pPr/>
              <a:t>17.09.2017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A7935-7632-4996-AB3C-0A783B557FB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A10211-7A05-41CB-8CC8-736800BA26FC}" type="datetimeFigureOut">
              <a:rPr lang="ru-RU" smtClean="0"/>
              <a:pPr/>
              <a:t>17.09.2017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A7935-7632-4996-AB3C-0A783B557FB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A7935-7632-4996-AB3C-0A783B557FB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A10211-7A05-41CB-8CC8-736800BA26FC}" type="datetimeFigureOut">
              <a:rPr lang="ru-RU" smtClean="0"/>
              <a:pPr/>
              <a:t>17.09.2017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A10211-7A05-41CB-8CC8-736800BA26FC}" type="datetimeFigureOut">
              <a:rPr lang="ru-RU" smtClean="0"/>
              <a:pPr/>
              <a:t>17.09.2017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A7935-7632-4996-AB3C-0A783B557FB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A10211-7A05-41CB-8CC8-736800BA26FC}" type="datetimeFigureOut">
              <a:rPr lang="ru-RU" smtClean="0"/>
              <a:pPr/>
              <a:t>17.09.2017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A7935-7632-4996-AB3C-0A783B557F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4BA10211-7A05-41CB-8CC8-736800BA26FC}" type="datetimeFigureOut">
              <a:rPr lang="ru-RU" smtClean="0"/>
              <a:pPr/>
              <a:t>17.09.2017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91A7935-7632-4996-AB3C-0A783B557FB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A10211-7A05-41CB-8CC8-736800BA26FC}" type="datetimeFigureOut">
              <a:rPr lang="ru-RU" smtClean="0"/>
              <a:pPr/>
              <a:t>17.09.2017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91A7935-7632-4996-AB3C-0A783B557FB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4BA10211-7A05-41CB-8CC8-736800BA26FC}" type="datetimeFigureOut">
              <a:rPr lang="ru-RU" smtClean="0"/>
              <a:pPr/>
              <a:t>17.09.2017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391A7935-7632-4996-AB3C-0A783B557FB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>
    <p:wipe dir="r"/>
  </p:transition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xumuk.ru/" TargetMode="External"/><Relationship Id="rId2" Type="http://schemas.openxmlformats.org/officeDocument/2006/relationships/hyperlink" Target="http://www.sev-chem.narod.ru/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57224" y="500042"/>
            <a:ext cx="7215238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Природные </a:t>
            </a:r>
          </a:p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источники </a:t>
            </a:r>
          </a:p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углеводородов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4577" name="Rectangle 1"/>
          <p:cNvSpPr>
            <a:spLocks noChangeArrowheads="1"/>
          </p:cNvSpPr>
          <p:nvPr/>
        </p:nvSpPr>
        <p:spPr bwMode="auto">
          <a:xfrm rot="20830714">
            <a:off x="138828" y="1226995"/>
            <a:ext cx="217944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H</a:t>
            </a:r>
            <a:r>
              <a:rPr kumimoji="0" lang="en-US" sz="3600" b="1" i="0" u="none" strike="noStrike" cap="none" normalizeH="0" baseline="-3000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2</a:t>
            </a:r>
            <a:r>
              <a:rPr kumimoji="0" lang="en-US" sz="3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C=CH</a:t>
            </a:r>
            <a:r>
              <a:rPr kumimoji="0" lang="en-US" sz="3600" b="1" i="0" u="none" strike="noStrike" cap="none" normalizeH="0" baseline="-3000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2</a:t>
            </a:r>
            <a:endParaRPr kumimoji="0" lang="en-US" sz="36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</a:endParaRPr>
          </a:p>
        </p:txBody>
      </p:sp>
      <p:sp>
        <p:nvSpPr>
          <p:cNvPr id="24578" name="Rectangle 2"/>
          <p:cNvSpPr>
            <a:spLocks noChangeArrowheads="1"/>
          </p:cNvSpPr>
          <p:nvPr/>
        </p:nvSpPr>
        <p:spPr bwMode="auto">
          <a:xfrm rot="20393278">
            <a:off x="845361" y="4568737"/>
            <a:ext cx="157163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1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C</a:t>
            </a:r>
            <a:r>
              <a:rPr kumimoji="0" lang="en-US" sz="3600" b="1" i="0" u="none" strike="noStrike" cap="none" normalizeH="0" baseline="-30000" dirty="0" smtClean="0">
                <a:ln>
                  <a:noFill/>
                </a:ln>
                <a:solidFill>
                  <a:srgbClr val="FFC000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10</a:t>
            </a:r>
            <a:r>
              <a:rPr kumimoji="0" lang="en-US" sz="3600" b="1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H</a:t>
            </a:r>
            <a:r>
              <a:rPr kumimoji="0" lang="en-US" sz="3600" b="1" i="0" u="none" strike="noStrike" cap="none" normalizeH="0" baseline="-30000" dirty="0" smtClean="0">
                <a:ln>
                  <a:noFill/>
                </a:ln>
                <a:solidFill>
                  <a:srgbClr val="FFC000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22</a:t>
            </a:r>
            <a:endParaRPr kumimoji="0" lang="en-US" sz="3600" b="0" i="0" u="none" strike="noStrike" cap="none" normalizeH="0" baseline="0" dirty="0" smtClean="0">
              <a:ln>
                <a:noFill/>
              </a:ln>
              <a:solidFill>
                <a:srgbClr val="FFC000"/>
              </a:solidFill>
              <a:effectLst/>
              <a:latin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 rot="1078439">
            <a:off x="6774067" y="4700426"/>
            <a:ext cx="101230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CH</a:t>
            </a:r>
            <a:r>
              <a:rPr lang="en-US" sz="3600" b="1" baseline="-25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3600" b="1" baseline="-250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 rot="564617">
            <a:off x="7429520" y="1428736"/>
            <a:ext cx="130035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3600" b="1" baseline="-250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36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3600" b="1" baseline="-250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480203" y="5445224"/>
            <a:ext cx="652079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err="1" smtClean="0">
                <a:latin typeface="Arial" pitchFamily="34" charset="0"/>
              </a:rPr>
              <a:t>Куксова</a:t>
            </a:r>
            <a:r>
              <a:rPr lang="ru-RU" sz="2400" b="1" dirty="0" smtClean="0">
                <a:latin typeface="Arial" pitchFamily="34" charset="0"/>
              </a:rPr>
              <a:t> Маргарита Алексеевна</a:t>
            </a:r>
          </a:p>
          <a:p>
            <a:r>
              <a:rPr lang="ru-RU" sz="2400" b="1" dirty="0" smtClean="0">
                <a:latin typeface="Arial" pitchFamily="34" charset="0"/>
              </a:rPr>
              <a:t>Учитель химии </a:t>
            </a:r>
            <a:r>
              <a:rPr lang="ru-RU" sz="2400" b="1" dirty="0" smtClean="0">
                <a:latin typeface="Arial" pitchFamily="34" charset="0"/>
              </a:rPr>
              <a:t>ГКОУ школы-интерната</a:t>
            </a:r>
            <a:r>
              <a:rPr lang="en-US" sz="2400" b="1" dirty="0" smtClean="0">
                <a:latin typeface="Arial" pitchFamily="34" charset="0"/>
              </a:rPr>
              <a:t> </a:t>
            </a:r>
            <a:endParaRPr lang="ru-RU" sz="2400" b="1" dirty="0" smtClean="0">
              <a:latin typeface="Arial" pitchFamily="34" charset="0"/>
            </a:endParaRPr>
          </a:p>
          <a:p>
            <a:r>
              <a:rPr lang="ru-RU" sz="2400" b="1" dirty="0" smtClean="0">
                <a:latin typeface="Arial" pitchFamily="34" charset="0"/>
              </a:rPr>
              <a:t>г. Тихорецка Краснодарского края</a:t>
            </a:r>
            <a:endParaRPr lang="ru-RU" sz="2400" b="1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E:\Gymnasium\Chemistry IX\Viewers\Photo\L035\L36p6p03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14942" y="3857628"/>
            <a:ext cx="3360000" cy="2520000"/>
          </a:xfrm>
          <a:prstGeom prst="rect">
            <a:avLst/>
          </a:prstGeom>
          <a:noFill/>
          <a:ln w="57150">
            <a:solidFill>
              <a:schemeClr val="bg2">
                <a:lumMod val="50000"/>
              </a:schemeClr>
            </a:solidFill>
          </a:ln>
        </p:spPr>
      </p:pic>
      <p:pic>
        <p:nvPicPr>
          <p:cNvPr id="3" name="Picture 5" descr="E:\Gymnasium\Chemistry IX\Viewers\Photo\L035\L36p6p00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14942" y="785794"/>
            <a:ext cx="3359999" cy="2520000"/>
          </a:xfrm>
          <a:prstGeom prst="rect">
            <a:avLst/>
          </a:prstGeom>
          <a:noFill/>
          <a:ln w="57150">
            <a:solidFill>
              <a:schemeClr val="bg2">
                <a:lumMod val="50000"/>
              </a:schemeClr>
            </a:solidFill>
          </a:ln>
        </p:spPr>
      </p:pic>
      <p:sp>
        <p:nvSpPr>
          <p:cNvPr id="4" name="Прямоугольник 3"/>
          <p:cNvSpPr/>
          <p:nvPr/>
        </p:nvSpPr>
        <p:spPr>
          <a:xfrm>
            <a:off x="428596" y="357166"/>
            <a:ext cx="432349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Calibri" pitchFamily="34" charset="0"/>
              </a:rPr>
              <a:t>Применение нефти. </a:t>
            </a:r>
            <a:endParaRPr lang="ru-RU" sz="36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42844" y="2071678"/>
            <a:ext cx="492922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2">
                    <a:lumMod val="50000"/>
                  </a:schemeClr>
                </a:solidFill>
                <a:latin typeface="Calibri" pitchFamily="34" charset="0"/>
              </a:rPr>
              <a:t>Нефть – это ценное сырье </a:t>
            </a:r>
          </a:p>
          <a:p>
            <a:pPr algn="ctr"/>
            <a:r>
              <a:rPr lang="ru-RU" sz="2800" b="1" dirty="0" smtClean="0">
                <a:solidFill>
                  <a:schemeClr val="bg2">
                    <a:lumMod val="50000"/>
                  </a:schemeClr>
                </a:solidFill>
                <a:latin typeface="Calibri" pitchFamily="34" charset="0"/>
              </a:rPr>
              <a:t>для получения органических веществ. </a:t>
            </a:r>
          </a:p>
          <a:p>
            <a:pPr algn="ctr"/>
            <a:r>
              <a:rPr lang="ru-RU" sz="2800" b="1" dirty="0" smtClean="0">
                <a:solidFill>
                  <a:schemeClr val="bg2">
                    <a:lumMod val="50000"/>
                  </a:schemeClr>
                </a:solidFill>
                <a:latin typeface="Calibri" pitchFamily="34" charset="0"/>
              </a:rPr>
              <a:t>Из нее получают топливо, масла и другие продукты.</a:t>
            </a:r>
            <a:endParaRPr lang="ru-RU" sz="28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214942" y="2857496"/>
            <a:ext cx="1258679" cy="461665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txBody>
          <a:bodyPr wrap="none">
            <a:spAutoFit/>
          </a:bodyPr>
          <a:lstStyle/>
          <a:p>
            <a:pPr algn="ctr">
              <a:buFont typeface="Arial" pitchFamily="34" charset="0"/>
              <a:buChar char="•"/>
            </a:pPr>
            <a:r>
              <a:rPr lang="ru-RU" sz="2400" b="1" dirty="0" smtClean="0">
                <a:latin typeface="Calibri" pitchFamily="34" charset="0"/>
              </a:rPr>
              <a:t>Бензин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5214942" y="5929330"/>
            <a:ext cx="1414746" cy="461665"/>
          </a:xfrm>
          <a:prstGeom prst="rect">
            <a:avLst/>
          </a:prstGeom>
          <a:solidFill>
            <a:srgbClr val="00B050"/>
          </a:solidFill>
        </p:spPr>
        <p:txBody>
          <a:bodyPr wrap="none">
            <a:spAutoFit/>
          </a:bodyPr>
          <a:lstStyle/>
          <a:p>
            <a:pPr algn="ctr">
              <a:buFont typeface="Arial" pitchFamily="34" charset="0"/>
              <a:buChar char="•"/>
            </a:pPr>
            <a:r>
              <a:rPr lang="ru-RU" sz="2400" b="1" dirty="0" smtClean="0">
                <a:latin typeface="Calibri" pitchFamily="34" charset="0"/>
              </a:rPr>
              <a:t>Керосин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0"/>
                            </p:stCondLst>
                            <p:childTnLst>
                              <p:par>
                                <p:cTn id="28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 animBg="1"/>
      <p:bldP spid="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9" name="Picture 3" descr="E:\Gymnasium\Chemistry IX\Viewers\Photo\L035\L36p6p0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3504" y="3214686"/>
            <a:ext cx="3357585" cy="2518189"/>
          </a:xfrm>
          <a:prstGeom prst="rect">
            <a:avLst/>
          </a:prstGeom>
          <a:noFill/>
          <a:ln w="57150">
            <a:solidFill>
              <a:schemeClr val="bg2">
                <a:lumMod val="50000"/>
              </a:schemeClr>
            </a:solidFill>
          </a:ln>
        </p:spPr>
      </p:pic>
      <p:pic>
        <p:nvPicPr>
          <p:cNvPr id="14341" name="Picture 5" descr="E:\Gymnasium\Chemistry IX\Viewers\Photo\L035\L36p6p04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85852" y="4071942"/>
            <a:ext cx="3359999" cy="2520000"/>
          </a:xfrm>
          <a:prstGeom prst="rect">
            <a:avLst/>
          </a:prstGeom>
          <a:noFill/>
          <a:ln w="57150">
            <a:solidFill>
              <a:schemeClr val="bg2">
                <a:lumMod val="50000"/>
              </a:schemeClr>
            </a:solidFill>
          </a:ln>
        </p:spPr>
      </p:pic>
      <p:pic>
        <p:nvPicPr>
          <p:cNvPr id="1026" name="Picture 2" descr="E:\Gymnasium\Chemistry IX\Viewers\Photo\L035\L36p6p05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0694" y="285728"/>
            <a:ext cx="3357586" cy="2518190"/>
          </a:xfrm>
          <a:prstGeom prst="rect">
            <a:avLst/>
          </a:prstGeom>
          <a:noFill/>
          <a:ln w="57150">
            <a:solidFill>
              <a:schemeClr val="bg2">
                <a:lumMod val="50000"/>
              </a:schemeClr>
            </a:solidFill>
          </a:ln>
        </p:spPr>
      </p:pic>
      <p:sp>
        <p:nvSpPr>
          <p:cNvPr id="6" name="Прямоугольник 5"/>
          <p:cNvSpPr/>
          <p:nvPr/>
        </p:nvSpPr>
        <p:spPr>
          <a:xfrm>
            <a:off x="2285984" y="142852"/>
            <a:ext cx="147989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Calibri" pitchFamily="34" charset="0"/>
              </a:rPr>
              <a:t>Масла</a:t>
            </a:r>
            <a:endParaRPr lang="ru-RU" sz="3600" b="1" dirty="0">
              <a:solidFill>
                <a:srgbClr val="FF0000"/>
              </a:solidFill>
              <a:latin typeface="Calibri" pitchFamily="34" charset="0"/>
            </a:endParaRPr>
          </a:p>
        </p:txBody>
      </p:sp>
      <p:pic>
        <p:nvPicPr>
          <p:cNvPr id="14338" name="Picture 2" descr="E:\Gymnasium\Chemistry IX\Viewers\Photo\L035\L36p6p01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596" y="1142984"/>
            <a:ext cx="3357586" cy="2518189"/>
          </a:xfrm>
          <a:prstGeom prst="rect">
            <a:avLst/>
          </a:prstGeom>
          <a:noFill/>
          <a:ln w="57150">
            <a:solidFill>
              <a:schemeClr val="bg2">
                <a:lumMod val="50000"/>
              </a:schemeClr>
            </a:solidFill>
          </a:ln>
        </p:spPr>
      </p:pic>
      <p:sp>
        <p:nvSpPr>
          <p:cNvPr id="8" name="Прямоугольник 7"/>
          <p:cNvSpPr/>
          <p:nvPr/>
        </p:nvSpPr>
        <p:spPr>
          <a:xfrm>
            <a:off x="428596" y="3214686"/>
            <a:ext cx="2630208" cy="461665"/>
          </a:xfrm>
          <a:prstGeom prst="rect">
            <a:avLst/>
          </a:prstGeom>
          <a:solidFill>
            <a:srgbClr val="00B0F0"/>
          </a:solidFill>
        </p:spPr>
        <p:txBody>
          <a:bodyPr wrap="none">
            <a:spAutoFit/>
          </a:bodyPr>
          <a:lstStyle/>
          <a:p>
            <a:pPr algn="ctr">
              <a:buFont typeface="Arial" pitchFamily="34" charset="0"/>
              <a:buChar char="•"/>
            </a:pPr>
            <a:r>
              <a:rPr lang="ru-RU" sz="2400" b="1" dirty="0" err="1" smtClean="0">
                <a:latin typeface="Calibri" pitchFamily="34" charset="0"/>
              </a:rPr>
              <a:t>Смазочныемасла</a:t>
            </a:r>
            <a:endParaRPr lang="ru-RU" sz="2400" b="1" dirty="0" smtClean="0">
              <a:latin typeface="Calibri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500694" y="2357430"/>
            <a:ext cx="2651560" cy="461665"/>
          </a:xfrm>
          <a:prstGeom prst="rect">
            <a:avLst/>
          </a:prstGeom>
          <a:solidFill>
            <a:srgbClr val="00B0F0"/>
          </a:solidFill>
        </p:spPr>
        <p:txBody>
          <a:bodyPr wrap="none">
            <a:spAutoFit/>
          </a:bodyPr>
          <a:lstStyle/>
          <a:p>
            <a:pPr algn="ctr">
              <a:buFont typeface="Arial" pitchFamily="34" charset="0"/>
              <a:buChar char="•"/>
            </a:pPr>
            <a:r>
              <a:rPr lang="ru-RU" sz="2400" b="1" dirty="0" smtClean="0">
                <a:latin typeface="Calibri" pitchFamily="34" charset="0"/>
              </a:rPr>
              <a:t>Дизельное масло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1357290" y="4071942"/>
            <a:ext cx="2674130" cy="461665"/>
          </a:xfrm>
          <a:prstGeom prst="rect">
            <a:avLst/>
          </a:prstGeom>
          <a:solidFill>
            <a:srgbClr val="00B0F0"/>
          </a:solidFill>
        </p:spPr>
        <p:txBody>
          <a:bodyPr wrap="none">
            <a:spAutoFit/>
          </a:bodyPr>
          <a:lstStyle/>
          <a:p>
            <a:pPr algn="ctr">
              <a:buFont typeface="Arial" pitchFamily="34" charset="0"/>
              <a:buChar char="•"/>
            </a:pPr>
            <a:r>
              <a:rPr lang="ru-RU" sz="2400" b="1" dirty="0" smtClean="0">
                <a:latin typeface="Calibri" pitchFamily="34" charset="0"/>
              </a:rPr>
              <a:t>Машинное масло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5143504" y="3214686"/>
            <a:ext cx="1401217" cy="461665"/>
          </a:xfrm>
          <a:prstGeom prst="rect">
            <a:avLst/>
          </a:prstGeom>
          <a:solidFill>
            <a:srgbClr val="00B0F0"/>
          </a:solidFill>
        </p:spPr>
        <p:txBody>
          <a:bodyPr wrap="none">
            <a:spAutoFit/>
          </a:bodyPr>
          <a:lstStyle/>
          <a:p>
            <a:pPr algn="ctr">
              <a:buFont typeface="Arial" pitchFamily="34" charset="0"/>
              <a:buChar char="•"/>
            </a:pPr>
            <a:r>
              <a:rPr lang="ru-RU" sz="2400" b="1" dirty="0" smtClean="0">
                <a:latin typeface="Calibri" pitchFamily="34" charset="0"/>
              </a:rPr>
              <a:t>Вазелин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E:\Gymnasium\Chemistry IX\Viewers\Photo\L035\L36p6p0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1071546"/>
            <a:ext cx="3360000" cy="2520000"/>
          </a:xfrm>
          <a:prstGeom prst="rect">
            <a:avLst/>
          </a:prstGeom>
          <a:noFill/>
          <a:ln w="57150">
            <a:solidFill>
              <a:schemeClr val="bg2">
                <a:lumMod val="50000"/>
              </a:schemeClr>
            </a:solidFill>
          </a:ln>
        </p:spPr>
      </p:pic>
      <p:pic>
        <p:nvPicPr>
          <p:cNvPr id="15363" name="Picture 3" descr="E:\Gymnasium\Chemistry IX\Viewers\Photo\L035\L36p6p07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29256" y="1071546"/>
            <a:ext cx="3360000" cy="2520000"/>
          </a:xfrm>
          <a:prstGeom prst="rect">
            <a:avLst/>
          </a:prstGeom>
          <a:noFill/>
          <a:ln w="57150">
            <a:solidFill>
              <a:schemeClr val="bg2">
                <a:lumMod val="50000"/>
              </a:schemeClr>
            </a:solidFill>
          </a:ln>
        </p:spPr>
      </p:pic>
      <p:pic>
        <p:nvPicPr>
          <p:cNvPr id="15364" name="Picture 4" descr="E:\Gymnasium\Chemistry IX\Viewers\Photo\L035\L36p6p08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2910" y="4000504"/>
            <a:ext cx="3360000" cy="2520000"/>
          </a:xfrm>
          <a:prstGeom prst="rect">
            <a:avLst/>
          </a:prstGeom>
          <a:noFill/>
          <a:ln w="57150">
            <a:solidFill>
              <a:schemeClr val="bg2">
                <a:lumMod val="50000"/>
              </a:schemeClr>
            </a:solidFill>
          </a:ln>
        </p:spPr>
      </p:pic>
      <p:pic>
        <p:nvPicPr>
          <p:cNvPr id="15365" name="Picture 5" descr="E:\Gymnasium\Chemistry IX\Viewers\Photo\L035\L36p6p09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3438" y="4000504"/>
            <a:ext cx="3359999" cy="2520000"/>
          </a:xfrm>
          <a:prstGeom prst="rect">
            <a:avLst/>
          </a:prstGeom>
          <a:noFill/>
          <a:ln w="57150">
            <a:solidFill>
              <a:schemeClr val="bg2">
                <a:lumMod val="50000"/>
              </a:schemeClr>
            </a:solidFill>
          </a:ln>
        </p:spPr>
      </p:pic>
      <p:sp>
        <p:nvSpPr>
          <p:cNvPr id="6" name="Прямоугольник 5"/>
          <p:cNvSpPr/>
          <p:nvPr/>
        </p:nvSpPr>
        <p:spPr>
          <a:xfrm>
            <a:off x="2786050" y="285728"/>
            <a:ext cx="366267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Calibri" pitchFamily="34" charset="0"/>
              </a:rPr>
              <a:t>Другие продукты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143108" y="3143248"/>
            <a:ext cx="1503938" cy="461665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txBody>
          <a:bodyPr wrap="none">
            <a:spAutoFit/>
          </a:bodyPr>
          <a:lstStyle/>
          <a:p>
            <a:pPr algn="ctr">
              <a:buFont typeface="Arial" pitchFamily="34" charset="0"/>
              <a:buChar char="•"/>
            </a:pPr>
            <a:r>
              <a:rPr lang="ru-RU" sz="2400" b="1" dirty="0" smtClean="0">
                <a:latin typeface="Calibri" pitchFamily="34" charset="0"/>
              </a:rPr>
              <a:t>Парафин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5429256" y="3143248"/>
            <a:ext cx="2112630" cy="461665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txBody>
          <a:bodyPr wrap="none">
            <a:spAutoFit/>
          </a:bodyPr>
          <a:lstStyle/>
          <a:p>
            <a:pPr algn="ctr">
              <a:buFont typeface="Arial" pitchFamily="34" charset="0"/>
              <a:buChar char="•"/>
            </a:pPr>
            <a:r>
              <a:rPr lang="ru-RU" sz="2400" b="1" dirty="0" smtClean="0">
                <a:latin typeface="Calibri" pitchFamily="34" charset="0"/>
              </a:rPr>
              <a:t>Растворители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642910" y="4000504"/>
            <a:ext cx="1660327" cy="461665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txBody>
          <a:bodyPr wrap="none">
            <a:spAutoFit/>
          </a:bodyPr>
          <a:lstStyle/>
          <a:p>
            <a:pPr algn="ctr">
              <a:buFont typeface="Arial" pitchFamily="34" charset="0"/>
              <a:buChar char="•"/>
            </a:pPr>
            <a:r>
              <a:rPr lang="ru-RU" sz="2400" b="1" dirty="0" smtClean="0">
                <a:latin typeface="Calibri" pitchFamily="34" charset="0"/>
              </a:rPr>
              <a:t>Лекарства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6572264" y="4071942"/>
            <a:ext cx="2358851" cy="830997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txBody>
          <a:bodyPr wrap="none">
            <a:spAutoFit/>
          </a:bodyPr>
          <a:lstStyle/>
          <a:p>
            <a:pPr algn="ctr">
              <a:buFont typeface="Arial" pitchFamily="34" charset="0"/>
              <a:buChar char="•"/>
            </a:pPr>
            <a:r>
              <a:rPr lang="ru-RU" sz="2400" b="1" dirty="0" smtClean="0">
                <a:latin typeface="Calibri" pitchFamily="34" charset="0"/>
              </a:rPr>
              <a:t>Синтетический </a:t>
            </a:r>
          </a:p>
          <a:p>
            <a:pPr algn="ctr"/>
            <a:r>
              <a:rPr lang="ru-RU" sz="2400" b="1" dirty="0" smtClean="0">
                <a:latin typeface="Calibri" pitchFamily="34" charset="0"/>
              </a:rPr>
              <a:t>каучук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1538" y="285728"/>
            <a:ext cx="714380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u="sng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alibri" pitchFamily="34" charset="0"/>
              </a:rPr>
              <a:t>Каменный уголь </a:t>
            </a:r>
            <a:r>
              <a:rPr lang="ru-RU" sz="2800" b="1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alibri" pitchFamily="34" charset="0"/>
              </a:rPr>
              <a:t>– источник энергии и химического сырья. Из него получают бензол, нафталин и другие ароматические соединения. </a:t>
            </a:r>
          </a:p>
        </p:txBody>
      </p:sp>
      <p:pic>
        <p:nvPicPr>
          <p:cNvPr id="3" name="Picture 2" descr="E:\Gymnasium\Chemistry IX\Viewers\Photo\L030\L01p02p0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3042" y="2214554"/>
            <a:ext cx="5881728" cy="4411294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E:\Gymnasium\Chemistry IX\Viewers\Photo\L035\L33p9p00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728" y="1428736"/>
            <a:ext cx="3360000" cy="2520000"/>
          </a:xfrm>
          <a:prstGeom prst="rect">
            <a:avLst/>
          </a:prstGeom>
          <a:noFill/>
          <a:ln w="57150">
            <a:solidFill>
              <a:schemeClr val="bg2">
                <a:lumMod val="50000"/>
              </a:schemeClr>
            </a:solidFill>
          </a:ln>
        </p:spPr>
      </p:pic>
      <p:pic>
        <p:nvPicPr>
          <p:cNvPr id="2051" name="Picture 3" descr="E:\Gymnasium\Chemistry IX\Viewers\Photo\L035\L33p9p0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43570" y="642918"/>
            <a:ext cx="3360000" cy="2520000"/>
          </a:xfrm>
          <a:prstGeom prst="rect">
            <a:avLst/>
          </a:prstGeom>
          <a:noFill/>
          <a:ln w="57150">
            <a:solidFill>
              <a:schemeClr val="bg2">
                <a:lumMod val="50000"/>
              </a:schemeClr>
            </a:solidFill>
          </a:ln>
        </p:spPr>
      </p:pic>
      <p:pic>
        <p:nvPicPr>
          <p:cNvPr id="2052" name="Picture 4" descr="E:\Gymnasium\Chemistry IX\Viewers\Photo\L035\L33p9p02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2910" y="4071942"/>
            <a:ext cx="3359999" cy="2520000"/>
          </a:xfrm>
          <a:prstGeom prst="rect">
            <a:avLst/>
          </a:prstGeom>
          <a:noFill/>
          <a:ln w="57150">
            <a:solidFill>
              <a:schemeClr val="bg2">
                <a:lumMod val="50000"/>
              </a:schemeClr>
            </a:solidFill>
          </a:ln>
        </p:spPr>
      </p:pic>
      <p:pic>
        <p:nvPicPr>
          <p:cNvPr id="2053" name="Picture 5" descr="E:\Gymnasium\Chemistry IX\Viewers\Photo\L035\L33p9p03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57818" y="3786190"/>
            <a:ext cx="3360000" cy="2520000"/>
          </a:xfrm>
          <a:prstGeom prst="rect">
            <a:avLst/>
          </a:prstGeom>
          <a:noFill/>
          <a:ln w="57150">
            <a:solidFill>
              <a:schemeClr val="bg2">
                <a:lumMod val="50000"/>
              </a:schemeClr>
            </a:solidFill>
          </a:ln>
        </p:spPr>
      </p:pic>
      <p:sp>
        <p:nvSpPr>
          <p:cNvPr id="6" name="Прямоугольник 5"/>
          <p:cNvSpPr/>
          <p:nvPr/>
        </p:nvSpPr>
        <p:spPr>
          <a:xfrm>
            <a:off x="-142908" y="142852"/>
            <a:ext cx="592935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Calibri" pitchFamily="34" charset="0"/>
              </a:rPr>
              <a:t>Основные районы добычи </a:t>
            </a:r>
          </a:p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Calibri" pitchFamily="34" charset="0"/>
              </a:rPr>
              <a:t>каменного угля в России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5357818" y="2714620"/>
            <a:ext cx="2463238" cy="461665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txBody>
          <a:bodyPr wrap="non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2">
                    <a:lumMod val="50000"/>
                  </a:schemeClr>
                </a:solidFill>
                <a:latin typeface="Calibri" pitchFamily="34" charset="0"/>
              </a:rPr>
              <a:t>Тульская область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5500694" y="6027003"/>
            <a:ext cx="3123356" cy="830997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txBody>
          <a:bodyPr wrap="non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2">
                    <a:lumMod val="50000"/>
                  </a:schemeClr>
                </a:solidFill>
                <a:latin typeface="Calibri" pitchFamily="34" charset="0"/>
              </a:rPr>
              <a:t>Кемеровская область </a:t>
            </a:r>
          </a:p>
          <a:p>
            <a:pPr algn="ctr"/>
            <a:r>
              <a:rPr lang="ru-RU" sz="2400" b="1" dirty="0" smtClean="0">
                <a:solidFill>
                  <a:schemeClr val="bg2">
                    <a:lumMod val="50000"/>
                  </a:schemeClr>
                </a:solidFill>
                <a:latin typeface="Calibri" pitchFamily="34" charset="0"/>
              </a:rPr>
              <a:t>(Кузбасс)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285720" y="3500438"/>
            <a:ext cx="2763898" cy="461665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txBody>
          <a:bodyPr wrap="non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2">
                    <a:lumMod val="50000"/>
                  </a:schemeClr>
                </a:solidFill>
                <a:latin typeface="Calibri" pitchFamily="34" charset="0"/>
              </a:rPr>
              <a:t>Ростовская область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142844" y="6072206"/>
            <a:ext cx="2763705" cy="461665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txBody>
          <a:bodyPr wrap="non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2">
                    <a:lumMod val="50000"/>
                  </a:schemeClr>
                </a:solidFill>
                <a:latin typeface="Calibri" pitchFamily="34" charset="0"/>
              </a:rPr>
              <a:t>Печерский бассейн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E:\Gymnasium\Chemistry IX\Viewers\Photo\L035\L35p3p00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357166"/>
            <a:ext cx="4319999" cy="3240000"/>
          </a:xfrm>
          <a:prstGeom prst="rect">
            <a:avLst/>
          </a:prstGeom>
          <a:noFill/>
        </p:spPr>
      </p:pic>
      <p:pic>
        <p:nvPicPr>
          <p:cNvPr id="13315" name="Picture 3" descr="E:\Gymnasium\Chemistry IX\Viewers\Photo\L035\L35p3p0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34" y="3357562"/>
            <a:ext cx="4319999" cy="3240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42844" y="571480"/>
            <a:ext cx="428628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alibri" pitchFamily="34" charset="0"/>
              </a:rPr>
              <a:t>Угольные пласты образовались миллионы лет  назад. Часто на обломках угля можно увидеть отпечатки папоротников, мхов, древних растений. </a:t>
            </a:r>
            <a:endParaRPr lang="ru-RU" sz="2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072066" y="4071942"/>
            <a:ext cx="364330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alibri" pitchFamily="34" charset="0"/>
              </a:rPr>
              <a:t>Это дало возможность сделать вывод, что уголь имеет растительное происхождение.</a:t>
            </a:r>
            <a:endParaRPr lang="ru-RU" sz="2400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620689"/>
            <a:ext cx="8424936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11430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dirty="0" smtClean="0">
                <a:solidFill>
                  <a:srgbClr val="FF0000"/>
                </a:solidFill>
                <a:latin typeface="Calibri" pitchFamily="34" charset="0"/>
                <a:ea typeface="Times New Roman" pitchFamily="18" charset="0"/>
              </a:rPr>
              <a:t>Использованные материалы и Интернет-ресурсы</a:t>
            </a:r>
            <a:endParaRPr lang="ru-RU" sz="3600" dirty="0" smtClean="0">
              <a:solidFill>
                <a:srgbClr val="FF0000"/>
              </a:solidFill>
              <a:latin typeface="Calibri" pitchFamily="34" charset="0"/>
            </a:endParaRPr>
          </a:p>
          <a:p>
            <a:pPr lvl="0" indent="11430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800" dirty="0" err="1" smtClean="0">
                <a:latin typeface="Calibri" pitchFamily="34" charset="0"/>
                <a:ea typeface="Times New Roman" pitchFamily="18" charset="0"/>
              </a:rPr>
              <a:t>Новошинский</a:t>
            </a:r>
            <a:r>
              <a:rPr lang="ru-RU" sz="2800" dirty="0" smtClean="0">
                <a:latin typeface="Calibri" pitchFamily="34" charset="0"/>
                <a:ea typeface="Times New Roman" pitchFamily="18" charset="0"/>
              </a:rPr>
              <a:t> И.И., </a:t>
            </a:r>
            <a:r>
              <a:rPr lang="ru-RU" sz="2800" dirty="0" err="1" smtClean="0">
                <a:latin typeface="Calibri" pitchFamily="34" charset="0"/>
                <a:ea typeface="Times New Roman" pitchFamily="18" charset="0"/>
              </a:rPr>
              <a:t>Новошинская</a:t>
            </a:r>
            <a:r>
              <a:rPr lang="ru-RU" sz="2800" dirty="0" smtClean="0">
                <a:latin typeface="Calibri" pitchFamily="34" charset="0"/>
                <a:ea typeface="Times New Roman" pitchFamily="18" charset="0"/>
              </a:rPr>
              <a:t> Н.С. Химия: Учебник для 9 класса общеобразовательных учреждений. М.: ООО «ТИД «Русское слово – РС», 2008.</a:t>
            </a:r>
            <a:endParaRPr lang="ru-RU" sz="2800" dirty="0" smtClean="0">
              <a:latin typeface="Calibri" pitchFamily="34" charset="0"/>
            </a:endParaRPr>
          </a:p>
          <a:p>
            <a:pPr lvl="0" indent="11430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800" dirty="0" err="1" smtClean="0">
                <a:latin typeface="Calibri" pitchFamily="34" charset="0"/>
                <a:ea typeface="Times New Roman" pitchFamily="18" charset="0"/>
              </a:rPr>
              <a:t>Мультимедийное</a:t>
            </a:r>
            <a:r>
              <a:rPr lang="ru-RU" sz="2800" dirty="0" smtClean="0">
                <a:latin typeface="Calibri" pitchFamily="34" charset="0"/>
                <a:ea typeface="Times New Roman" pitchFamily="18" charset="0"/>
              </a:rPr>
              <a:t> учебное пособие «Химия. 9 класс» . М.: «Просвещение -МЕДИА », 2002.</a:t>
            </a:r>
            <a:endParaRPr lang="ru-RU" sz="2800" dirty="0" smtClean="0">
              <a:latin typeface="Calibri" pitchFamily="34" charset="0"/>
            </a:endParaRPr>
          </a:p>
          <a:p>
            <a:pPr lvl="0" indent="11430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sz="2800" dirty="0" smtClean="0">
                <a:latin typeface="Calibri" pitchFamily="34" charset="0"/>
                <a:ea typeface="Times New Roman" pitchFamily="18" charset="0"/>
                <a:hlinkClick r:id="rId2"/>
              </a:rPr>
              <a:t>www</a:t>
            </a:r>
            <a:r>
              <a:rPr lang="ru-RU" sz="2800" dirty="0" smtClean="0">
                <a:latin typeface="Calibri" pitchFamily="34" charset="0"/>
                <a:ea typeface="Times New Roman" pitchFamily="18" charset="0"/>
                <a:hlinkClick r:id="rId2"/>
              </a:rPr>
              <a:t>.</a:t>
            </a:r>
            <a:r>
              <a:rPr lang="en-US" sz="2800" dirty="0" err="1" smtClean="0">
                <a:latin typeface="Calibri" pitchFamily="34" charset="0"/>
                <a:ea typeface="Times New Roman" pitchFamily="18" charset="0"/>
                <a:hlinkClick r:id="rId2"/>
              </a:rPr>
              <a:t>sev</a:t>
            </a:r>
            <a:r>
              <a:rPr lang="ru-RU" sz="2800" dirty="0" smtClean="0">
                <a:latin typeface="Calibri" pitchFamily="34" charset="0"/>
                <a:ea typeface="Times New Roman" pitchFamily="18" charset="0"/>
                <a:hlinkClick r:id="rId2"/>
              </a:rPr>
              <a:t>-</a:t>
            </a:r>
            <a:r>
              <a:rPr lang="en-US" sz="2800" dirty="0" err="1" smtClean="0">
                <a:latin typeface="Calibri" pitchFamily="34" charset="0"/>
                <a:ea typeface="Times New Roman" pitchFamily="18" charset="0"/>
                <a:hlinkClick r:id="rId2"/>
              </a:rPr>
              <a:t>chem</a:t>
            </a:r>
            <a:r>
              <a:rPr lang="ru-RU" sz="2800" dirty="0" smtClean="0">
                <a:latin typeface="Calibri" pitchFamily="34" charset="0"/>
                <a:ea typeface="Times New Roman" pitchFamily="18" charset="0"/>
                <a:hlinkClick r:id="rId2"/>
              </a:rPr>
              <a:t>.</a:t>
            </a:r>
            <a:r>
              <a:rPr lang="en-US" sz="2800" dirty="0" err="1" smtClean="0">
                <a:latin typeface="Calibri" pitchFamily="34" charset="0"/>
                <a:ea typeface="Times New Roman" pitchFamily="18" charset="0"/>
                <a:hlinkClick r:id="rId2"/>
              </a:rPr>
              <a:t>narod</a:t>
            </a:r>
            <a:r>
              <a:rPr lang="ru-RU" sz="2800" dirty="0" smtClean="0">
                <a:latin typeface="Calibri" pitchFamily="34" charset="0"/>
                <a:ea typeface="Times New Roman" pitchFamily="18" charset="0"/>
                <a:hlinkClick r:id="rId2"/>
              </a:rPr>
              <a:t>.</a:t>
            </a:r>
            <a:r>
              <a:rPr lang="en-US" sz="2800" dirty="0" err="1" smtClean="0">
                <a:latin typeface="Calibri" pitchFamily="34" charset="0"/>
                <a:ea typeface="Times New Roman" pitchFamily="18" charset="0"/>
                <a:hlinkClick r:id="rId2"/>
              </a:rPr>
              <a:t>ru</a:t>
            </a:r>
            <a:endParaRPr lang="ru-RU" sz="2800" dirty="0" smtClean="0">
              <a:latin typeface="Calibri" pitchFamily="34" charset="0"/>
            </a:endParaRPr>
          </a:p>
          <a:p>
            <a:pPr lvl="0" indent="11430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800" dirty="0" err="1" smtClean="0">
                <a:latin typeface="Calibri" pitchFamily="34" charset="0"/>
                <a:ea typeface="Times New Roman" pitchFamily="18" charset="0"/>
                <a:hlinkClick r:id="rId3"/>
              </a:rPr>
              <a:t>www.xumuk.ru</a:t>
            </a:r>
            <a:endParaRPr lang="ru-RU" sz="2800" dirty="0" smtClean="0">
              <a:latin typeface="Calibri" pitchFamily="34" charset="0"/>
            </a:endParaRPr>
          </a:p>
          <a:p>
            <a:pPr lvl="0" indent="11430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800" dirty="0" smtClean="0">
              <a:latin typeface="Calibri" pitchFamily="34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E:\Gymnasium\Chemistry IX\Viewers\Photo\L035\L33p2p00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1571612"/>
            <a:ext cx="3411286" cy="2520000"/>
          </a:xfrm>
          <a:prstGeom prst="rect">
            <a:avLst/>
          </a:prstGeom>
          <a:noFill/>
          <a:ln w="38100">
            <a:solidFill>
              <a:srgbClr val="002060"/>
            </a:solidFill>
          </a:ln>
        </p:spPr>
      </p:pic>
      <p:pic>
        <p:nvPicPr>
          <p:cNvPr id="9220" name="Picture 4" descr="E:\Gymnasium\Chemistry IX\Viewers\Photo\L035\L33p2p0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00166" y="4214818"/>
            <a:ext cx="4142632" cy="2520000"/>
          </a:xfrm>
          <a:prstGeom prst="rect">
            <a:avLst/>
          </a:prstGeom>
          <a:noFill/>
          <a:ln w="38100">
            <a:solidFill>
              <a:srgbClr val="002060"/>
            </a:solidFill>
          </a:ln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500034" y="142852"/>
            <a:ext cx="8229600" cy="1514500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Calibri" pitchFamily="34" charset="0"/>
              </a:rPr>
              <a:t>Наиболее распространенными природными источниками углеводородов являются природный газ, нефть, уголь.</a:t>
            </a:r>
            <a:endParaRPr lang="ru-RU" sz="2800" b="1" dirty="0">
              <a:solidFill>
                <a:srgbClr val="002060"/>
              </a:solidFill>
              <a:latin typeface="Calibri" pitchFamily="34" charset="0"/>
            </a:endParaRPr>
          </a:p>
        </p:txBody>
      </p:sp>
      <p:pic>
        <p:nvPicPr>
          <p:cNvPr id="9219" name="Picture 3" descr="E:\Gymnasium\Chemistry IX\Viewers\Photo\L035\L33p2p01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4876" y="2071678"/>
            <a:ext cx="3826452" cy="2520000"/>
          </a:xfrm>
          <a:prstGeom prst="rect">
            <a:avLst/>
          </a:prstGeom>
          <a:noFill/>
          <a:ln w="38100">
            <a:solidFill>
              <a:srgbClr val="002060"/>
            </a:solidFill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Windows Imperial\Рабочий стол\нефть\10s00016.bmp"/>
          <p:cNvPicPr>
            <a:picLocks noChangeAspect="1" noChangeArrowheads="1"/>
          </p:cNvPicPr>
          <p:nvPr/>
        </p:nvPicPr>
        <p:blipFill>
          <a:blip r:embed="rId2" cstate="screen">
            <a:lum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312" b="2839"/>
          <a:stretch>
            <a:fillRect/>
          </a:stretch>
        </p:blipFill>
        <p:spPr bwMode="auto">
          <a:xfrm>
            <a:off x="500034" y="1000107"/>
            <a:ext cx="8143932" cy="5770625"/>
          </a:xfrm>
          <a:prstGeom prst="rect">
            <a:avLst/>
          </a:prstGeom>
          <a:noFill/>
          <a:ln w="57150">
            <a:solidFill>
              <a:srgbClr val="002060"/>
            </a:solidFill>
          </a:ln>
        </p:spPr>
      </p:pic>
      <p:sp>
        <p:nvSpPr>
          <p:cNvPr id="3" name="Прямоугольник 2"/>
          <p:cNvSpPr/>
          <p:nvPr/>
        </p:nvSpPr>
        <p:spPr>
          <a:xfrm>
            <a:off x="500034" y="214290"/>
            <a:ext cx="807249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Calibri" pitchFamily="34" charset="0"/>
              </a:rPr>
              <a:t>Схема добычи нефти и газа</a:t>
            </a:r>
            <a:endParaRPr lang="ru-RU" sz="3600" b="1" dirty="0">
              <a:solidFill>
                <a:srgbClr val="002060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:\Gymnasium\Chemistry IX\Viewers\Photo\L031\L03p8p0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3786190"/>
            <a:ext cx="3840000" cy="2880000"/>
          </a:xfrm>
          <a:prstGeom prst="rect">
            <a:avLst/>
          </a:prstGeom>
          <a:noFill/>
          <a:ln w="57150">
            <a:solidFill>
              <a:schemeClr val="bg2">
                <a:lumMod val="50000"/>
              </a:schemeClr>
            </a:solidFill>
          </a:ln>
        </p:spPr>
      </p:pic>
      <p:pic>
        <p:nvPicPr>
          <p:cNvPr id="3" name="Picture 2" descr="E:\Gymnasium\Chemistry IX\Viewers\Photo\L030\L1p03p00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2066" y="357166"/>
            <a:ext cx="3840000" cy="2880000"/>
          </a:xfrm>
          <a:prstGeom prst="rect">
            <a:avLst/>
          </a:prstGeom>
          <a:noFill/>
          <a:ln w="57150">
            <a:solidFill>
              <a:schemeClr val="bg2">
                <a:lumMod val="50000"/>
              </a:schemeClr>
            </a:solidFill>
          </a:ln>
        </p:spPr>
      </p:pic>
      <p:sp>
        <p:nvSpPr>
          <p:cNvPr id="5" name="Прямоугольник 4"/>
          <p:cNvSpPr/>
          <p:nvPr/>
        </p:nvSpPr>
        <p:spPr>
          <a:xfrm>
            <a:off x="357158" y="857232"/>
            <a:ext cx="450059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u="sng" dirty="0" smtClean="0">
                <a:solidFill>
                  <a:schemeClr val="bg2">
                    <a:lumMod val="50000"/>
                  </a:schemeClr>
                </a:solidFill>
                <a:latin typeface="Calibri" pitchFamily="34" charset="0"/>
              </a:rPr>
              <a:t>Природный газ </a:t>
            </a:r>
            <a:r>
              <a:rPr lang="ru-RU" sz="2400" b="1" dirty="0" smtClean="0">
                <a:solidFill>
                  <a:schemeClr val="bg2">
                    <a:lumMod val="50000"/>
                  </a:schemeClr>
                </a:solidFill>
                <a:latin typeface="Calibri" pitchFamily="34" charset="0"/>
              </a:rPr>
              <a:t>– смесь газов. Основным его компонентом является метан (до 97</a:t>
            </a:r>
            <a:r>
              <a:rPr lang="ru-RU" sz="2400" b="1" dirty="0" smtClean="0">
                <a:solidFill>
                  <a:schemeClr val="bg2">
                    <a:lumMod val="50000"/>
                  </a:schemeClr>
                </a:solidFill>
                <a:latin typeface="Calibri" pitchFamily="34" charset="0"/>
                <a:cs typeface="Times New Roman"/>
              </a:rPr>
              <a:t>%), остальное приходится на этан, пропан, бутан и примеси других веществ.</a:t>
            </a:r>
            <a:endParaRPr lang="ru-RU" sz="2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429124" y="3643314"/>
            <a:ext cx="4881304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bg2">
                    <a:lumMod val="50000"/>
                  </a:schemeClr>
                </a:solidFill>
                <a:latin typeface="Calibri" pitchFamily="34" charset="0"/>
              </a:rPr>
              <a:t>Природный газ используют :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400" b="1" dirty="0" smtClean="0">
                <a:solidFill>
                  <a:schemeClr val="bg2">
                    <a:lumMod val="50000"/>
                  </a:schemeClr>
                </a:solidFill>
                <a:latin typeface="Calibri" pitchFamily="34" charset="0"/>
              </a:rPr>
              <a:t>Как топливо.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400" b="1" dirty="0" smtClean="0">
                <a:solidFill>
                  <a:schemeClr val="bg2">
                    <a:lumMod val="50000"/>
                  </a:schemeClr>
                </a:solidFill>
                <a:latin typeface="Calibri" pitchFamily="34" charset="0"/>
              </a:rPr>
              <a:t>Как сырье для химической промышленности: получения водорода, этилена, ацетилена, сажи.</a:t>
            </a:r>
          </a:p>
          <a:p>
            <a:pPr marL="342900" indent="-342900">
              <a:buFont typeface="+mj-lt"/>
              <a:buAutoNum type="arabicPeriod"/>
            </a:pPr>
            <a:endParaRPr lang="ru-RU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5" name="Picture 5" descr="E:\Gymnasium\Chemistry IX\Viewers\Photo\L035\L33p4p03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29190" y="2643182"/>
            <a:ext cx="3857652" cy="2893239"/>
          </a:xfrm>
          <a:prstGeom prst="rect">
            <a:avLst/>
          </a:prstGeom>
          <a:noFill/>
          <a:ln w="57150">
            <a:solidFill>
              <a:schemeClr val="bg2">
                <a:lumMod val="50000"/>
              </a:schemeClr>
            </a:solidFill>
          </a:ln>
        </p:spPr>
      </p:pic>
      <p:pic>
        <p:nvPicPr>
          <p:cNvPr id="6" name="Picture 2" descr="E:\Gymnasium\Chemistry IX\Viewers\Photo\L035\L33p4p04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472" y="1428736"/>
            <a:ext cx="3786214" cy="2839661"/>
          </a:xfrm>
          <a:prstGeom prst="rect">
            <a:avLst/>
          </a:prstGeom>
          <a:noFill/>
          <a:ln w="57150">
            <a:solidFill>
              <a:schemeClr val="bg2">
                <a:lumMod val="50000"/>
              </a:schemeClr>
            </a:solidFill>
          </a:ln>
        </p:spPr>
      </p:pic>
      <p:sp>
        <p:nvSpPr>
          <p:cNvPr id="7" name="Заголовок 6"/>
          <p:cNvSpPr>
            <a:spLocks noGrp="1"/>
          </p:cNvSpPr>
          <p:nvPr>
            <p:ph type="ctrTitle" idx="4294967295"/>
          </p:nvPr>
        </p:nvSpPr>
        <p:spPr>
          <a:xfrm>
            <a:off x="0" y="0"/>
            <a:ext cx="9144000" cy="126682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  <a:latin typeface="Calibri" pitchFamily="34" charset="0"/>
              </a:rPr>
              <a:t>Основные районы добычи </a:t>
            </a:r>
            <a:br>
              <a:rPr lang="ru-RU" sz="4400" b="1" dirty="0" smtClean="0">
                <a:solidFill>
                  <a:srgbClr val="C00000"/>
                </a:solidFill>
                <a:latin typeface="Calibri" pitchFamily="34" charset="0"/>
              </a:rPr>
            </a:br>
            <a:r>
              <a:rPr lang="ru-RU" sz="4400" b="1" dirty="0" smtClean="0">
                <a:solidFill>
                  <a:srgbClr val="C00000"/>
                </a:solidFill>
                <a:latin typeface="Calibri" pitchFamily="34" charset="0"/>
              </a:rPr>
              <a:t>природного газа в России</a:t>
            </a:r>
            <a:endParaRPr lang="ru-RU" sz="4400" b="1" dirty="0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71472" y="4500570"/>
            <a:ext cx="388824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solidFill>
                  <a:schemeClr val="bg2">
                    <a:lumMod val="50000"/>
                  </a:schemeClr>
                </a:solidFill>
                <a:latin typeface="Calibri" pitchFamily="34" charset="0"/>
              </a:rPr>
              <a:t>Республика Саха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4714876" y="5786454"/>
            <a:ext cx="425789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solidFill>
                  <a:schemeClr val="bg2">
                    <a:lumMod val="50000"/>
                  </a:schemeClr>
                </a:solidFill>
                <a:latin typeface="Calibri" pitchFamily="34" charset="0"/>
              </a:rPr>
              <a:t>Низовья реки Оби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8000"/>
                            </p:stCondLst>
                            <p:childTnLst>
                              <p:par>
                                <p:cTn id="25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7" dur="20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1" grpId="0"/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:\Gymnasium\Chemistry IX\Viewers\Photo\L035\L33p4p00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14546" y="3286124"/>
            <a:ext cx="3214683" cy="2411013"/>
          </a:xfrm>
          <a:prstGeom prst="rect">
            <a:avLst/>
          </a:prstGeom>
          <a:noFill/>
          <a:ln w="57150">
            <a:solidFill>
              <a:schemeClr val="bg2">
                <a:lumMod val="50000"/>
              </a:schemeClr>
            </a:solidFill>
          </a:ln>
        </p:spPr>
      </p:pic>
      <p:pic>
        <p:nvPicPr>
          <p:cNvPr id="3" name="Picture 3" descr="E:\Gymnasium\Chemistry IX\Viewers\Photo\L035\L33p4p0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57818" y="857232"/>
            <a:ext cx="3333774" cy="2500330"/>
          </a:xfrm>
          <a:prstGeom prst="rect">
            <a:avLst/>
          </a:prstGeom>
          <a:noFill/>
          <a:ln w="57150">
            <a:solidFill>
              <a:schemeClr val="bg2">
                <a:lumMod val="50000"/>
              </a:schemeClr>
            </a:solidFill>
          </a:ln>
        </p:spPr>
      </p:pic>
      <p:pic>
        <p:nvPicPr>
          <p:cNvPr id="4" name="Picture 4" descr="E:\Gymnasium\Chemistry IX\Viewers\Photo\L035\L33p4p02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44" y="214290"/>
            <a:ext cx="3238496" cy="2428872"/>
          </a:xfrm>
          <a:prstGeom prst="rect">
            <a:avLst/>
          </a:prstGeom>
          <a:noFill/>
          <a:ln w="57150">
            <a:solidFill>
              <a:schemeClr val="bg2">
                <a:lumMod val="50000"/>
              </a:schemeClr>
            </a:solidFill>
          </a:ln>
        </p:spPr>
      </p:pic>
      <p:sp>
        <p:nvSpPr>
          <p:cNvPr id="5" name="Прямоугольник 4"/>
          <p:cNvSpPr/>
          <p:nvPr/>
        </p:nvSpPr>
        <p:spPr>
          <a:xfrm>
            <a:off x="1928794" y="5657671"/>
            <a:ext cx="371477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bg2">
                    <a:lumMod val="50000"/>
                  </a:schemeClr>
                </a:solidFill>
                <a:latin typeface="Calibri" pitchFamily="34" charset="0"/>
              </a:rPr>
              <a:t>Краснодарский </a:t>
            </a:r>
          </a:p>
          <a:p>
            <a:pPr algn="ctr"/>
            <a:r>
              <a:rPr lang="ru-RU" sz="3600" b="1" dirty="0" smtClean="0">
                <a:solidFill>
                  <a:schemeClr val="bg2">
                    <a:lumMod val="50000"/>
                  </a:schemeClr>
                </a:solidFill>
                <a:latin typeface="Calibri" pitchFamily="34" charset="0"/>
              </a:rPr>
              <a:t>край</a:t>
            </a:r>
            <a:endParaRPr lang="ru-RU" sz="3600" b="1" dirty="0">
              <a:solidFill>
                <a:schemeClr val="bg2">
                  <a:lumMod val="50000"/>
                </a:schemeClr>
              </a:solidFill>
              <a:latin typeface="Calibri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2643182"/>
            <a:ext cx="287713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bg2">
                    <a:lumMod val="50000"/>
                  </a:schemeClr>
                </a:solidFill>
                <a:latin typeface="Calibri" pitchFamily="34" charset="0"/>
              </a:rPr>
              <a:t>Республика </a:t>
            </a:r>
          </a:p>
          <a:p>
            <a:pPr algn="ctr"/>
            <a:r>
              <a:rPr lang="ru-RU" sz="3600" b="1" dirty="0" smtClean="0">
                <a:solidFill>
                  <a:schemeClr val="bg2">
                    <a:lumMod val="50000"/>
                  </a:schemeClr>
                </a:solidFill>
                <a:latin typeface="Calibri" pitchFamily="34" charset="0"/>
              </a:rPr>
              <a:t>Коми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5429256" y="3357562"/>
            <a:ext cx="350046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chemeClr val="bg2">
                    <a:lumMod val="50000"/>
                  </a:schemeClr>
                </a:solidFill>
                <a:latin typeface="Calibri" pitchFamily="34" charset="0"/>
              </a:rPr>
              <a:t>Ставропольский </a:t>
            </a:r>
          </a:p>
          <a:p>
            <a:pPr algn="ctr"/>
            <a:r>
              <a:rPr lang="ru-RU" sz="3600" b="1" dirty="0" smtClean="0">
                <a:solidFill>
                  <a:schemeClr val="bg2">
                    <a:lumMod val="50000"/>
                  </a:schemeClr>
                </a:solidFill>
                <a:latin typeface="Calibri" pitchFamily="34" charset="0"/>
              </a:rPr>
              <a:t>край</a:t>
            </a:r>
            <a:endParaRPr lang="ru-RU" sz="3600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000"/>
                            </p:stCondLst>
                            <p:childTnLst>
                              <p:par>
                                <p:cTn id="14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000"/>
                            </p:stCondLst>
                            <p:childTnLst>
                              <p:par>
                                <p:cTn id="19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8000"/>
                            </p:stCondLst>
                            <p:childTnLst>
                              <p:par>
                                <p:cTn id="23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0"/>
                            </p:stCondLst>
                            <p:childTnLst>
                              <p:par>
                                <p:cTn id="28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E:\Gymnasium\Chemistry IX\Viewers\Photo\L035\L36p3p00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57819" y="2643182"/>
            <a:ext cx="3168013" cy="3960000"/>
          </a:xfrm>
          <a:prstGeom prst="rect">
            <a:avLst/>
          </a:prstGeom>
          <a:noFill/>
          <a:ln w="38100">
            <a:solidFill>
              <a:schemeClr val="bg2">
                <a:lumMod val="50000"/>
              </a:schemeClr>
            </a:solidFill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4000496" y="214290"/>
            <a:ext cx="500066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u="sng" dirty="0" smtClean="0">
                <a:solidFill>
                  <a:schemeClr val="tx2">
                    <a:lumMod val="10000"/>
                  </a:schemeClr>
                </a:solidFill>
                <a:latin typeface="Calibri" pitchFamily="34" charset="0"/>
                <a:cs typeface="Times New Roman" pitchFamily="18" charset="0"/>
              </a:rPr>
              <a:t>Нефть </a:t>
            </a:r>
            <a:r>
              <a:rPr lang="ru-RU" sz="2400" b="1" dirty="0" smtClean="0">
                <a:solidFill>
                  <a:schemeClr val="tx2">
                    <a:lumMod val="10000"/>
                  </a:schemeClr>
                </a:solidFill>
                <a:latin typeface="Calibri" pitchFamily="34" charset="0"/>
                <a:cs typeface="Times New Roman" pitchFamily="18" charset="0"/>
              </a:rPr>
              <a:t>– маслянистая жидкость темно-бурого или почти черного цвета с характерным запахом, легче воды и практически в ней нерастворима. </a:t>
            </a:r>
          </a:p>
        </p:txBody>
      </p:sp>
      <p:pic>
        <p:nvPicPr>
          <p:cNvPr id="4" name="Picture 2" descr="C:\Documents and Settings\Windows Imperial\Рабочий стол\нефть\n00014.bm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07" y="285728"/>
            <a:ext cx="2875714" cy="3960000"/>
          </a:xfrm>
          <a:prstGeom prst="rect">
            <a:avLst/>
          </a:prstGeom>
          <a:noFill/>
          <a:ln w="38100">
            <a:solidFill>
              <a:schemeClr val="bg2">
                <a:lumMod val="50000"/>
              </a:schemeClr>
            </a:solidFill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214282" y="5143512"/>
            <a:ext cx="507206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tx2">
                    <a:lumMod val="10000"/>
                  </a:schemeClr>
                </a:solidFill>
                <a:latin typeface="Calibri" pitchFamily="34" charset="0"/>
                <a:cs typeface="Times New Roman" pitchFamily="18" charset="0"/>
              </a:rPr>
              <a:t>Нефть представляет собой смесь углеводородов с примесями других веществ.</a:t>
            </a:r>
          </a:p>
        </p:txBody>
      </p:sp>
      <p:pic>
        <p:nvPicPr>
          <p:cNvPr id="6" name="Picture 2" descr="C:\Documents and Settings\Windows Imperial\Рабочий стол\нефть\n_015.bmp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71802" y="2214554"/>
            <a:ext cx="2577891" cy="2615252"/>
          </a:xfrm>
          <a:prstGeom prst="rect">
            <a:avLst/>
          </a:prstGeom>
          <a:noFill/>
          <a:ln w="38100">
            <a:solidFill>
              <a:schemeClr val="bg2">
                <a:lumMod val="50000"/>
              </a:schemeClr>
            </a:solidFill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4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4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4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2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7" name="Picture 3" descr="E:\Gymnasium\Chemistry IX\Viewers\Photo\L035\L33p5p00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34" y="714356"/>
            <a:ext cx="3238522" cy="2428892"/>
          </a:xfrm>
          <a:prstGeom prst="rect">
            <a:avLst/>
          </a:prstGeom>
          <a:noFill/>
          <a:ln w="57150">
            <a:solidFill>
              <a:schemeClr val="bg2">
                <a:lumMod val="50000"/>
              </a:schemeClr>
            </a:solidFill>
          </a:ln>
        </p:spPr>
      </p:pic>
      <p:pic>
        <p:nvPicPr>
          <p:cNvPr id="11269" name="Picture 5" descr="E:\Gymnasium\Chemistry IX\Viewers\Photo\L035\L33p5p02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42976" y="3786190"/>
            <a:ext cx="3119458" cy="2339594"/>
          </a:xfrm>
          <a:prstGeom prst="rect">
            <a:avLst/>
          </a:prstGeom>
          <a:noFill/>
          <a:ln w="57150">
            <a:solidFill>
              <a:schemeClr val="bg2">
                <a:lumMod val="50000"/>
              </a:schemeClr>
            </a:solidFill>
          </a:ln>
        </p:spPr>
      </p:pic>
      <p:pic>
        <p:nvPicPr>
          <p:cNvPr id="6" name="Picture 2" descr="E:\Gymnasium\Chemistry IX\Viewers\Photo\L035\L33p5p03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62566" y="714357"/>
            <a:ext cx="3238523" cy="2428892"/>
          </a:xfrm>
          <a:prstGeom prst="rect">
            <a:avLst/>
          </a:prstGeom>
          <a:noFill/>
          <a:ln w="57150">
            <a:solidFill>
              <a:schemeClr val="bg2">
                <a:lumMod val="50000"/>
              </a:schemeClr>
            </a:solidFill>
          </a:ln>
        </p:spPr>
      </p:pic>
      <p:pic>
        <p:nvPicPr>
          <p:cNvPr id="7" name="Picture 2" descr="E:\Gymnasium\Chemistry IX\Viewers\Photo\L035\L33p5p11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3438" y="3786190"/>
            <a:ext cx="3071807" cy="2303856"/>
          </a:xfrm>
          <a:prstGeom prst="rect">
            <a:avLst/>
          </a:prstGeom>
          <a:noFill/>
          <a:ln w="57150">
            <a:solidFill>
              <a:schemeClr val="bg2">
                <a:lumMod val="50000"/>
              </a:schemeClr>
            </a:solidFill>
          </a:ln>
        </p:spPr>
      </p:pic>
      <p:sp>
        <p:nvSpPr>
          <p:cNvPr id="8" name="Прямоугольник 7"/>
          <p:cNvSpPr/>
          <p:nvPr/>
        </p:nvSpPr>
        <p:spPr>
          <a:xfrm>
            <a:off x="4429124" y="6143644"/>
            <a:ext cx="350046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tx2">
                    <a:lumMod val="10000"/>
                  </a:schemeClr>
                </a:solidFill>
                <a:latin typeface="Calibri" pitchFamily="34" charset="0"/>
                <a:cs typeface="Times New Roman" pitchFamily="18" charset="0"/>
              </a:rPr>
              <a:t>Тюменская область</a:t>
            </a:r>
            <a:endParaRPr lang="ru-RU" sz="2800" b="1" dirty="0">
              <a:solidFill>
                <a:schemeClr val="tx2">
                  <a:lumMod val="10000"/>
                </a:schemeClr>
              </a:solidFill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42844" y="0"/>
            <a:ext cx="90011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Calibri" pitchFamily="34" charset="0"/>
              </a:rPr>
              <a:t>Основные районы добычи нефти в России</a:t>
            </a:r>
            <a:endParaRPr lang="ru-RU" sz="36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42844" y="3071810"/>
            <a:ext cx="385208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tx2">
                    <a:lumMod val="10000"/>
                  </a:schemeClr>
                </a:solidFill>
                <a:latin typeface="Calibri" pitchFamily="34" charset="0"/>
                <a:cs typeface="Times New Roman" pitchFamily="18" charset="0"/>
              </a:rPr>
              <a:t>Чеченская республика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642910" y="6143644"/>
            <a:ext cx="346133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tx2">
                    <a:lumMod val="10000"/>
                  </a:schemeClr>
                </a:solidFill>
                <a:latin typeface="Calibri" pitchFamily="34" charset="0"/>
                <a:cs typeface="Times New Roman" pitchFamily="18" charset="0"/>
              </a:rPr>
              <a:t>Республика Дагестан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4857752" y="3143248"/>
            <a:ext cx="375506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tx2">
                    <a:lumMod val="10000"/>
                  </a:schemeClr>
                </a:solidFill>
                <a:latin typeface="Calibri" pitchFamily="34" charset="0"/>
                <a:cs typeface="Times New Roman" pitchFamily="18" charset="0"/>
              </a:rPr>
              <a:t>Волгоградская область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8" dur="20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8000"/>
                            </p:stCondLst>
                            <p:childTnLst>
                              <p:par>
                                <p:cTn id="2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0"/>
                            </p:stCondLst>
                            <p:childTnLst>
                              <p:par>
                                <p:cTn id="2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2000"/>
                            </p:stCondLst>
                            <p:childTnLst>
                              <p:par>
                                <p:cTn id="34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4000"/>
                            </p:stCondLst>
                            <p:childTnLst>
                              <p:par>
                                <p:cTn id="3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6000"/>
                            </p:stCondLst>
                            <p:childTnLst>
                              <p:par>
                                <p:cTn id="43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5" dur="20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E:\Gymnasium\Chemistry IX\Viewers\Photo\L035\L33p5p1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357166"/>
            <a:ext cx="3357585" cy="2518188"/>
          </a:xfrm>
          <a:prstGeom prst="rect">
            <a:avLst/>
          </a:prstGeom>
          <a:noFill/>
          <a:ln w="57150">
            <a:solidFill>
              <a:schemeClr val="bg2">
                <a:lumMod val="50000"/>
              </a:schemeClr>
            </a:solidFill>
          </a:ln>
        </p:spPr>
      </p:pic>
      <p:pic>
        <p:nvPicPr>
          <p:cNvPr id="1028" name="Picture 4" descr="E:\Gymnasium\Chemistry IX\Viewers\Photo\L035\L33p5p13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3786190"/>
            <a:ext cx="3357587" cy="2518190"/>
          </a:xfrm>
          <a:prstGeom prst="rect">
            <a:avLst/>
          </a:prstGeom>
          <a:noFill/>
          <a:ln w="57150">
            <a:solidFill>
              <a:schemeClr val="bg2">
                <a:lumMod val="50000"/>
              </a:schemeClr>
            </a:solidFill>
          </a:ln>
        </p:spPr>
      </p:pic>
      <p:pic>
        <p:nvPicPr>
          <p:cNvPr id="1029" name="Picture 5" descr="E:\Gymnasium\Chemistry IX\Viewers\Photo\L035\L33p5p08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86380" y="357166"/>
            <a:ext cx="3357586" cy="2518190"/>
          </a:xfrm>
          <a:prstGeom prst="rect">
            <a:avLst/>
          </a:prstGeom>
          <a:noFill/>
          <a:ln w="57150">
            <a:solidFill>
              <a:schemeClr val="bg2">
                <a:lumMod val="50000"/>
              </a:schemeClr>
            </a:solidFill>
          </a:ln>
        </p:spPr>
      </p:pic>
      <p:pic>
        <p:nvPicPr>
          <p:cNvPr id="6" name="Picture 4" descr="E:\Gymnasium\Chemistry IX\Viewers\Photo\L035\L33p5p05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86380" y="3786190"/>
            <a:ext cx="3357586" cy="2518190"/>
          </a:xfrm>
          <a:prstGeom prst="rect">
            <a:avLst/>
          </a:prstGeom>
          <a:noFill/>
          <a:ln w="57150">
            <a:solidFill>
              <a:schemeClr val="bg2">
                <a:lumMod val="50000"/>
              </a:schemeClr>
            </a:solidFill>
          </a:ln>
        </p:spPr>
      </p:pic>
      <p:sp>
        <p:nvSpPr>
          <p:cNvPr id="9" name="Прямоугольник 8"/>
          <p:cNvSpPr/>
          <p:nvPr/>
        </p:nvSpPr>
        <p:spPr>
          <a:xfrm>
            <a:off x="5786446" y="2786058"/>
            <a:ext cx="2384499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tx2">
                    <a:lumMod val="10000"/>
                  </a:schemeClr>
                </a:solidFill>
                <a:latin typeface="Calibri" pitchFamily="34" charset="0"/>
                <a:cs typeface="Times New Roman" pitchFamily="18" charset="0"/>
              </a:rPr>
              <a:t>Республика </a:t>
            </a:r>
          </a:p>
          <a:p>
            <a:pPr algn="ctr"/>
            <a:r>
              <a:rPr lang="ru-RU" sz="2800" b="1" dirty="0" smtClean="0">
                <a:solidFill>
                  <a:schemeClr val="tx2">
                    <a:lumMod val="10000"/>
                  </a:schemeClr>
                </a:solidFill>
                <a:latin typeface="Calibri" pitchFamily="34" charset="0"/>
                <a:cs typeface="Times New Roman" pitchFamily="18" charset="0"/>
              </a:rPr>
              <a:t>Башкортостан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5214942" y="6334780"/>
            <a:ext cx="371476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tx2">
                    <a:lumMod val="10000"/>
                  </a:schemeClr>
                </a:solidFill>
                <a:latin typeface="Calibri" pitchFamily="34" charset="0"/>
                <a:cs typeface="Times New Roman" pitchFamily="18" charset="0"/>
              </a:rPr>
              <a:t>Республика Татарстан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357158" y="2786058"/>
            <a:ext cx="3307893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tx2">
                    <a:lumMod val="10000"/>
                  </a:schemeClr>
                </a:solidFill>
                <a:latin typeface="Calibri" pitchFamily="34" charset="0"/>
                <a:cs typeface="Times New Roman" pitchFamily="18" charset="0"/>
              </a:rPr>
              <a:t>Ханты-Мансийский </a:t>
            </a:r>
          </a:p>
          <a:p>
            <a:pPr algn="ctr"/>
            <a:r>
              <a:rPr lang="ru-RU" sz="2800" b="1" dirty="0" smtClean="0">
                <a:solidFill>
                  <a:schemeClr val="tx2">
                    <a:lumMod val="10000"/>
                  </a:schemeClr>
                </a:solidFill>
                <a:latin typeface="Calibri" pitchFamily="34" charset="0"/>
                <a:cs typeface="Times New Roman" pitchFamily="18" charset="0"/>
              </a:rPr>
              <a:t>автономный округ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714348" y="6334780"/>
            <a:ext cx="275742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tx2">
                    <a:lumMod val="10000"/>
                  </a:schemeClr>
                </a:solidFill>
                <a:latin typeface="Calibri" pitchFamily="34" charset="0"/>
                <a:cs typeface="Times New Roman" pitchFamily="18" charset="0"/>
              </a:rPr>
              <a:t>Томская область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000"/>
                            </p:stCondLst>
                            <p:childTnLst>
                              <p:par>
                                <p:cTn id="14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000"/>
                            </p:stCondLst>
                            <p:childTnLst>
                              <p:par>
                                <p:cTn id="1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1" dur="2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8000"/>
                            </p:stCondLst>
                            <p:childTnLst>
                              <p:par>
                                <p:cTn id="23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0"/>
                            </p:stCondLst>
                            <p:childTnLst>
                              <p:par>
                                <p:cTn id="28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0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2000"/>
                            </p:stCondLst>
                            <p:childTnLst>
                              <p:par>
                                <p:cTn id="3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4000"/>
                            </p:stCondLst>
                            <p:childTnLst>
                              <p:par>
                                <p:cTn id="37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2" grpId="0"/>
      <p:bldP spid="13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234</TotalTime>
  <Words>326</Words>
  <Application>Microsoft Office PowerPoint</Application>
  <PresentationFormat>Экран (4:3)</PresentationFormat>
  <Paragraphs>70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3" baseType="lpstr">
      <vt:lpstr>MS Mincho</vt:lpstr>
      <vt:lpstr>Arial</vt:lpstr>
      <vt:lpstr>Calibri</vt:lpstr>
      <vt:lpstr>Constantia</vt:lpstr>
      <vt:lpstr>Times New Roman</vt:lpstr>
      <vt:lpstr>Wingdings 2</vt:lpstr>
      <vt:lpstr>Бумажная</vt:lpstr>
      <vt:lpstr>Презентация PowerPoint</vt:lpstr>
      <vt:lpstr>Наиболее распространенными природными источниками углеводородов являются природный газ, нефть, уголь.</vt:lpstr>
      <vt:lpstr>Презентация PowerPoint</vt:lpstr>
      <vt:lpstr>Презентация PowerPoint</vt:lpstr>
      <vt:lpstr>Основные районы добычи  природного газа в России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A2RK</cp:lastModifiedBy>
  <cp:revision>212</cp:revision>
  <dcterms:created xsi:type="dcterms:W3CDTF">2010-04-25T15:17:34Z</dcterms:created>
  <dcterms:modified xsi:type="dcterms:W3CDTF">2017-09-17T08:45:53Z</dcterms:modified>
</cp:coreProperties>
</file>