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80" d="100"/>
          <a:sy n="80" d="100"/>
        </p:scale>
        <p:origin x="-1507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A79BC0-A6E2-4C55-974A-D369C77523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9667F4-B802-453B-9A1D-A5A71FF63B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5812" cy="5991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91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BD621E6-D7FA-49CC-BC49-E6B58734CD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586B2F-5739-4B98-92E1-388C08D77D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C1AB3DF-4CF4-452B-96B1-392C697C6D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8D80F28-4038-4EE0-8E61-8C361A28E7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0E22D2-069B-416C-BD47-D75F865717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751AD1-93D8-487E-83ED-E957D99337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9B904F9-A85D-4F17-A474-194D7878B9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91A925-7FF7-48CD-BAC2-8FA7A69301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4459C5-58CE-4D00-9732-14DFD05318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3250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7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9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7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5D60F9AA-B243-4839-BD42-BBC4679F2B9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11175" y="900113"/>
            <a:ext cx="8101013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Comic Sans MS" pitchFamily="66" charset="0"/>
              </a:rPr>
              <a:t>Развитие памяти у младших школьников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60363" y="360363"/>
            <a:ext cx="8280400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u="sng" dirty="0">
                <a:solidFill>
                  <a:srgbClr val="000000"/>
                </a:solidFill>
              </a:rPr>
              <a:t>Задание: необходимо найти в каждом ряду лишнюю фигуру и объяснить, почему именно она лишняя.</a:t>
            </a:r>
          </a:p>
        </p:txBody>
      </p:sp>
      <p:pic>
        <p:nvPicPr>
          <p:cNvPr id="6" name="Рисунок 5" descr="35J0VoJmg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204864"/>
            <a:ext cx="8388424" cy="420931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20725" y="539750"/>
            <a:ext cx="7559675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u="sng">
                <a:solidFill>
                  <a:srgbClr val="000000"/>
                </a:solidFill>
              </a:rPr>
              <a:t>Задание: раскрасить все кружочки в красный цвет, квадратики - в синий.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0475" y="1979613"/>
            <a:ext cx="6659563" cy="414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30263" y="539750"/>
            <a:ext cx="7464425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u="sng">
                <a:solidFill>
                  <a:srgbClr val="000000"/>
                </a:solidFill>
              </a:rPr>
              <a:t>Задание: “Найди спрятанные предметы”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9688" y="2300288"/>
            <a:ext cx="6524625" cy="3124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55576" y="188640"/>
            <a:ext cx="7664450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u="sng" dirty="0">
                <a:solidFill>
                  <a:srgbClr val="000000"/>
                </a:solidFill>
              </a:rPr>
              <a:t>Задание: сложи целую картинку из частей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99592" y="1412776"/>
            <a:ext cx="7380287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</a:rPr>
              <a:t>Примечание: предварительно необходимо разрезать рисунок чайника на 5 частей по указанным линиям.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2366963"/>
            <a:ext cx="5761037" cy="4352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230313" y="720725"/>
            <a:ext cx="666591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u="sng">
                <a:solidFill>
                  <a:srgbClr val="000000"/>
                </a:solidFill>
              </a:rPr>
              <a:t>Упражнение “Заплатка для коврика”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601788" y="1800225"/>
            <a:ext cx="5921375" cy="53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</a:rPr>
              <a:t>Цель:</a:t>
            </a:r>
            <a:r>
              <a:rPr lang="ru-RU" sz="2000">
                <a:solidFill>
                  <a:srgbClr val="000000"/>
                </a:solidFill>
              </a:rPr>
              <a:t> развитие наглядно-образного мышления.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519363"/>
            <a:ext cx="4897437" cy="341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22325" y="539750"/>
            <a:ext cx="748030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u="sng">
                <a:solidFill>
                  <a:srgbClr val="000000"/>
                </a:solidFill>
              </a:rPr>
              <a:t>Упражнение “Лишних слов не говорить!”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1514475"/>
            <a:ext cx="8280400" cy="4964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606425" indent="-603250">
              <a:spcBef>
                <a:spcPts val="450"/>
              </a:spcBef>
              <a:buClrTx/>
              <a:buFontTx/>
              <a:buNone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b="1">
                <a:solidFill>
                  <a:srgbClr val="000000"/>
                </a:solidFill>
              </a:rPr>
              <a:t>Цель:</a:t>
            </a:r>
            <a:r>
              <a:rPr lang="ru-RU">
                <a:solidFill>
                  <a:srgbClr val="000000"/>
                </a:solidFill>
              </a:rPr>
              <a:t> развитие речи, словесно-логического мышления.</a:t>
            </a:r>
          </a:p>
          <a:p>
            <a:pPr marL="606425" indent="-603250">
              <a:spcBef>
                <a:spcPts val="450"/>
              </a:spcBef>
              <a:buClrTx/>
              <a:buFontTx/>
              <a:buNone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b="1">
                <a:solidFill>
                  <a:srgbClr val="000000"/>
                </a:solidFill>
              </a:rPr>
              <a:t>Задание:</a:t>
            </a:r>
            <a:r>
              <a:rPr lang="ru-RU">
                <a:solidFill>
                  <a:srgbClr val="000000"/>
                </a:solidFill>
              </a:rPr>
              <a:t> подчеркни в каждом выражении лишнее слово. </a:t>
            </a:r>
          </a:p>
          <a:p>
            <a:pPr marL="606425" indent="-603250">
              <a:spcBef>
                <a:spcPts val="700"/>
              </a:spcBef>
              <a:buFont typeface="Arial" charset="0"/>
              <a:buChar char="•"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sz="2800" i="1">
                <a:solidFill>
                  <a:srgbClr val="000000"/>
                </a:solidFill>
              </a:rPr>
              <a:t>Коля ушиб колено ноги.</a:t>
            </a:r>
          </a:p>
          <a:p>
            <a:pPr marL="606425" indent="-603250">
              <a:spcBef>
                <a:spcPts val="700"/>
              </a:spcBef>
              <a:buFont typeface="Arial" charset="0"/>
              <a:buChar char="•"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sz="2800" i="1">
                <a:solidFill>
                  <a:srgbClr val="000000"/>
                </a:solidFill>
              </a:rPr>
              <a:t>Мальчик страдал от недоедания пищи.</a:t>
            </a:r>
          </a:p>
          <a:p>
            <a:pPr marL="606425" indent="-603250">
              <a:spcBef>
                <a:spcPts val="700"/>
              </a:spcBef>
              <a:buFont typeface="Arial" charset="0"/>
              <a:buChar char="•"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sz="2800" i="1">
                <a:solidFill>
                  <a:srgbClr val="000000"/>
                </a:solidFill>
              </a:rPr>
              <a:t>Путь кораблю преградил ледяной айсберг.</a:t>
            </a:r>
          </a:p>
          <a:p>
            <a:pPr marL="606425" indent="-603250">
              <a:spcBef>
                <a:spcPts val="700"/>
              </a:spcBef>
              <a:buFont typeface="Arial" charset="0"/>
              <a:buChar char="•"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sz="2800" i="1">
                <a:solidFill>
                  <a:srgbClr val="000000"/>
                </a:solidFill>
              </a:rPr>
              <a:t>Вторая четверть заканчивается в декабре месяце.</a:t>
            </a:r>
          </a:p>
          <a:p>
            <a:pPr marL="606425" indent="-603250">
              <a:spcBef>
                <a:spcPts val="700"/>
              </a:spcBef>
              <a:buFont typeface="Arial" charset="0"/>
              <a:buChar char="•"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sz="2800" i="1">
                <a:solidFill>
                  <a:srgbClr val="000000"/>
                </a:solidFill>
              </a:rPr>
              <a:t>Все витрины заполнены оранжевыми апельсинами.</a:t>
            </a:r>
          </a:p>
          <a:p>
            <a:pPr marL="606425" indent="-603250">
              <a:spcBef>
                <a:spcPts val="700"/>
              </a:spcBef>
              <a:buFont typeface="Arial" charset="0"/>
              <a:buChar char="•"/>
              <a:tabLst>
                <a:tab pos="606425" algn="l"/>
                <a:tab pos="1054100" algn="l"/>
                <a:tab pos="1503363" algn="l"/>
                <a:tab pos="1952625" algn="l"/>
                <a:tab pos="2401888" algn="l"/>
                <a:tab pos="2851150" algn="l"/>
                <a:tab pos="3300413" algn="l"/>
                <a:tab pos="3749675" algn="l"/>
                <a:tab pos="4198938" algn="l"/>
                <a:tab pos="4648200" algn="l"/>
                <a:tab pos="5097463" algn="l"/>
                <a:tab pos="5546725" algn="l"/>
                <a:tab pos="5995988" algn="l"/>
                <a:tab pos="6445250" algn="l"/>
                <a:tab pos="6894513" algn="l"/>
                <a:tab pos="7343775" algn="l"/>
                <a:tab pos="7793038" algn="l"/>
                <a:tab pos="8242300" algn="l"/>
                <a:tab pos="8691563" algn="l"/>
                <a:tab pos="9140825" algn="l"/>
                <a:tab pos="9590088" algn="l"/>
              </a:tabLst>
            </a:pPr>
            <a:r>
              <a:rPr lang="ru-RU" sz="2800" i="1">
                <a:solidFill>
                  <a:srgbClr val="000000"/>
                </a:solidFill>
              </a:rPr>
              <a:t>Мой брат хочет быть военным солдатом.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800225" y="2519363"/>
            <a:ext cx="5865813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>
                <a:solidFill>
                  <a:schemeClr val="tx1"/>
                </a:solidFill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74650" y="-217488"/>
            <a:ext cx="8375650" cy="63373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omic Sans MS" pitchFamily="66" charset="0"/>
              </a:rPr>
              <a:t>Цели и </a:t>
            </a:r>
            <a:r>
              <a:rPr lang="ru-RU" sz="3200" b="1" dirty="0" smtClean="0">
                <a:solidFill>
                  <a:srgbClr val="000000"/>
                </a:solidFill>
                <a:latin typeface="Comic Sans MS" pitchFamily="66" charset="0"/>
              </a:rPr>
              <a:t>задачи работы над развитием памяти у младших школьников: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</a:rPr>
              <a:t/>
            </a:r>
            <a:br>
              <a:rPr lang="ru-RU" sz="4400" dirty="0">
                <a:solidFill>
                  <a:srgbClr val="000000"/>
                </a:solidFill>
              </a:rPr>
            </a:b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Развитие навыка запоминания  текстов и точной информации, встречающейся в текстах,  в полном объеме с </a:t>
            </a: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</a:rPr>
              <a:t>высокой 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степенью точности, </a:t>
            </a:r>
            <a:endParaRPr lang="ru-RU" sz="28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</a:rPr>
              <a:t>развитие 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внимания.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201988" y="360363"/>
            <a:ext cx="2738437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>
                <a:solidFill>
                  <a:srgbClr val="000000"/>
                </a:solidFill>
              </a:rPr>
              <a:t>Результат: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79500" y="1365250"/>
            <a:ext cx="7019925" cy="4754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90000"/>
              </a:lnSpc>
              <a:spcBef>
                <a:spcPts val="700"/>
              </a:spcBef>
              <a:buClrTx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0000"/>
                </a:solidFill>
              </a:rPr>
              <a:t>    </a:t>
            </a:r>
            <a:r>
              <a:rPr lang="ru-RU" sz="2800" dirty="0">
                <a:solidFill>
                  <a:srgbClr val="000000"/>
                </a:solidFill>
              </a:rPr>
              <a:t>Запоминание текстов любой степени сложности в полном объеме.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0000"/>
                </a:solidFill>
              </a:rPr>
              <a:t>    </a:t>
            </a:r>
            <a:r>
              <a:rPr lang="ru-RU" sz="2800" dirty="0">
                <a:solidFill>
                  <a:srgbClr val="000000"/>
                </a:solidFill>
              </a:rPr>
              <a:t>Запоминание точной информации: чисел, дат, имен, названий, терминов.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0000"/>
                </a:solidFill>
              </a:rPr>
              <a:t>    </a:t>
            </a:r>
            <a:r>
              <a:rPr lang="ru-RU" sz="2800" dirty="0">
                <a:solidFill>
                  <a:srgbClr val="000000"/>
                </a:solidFill>
              </a:rPr>
              <a:t>Запоминание с однократного восприятия.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0000"/>
                </a:solidFill>
              </a:rPr>
              <a:t>   </a:t>
            </a:r>
            <a:r>
              <a:rPr lang="ru-RU" sz="2800" dirty="0">
                <a:solidFill>
                  <a:srgbClr val="000000"/>
                </a:solidFill>
              </a:rPr>
              <a:t>Быстрое переключение с одной деятельности на другую.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    </a:t>
            </a:r>
            <a:r>
              <a:rPr lang="en-US" sz="2800" dirty="0" err="1">
                <a:solidFill>
                  <a:srgbClr val="000000"/>
                </a:solidFill>
              </a:rPr>
              <a:t>Развитое</a:t>
            </a:r>
            <a:r>
              <a:rPr lang="en-US" sz="2800" dirty="0">
                <a:solidFill>
                  <a:srgbClr val="000000"/>
                </a:solidFill>
              </a:rPr>
              <a:t>  </a:t>
            </a:r>
            <a:r>
              <a:rPr lang="en-US" sz="2800" dirty="0" err="1">
                <a:solidFill>
                  <a:srgbClr val="000000"/>
                </a:solidFill>
              </a:rPr>
              <a:t>внимание</a:t>
            </a:r>
            <a:r>
              <a:rPr lang="en-US" sz="2800" dirty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0000"/>
                </a:solidFill>
              </a:rPr>
              <a:t>   </a:t>
            </a:r>
            <a:r>
              <a:rPr lang="ru-RU" sz="2800" dirty="0">
                <a:solidFill>
                  <a:srgbClr val="000000"/>
                </a:solidFill>
              </a:rPr>
              <a:t>Надежное сохранение информации в памяти на неограниченный срок.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1916832"/>
            <a:ext cx="9229726" cy="192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Comic Sans MS" pitchFamily="66" charset="0"/>
              </a:rPr>
              <a:t> У </a:t>
            </a:r>
            <a:r>
              <a:rPr lang="ru-RU" sz="4000" dirty="0">
                <a:solidFill>
                  <a:srgbClr val="000000"/>
                </a:solidFill>
                <a:latin typeface="Comic Sans MS" pitchFamily="66" charset="0"/>
              </a:rPr>
              <a:t>младших школьников непроизвольное запоминание </a:t>
            </a:r>
            <a:r>
              <a:rPr lang="ru-RU" sz="4000" dirty="0" smtClean="0">
                <a:solidFill>
                  <a:srgbClr val="000000"/>
                </a:solidFill>
                <a:latin typeface="Comic Sans MS" pitchFamily="66" charset="0"/>
              </a:rPr>
              <a:t>-единственная </a:t>
            </a:r>
            <a:r>
              <a:rPr lang="ru-RU" sz="4000" dirty="0">
                <a:solidFill>
                  <a:srgbClr val="000000"/>
                </a:solidFill>
                <a:latin typeface="Comic Sans MS" pitchFamily="66" charset="0"/>
              </a:rPr>
              <a:t>форма работы памяти</a:t>
            </a:r>
            <a:r>
              <a:rPr lang="ru-RU" sz="4000" dirty="0">
                <a:solidFill>
                  <a:srgbClr val="000000"/>
                </a:solidFill>
              </a:rPr>
              <a:t>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260475" y="720725"/>
            <a:ext cx="6659563" cy="2160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dirty="0">
                <a:solidFill>
                  <a:srgbClr val="000000"/>
                </a:solidFill>
                <a:latin typeface="Comic Sans MS" pitchFamily="66" charset="0"/>
              </a:rPr>
              <a:t>*Объём памяти -</a:t>
            </a:r>
            <a:r>
              <a:rPr lang="ru-RU" sz="26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ru-RU" sz="2600" dirty="0">
                <a:solidFill>
                  <a:srgbClr val="000000"/>
                </a:solidFill>
                <a:latin typeface="Comic Sans MS" pitchFamily="66" charset="0"/>
              </a:rPr>
              <a:t>способность одновременно сохранять значительный объём информации. Средний объём памяти </a:t>
            </a:r>
            <a:r>
              <a:rPr lang="ru-RU" sz="26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ru-RU" sz="2600" dirty="0">
                <a:solidFill>
                  <a:srgbClr val="000000"/>
                </a:solidFill>
                <a:latin typeface="Comic Sans MS" pitchFamily="66" charset="0"/>
              </a:rPr>
              <a:t>7 элементов (единиц) информации.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260475" y="3240088"/>
            <a:ext cx="6659563" cy="3738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dirty="0">
                <a:solidFill>
                  <a:srgbClr val="000000"/>
                </a:solidFill>
                <a:latin typeface="Comic Sans MS" pitchFamily="66" charset="0"/>
              </a:rPr>
              <a:t>*Точность запоминания </a:t>
            </a:r>
            <a:r>
              <a:rPr lang="ru-RU" sz="2600" dirty="0" smtClean="0">
                <a:solidFill>
                  <a:srgbClr val="000000"/>
                </a:solidFill>
                <a:latin typeface="Comic Sans MS" pitchFamily="66" charset="0"/>
              </a:rPr>
              <a:t>- точность </a:t>
            </a:r>
            <a:r>
              <a:rPr lang="ru-RU" sz="2600" dirty="0">
                <a:solidFill>
                  <a:srgbClr val="000000"/>
                </a:solidFill>
                <a:latin typeface="Comic Sans MS" pitchFamily="66" charset="0"/>
              </a:rPr>
              <a:t>проявляется в припоминании фактов и событий, с которыми сталкивался человек, а также в припоминании содержания информации.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79500" y="1439863"/>
            <a:ext cx="6840538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*Длительность запоминания </a:t>
            </a: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</a:rPr>
              <a:t>-способность 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в течение долгого времени сохранять пережитый опыт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43608" y="3140968"/>
            <a:ext cx="7019925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*Готовность к воспроизведению </a:t>
            </a: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</a:rPr>
              <a:t>способность 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</a:rPr>
              <a:t>быстро воспроизводить в сознании человека информацию.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9750" y="539750"/>
            <a:ext cx="7920038" cy="161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>
                <a:solidFill>
                  <a:srgbClr val="000000"/>
                </a:solidFill>
                <a:latin typeface="Comic Sans MS" pitchFamily="66" charset="0"/>
              </a:rPr>
              <a:t>Разница может быть количественной, например: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00113" y="2203450"/>
            <a:ext cx="7380287" cy="355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000000"/>
                </a:solidFill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Comic Sans MS" pitchFamily="66" charset="0"/>
              </a:rPr>
              <a:t>1      в скорости запоминания;</a:t>
            </a:r>
          </a:p>
          <a:p>
            <a:pPr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>
                <a:solidFill>
                  <a:srgbClr val="000000"/>
                </a:solidFill>
                <a:latin typeface="Comic Sans MS" pitchFamily="66" charset="0"/>
              </a:rPr>
              <a:t> 2     в прочности сохранения;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>
                <a:solidFill>
                  <a:srgbClr val="000000"/>
                </a:solidFill>
                <a:latin typeface="Comic Sans MS" pitchFamily="66" charset="0"/>
              </a:rPr>
              <a:t> 3     в легкости воспроизведения, в точности и объеме запоминания.    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20725" y="539750"/>
            <a:ext cx="7920038" cy="5970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</a:rPr>
              <a:t>      Может </a:t>
            </a: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больше проявляться зрительная, слуховая, двигательная или эмоциональная память. </a:t>
            </a:r>
            <a:endParaRPr lang="ru-RU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</a:rPr>
              <a:t>      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</a:rPr>
              <a:t>      Одному</a:t>
            </a: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, чтобы запомнить, нужно прочесть</a:t>
            </a:r>
            <a:r>
              <a:rPr lang="en-US" sz="24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материал, у другого больше развито слуховое восприятие, третьему нужны зрительные образы. </a:t>
            </a:r>
            <a:endParaRPr lang="ru-RU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</a:rPr>
              <a:t>     </a:t>
            </a:r>
          </a:p>
          <a:p>
            <a:pPr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</a:rPr>
              <a:t>      Известно</a:t>
            </a: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, что «чистые» виды памяти встречаются редко. В жизни чаще всего различные типы памяти смешиваются: зрительно-двигательная, зрительно-слуховая и двигательно-слуховая память являются наиболее типичными. </a:t>
            </a:r>
            <a:r>
              <a:rPr lang="ru-RU" sz="3200" dirty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44575" y="5372100"/>
            <a:ext cx="71405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319588" y="3240088"/>
            <a:ext cx="28892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00113" y="360363"/>
            <a:ext cx="8201025" cy="6119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39725" indent="-336550">
              <a:spcBef>
                <a:spcPts val="7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800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Comic Sans MS" pitchFamily="66" charset="0"/>
              </a:rPr>
              <a:t>Память зависит и от таких индивидуальных особенностей, как:</a:t>
            </a:r>
          </a:p>
          <a:p>
            <a:pPr marL="339725" indent="-336550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интересы и склонности личности: то, чем человек больше интересуется, запоминается без труда;</a:t>
            </a:r>
          </a:p>
          <a:p>
            <a:pPr marL="339725" indent="-336550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от отношения личности к той или иной деятельности: жизненно важно или можно пренебречь;</a:t>
            </a:r>
          </a:p>
          <a:p>
            <a:pPr marL="339725" indent="-336550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от эмоционального настроя в конкретном случае;</a:t>
            </a:r>
          </a:p>
          <a:p>
            <a:pPr marL="339725" indent="-336550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от физического состояния;</a:t>
            </a:r>
          </a:p>
          <a:p>
            <a:pPr marL="339725" indent="-336550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от волевого усилия и многих других факторов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462</Words>
  <Application>Microsoft Office PowerPoint</Application>
  <PresentationFormat>Экран (4:3)</PresentationFormat>
  <Paragraphs>62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памяти у младших школьников.</dc:title>
  <dc:creator>Admin</dc:creator>
  <cp:lastModifiedBy>Пользователь Windows</cp:lastModifiedBy>
  <cp:revision>11</cp:revision>
  <cp:lastPrinted>1601-01-01T00:00:00Z</cp:lastPrinted>
  <dcterms:created xsi:type="dcterms:W3CDTF">2010-03-17T15:22:26Z</dcterms:created>
  <dcterms:modified xsi:type="dcterms:W3CDTF">2017-08-28T10:46:46Z</dcterms:modified>
</cp:coreProperties>
</file>