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8" r:id="rId4"/>
    <p:sldId id="259" r:id="rId5"/>
    <p:sldId id="260" r:id="rId6"/>
    <p:sldId id="264" r:id="rId7"/>
    <p:sldId id="263" r:id="rId8"/>
    <p:sldId id="266" r:id="rId9"/>
    <p:sldId id="267" r:id="rId10"/>
    <p:sldId id="261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Родительское собрание.</a:t>
            </a:r>
            <a:br>
              <a:rPr lang="ru-RU" dirty="0" smtClean="0"/>
            </a:br>
            <a:r>
              <a:rPr lang="ru-RU" dirty="0" smtClean="0"/>
              <a:t>Интернет. Безопасность детей.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С каждым годом дети и подростки все больше времени проводят в Интернете.</a:t>
            </a:r>
          </a:p>
          <a:p>
            <a:pPr marL="0" indent="0">
              <a:buNone/>
            </a:pPr>
            <a:r>
              <a:rPr lang="ru-RU" dirty="0" smtClean="0"/>
              <a:t>   По данным исследования Фонда Развития Интернет (2013), в среднем 89% российских детей в возрасте 12-17 лет, пользующихся Интернетом, выходят в Сеть каждый или почти каждый день в любое время и в любом месте, где есть такая возможность.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68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Памятка для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4162"/>
            <a:ext cx="8812088" cy="5303838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ru-RU" sz="6400" dirty="0" smtClean="0"/>
              <a:t>1.Посещайте </a:t>
            </a:r>
            <a:r>
              <a:rPr lang="ru-RU" sz="6400" dirty="0"/>
              <a:t>Интернет вместе с детьми. Поощряйте ваших детей делиться с вами их успехами и неудачами в деле освоения Интернет</a:t>
            </a:r>
            <a:r>
              <a:rPr lang="ru-RU" sz="6400" dirty="0" smtClean="0"/>
              <a:t>;</a:t>
            </a:r>
            <a:endParaRPr lang="ru-RU" sz="6400" dirty="0"/>
          </a:p>
          <a:p>
            <a:pPr marL="0" lvl="0" indent="0">
              <a:buNone/>
            </a:pPr>
            <a:r>
              <a:rPr lang="ru-RU" sz="6400" dirty="0" smtClean="0"/>
              <a:t>2. Объясните </a:t>
            </a:r>
            <a:r>
              <a:rPr lang="ru-RU" sz="6400" dirty="0"/>
              <a:t>детям, что если в Интернет что-либо беспокоит их, то им следует не скрывать этого, а поделиться с вами своим беспокойством</a:t>
            </a:r>
            <a:r>
              <a:rPr lang="ru-RU" sz="6400" dirty="0" smtClean="0"/>
              <a:t>;</a:t>
            </a:r>
            <a:endParaRPr lang="ru-RU" sz="6400" dirty="0"/>
          </a:p>
          <a:p>
            <a:pPr marL="0" lvl="0" indent="0">
              <a:buNone/>
            </a:pPr>
            <a:r>
              <a:rPr lang="ru-RU" sz="6400" dirty="0" smtClean="0"/>
              <a:t>3. Объясните </a:t>
            </a:r>
            <a:r>
              <a:rPr lang="ru-RU" sz="6400" dirty="0"/>
              <a:t>ребенку, что при общении в чатах, использовании программ мгновенного обмена сообщениями (типа ICQ, </a:t>
            </a:r>
            <a:r>
              <a:rPr lang="ru-RU" sz="6400" dirty="0" err="1"/>
              <a:t>Microsoft</a:t>
            </a:r>
            <a:r>
              <a:rPr lang="ru-RU" sz="6400" dirty="0"/>
              <a:t> </a:t>
            </a:r>
            <a:r>
              <a:rPr lang="ru-RU" sz="6400" dirty="0" err="1"/>
              <a:t>Messenger</a:t>
            </a:r>
            <a:r>
              <a:rPr lang="ru-RU" sz="6400" dirty="0"/>
              <a:t> и т.д.), использовании он-</a:t>
            </a:r>
            <a:r>
              <a:rPr lang="ru-RU" sz="6400" dirty="0" err="1"/>
              <a:t>лайн</a:t>
            </a:r>
            <a:r>
              <a:rPr lang="ru-RU" sz="6400" dirty="0"/>
              <a:t> игр и других ситуациях, требующих регистрации, нельзя использовать реальное имя, помогите вашему ребенку выбрать регистрационное имя, не содержащее никакой личной информации</a:t>
            </a:r>
            <a:r>
              <a:rPr lang="ru-RU" sz="6400" dirty="0" smtClean="0"/>
              <a:t>;</a:t>
            </a:r>
            <a:endParaRPr lang="ru-RU" sz="6400" dirty="0"/>
          </a:p>
          <a:p>
            <a:pPr marL="0" lvl="0" indent="0">
              <a:buNone/>
            </a:pPr>
            <a:r>
              <a:rPr lang="ru-RU" sz="6400" dirty="0" smtClean="0"/>
              <a:t>4. Объясните </a:t>
            </a:r>
            <a:r>
              <a:rPr lang="ru-RU" sz="6400" dirty="0"/>
              <a:t>ребенку, что нельзя выдавать свои личные данные, такие как домашний адрес, номер телефона и любую другую личную информацию, например, номер школы, класс, любимое место прогулки, время возвращения домой, место работы отца или матери и т.д.;</a:t>
            </a:r>
          </a:p>
          <a:p>
            <a:pPr marL="0" lvl="0" indent="0">
              <a:buNone/>
            </a:pPr>
            <a:r>
              <a:rPr lang="ru-RU" sz="6400" dirty="0" smtClean="0"/>
              <a:t>5. Объясните </a:t>
            </a:r>
            <a:r>
              <a:rPr lang="ru-RU" sz="6400" dirty="0"/>
              <a:t>своему ребенку, что в реальной жизни и в Интернет нет разницы между неправильными и правильными поступками;</a:t>
            </a:r>
          </a:p>
          <a:p>
            <a:pPr marL="0" lvl="0" indent="0">
              <a:buNone/>
            </a:pPr>
            <a:r>
              <a:rPr lang="ru-RU" sz="6400" dirty="0" smtClean="0"/>
              <a:t>6. Научите </a:t>
            </a:r>
            <a:r>
              <a:rPr lang="ru-RU" sz="6400" dirty="0"/>
              <a:t>ваших детей уважать собеседников в Интернет. Убедитесь, что они понимают, что правила хорошего тона действуют одинаково в Интернет и в реальной жизни;</a:t>
            </a:r>
          </a:p>
          <a:p>
            <a:pPr marL="0" lvl="0" indent="0">
              <a:buNone/>
            </a:pPr>
            <a:r>
              <a:rPr lang="ru-RU" sz="6400" dirty="0" smtClean="0"/>
              <a:t>7. Скажите </a:t>
            </a:r>
            <a:r>
              <a:rPr lang="ru-RU" sz="6400" dirty="0"/>
              <a:t>им, что никогда не стоит встречаться с друзьями из Интернет. Ведь люди могут оказаться совсем не теми, за кого себя выдают;</a:t>
            </a:r>
          </a:p>
          <a:p>
            <a:pPr marL="0" lvl="0" indent="0">
              <a:buNone/>
            </a:pPr>
            <a:r>
              <a:rPr lang="ru-RU" sz="6400" dirty="0" smtClean="0"/>
              <a:t>8. Объясните </a:t>
            </a:r>
            <a:r>
              <a:rPr lang="ru-RU" sz="6400" dirty="0"/>
              <a:t>детям, что далеко не все, что они могут прочесть или увидеть в Интернет – правда. Приучите их спрашивать о том, в чем они не уверены;</a:t>
            </a:r>
          </a:p>
          <a:p>
            <a:pPr marL="0" lvl="0" indent="0">
              <a:buNone/>
            </a:pPr>
            <a:r>
              <a:rPr lang="ru-RU" sz="6400" dirty="0" smtClean="0"/>
              <a:t>9. Не </a:t>
            </a:r>
            <a:r>
              <a:rPr lang="ru-RU" sz="6400" dirty="0"/>
              <a:t>забывайте контролировать детей в Интернет с помощью специального программного обеспечения. Это поможет вам отфильтровывать вредоносное содержание, выяснить, какие сайты на самом деле посещает ваш ребенок и что он там делает.</a:t>
            </a:r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715252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720080"/>
          </a:xfrm>
        </p:spPr>
        <p:txBody>
          <a:bodyPr/>
          <a:lstStyle/>
          <a:p>
            <a:pPr algn="ctr"/>
            <a:r>
              <a:rPr lang="ru-RU" dirty="0" smtClean="0"/>
              <a:t>глоссарий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668072" cy="50993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 smtClean="0"/>
              <a:t>Аккаунт</a:t>
            </a:r>
            <a:r>
              <a:rPr lang="ru-RU" dirty="0" smtClean="0"/>
              <a:t> – </a:t>
            </a:r>
            <a:r>
              <a:rPr lang="ru-RU" sz="1800" dirty="0" smtClean="0"/>
              <a:t>личная учетная запись на любом интернет - ресурсе, где собрана необходимая информация о пользователе, заполняемая при регистрации.</a:t>
            </a:r>
          </a:p>
          <a:p>
            <a:pPr marL="0" indent="0">
              <a:buNone/>
            </a:pPr>
            <a:r>
              <a:rPr lang="ru-RU" sz="1800" b="1" dirty="0" smtClean="0"/>
              <a:t>Гаджет</a:t>
            </a:r>
            <a:r>
              <a:rPr lang="ru-RU" sz="1800" dirty="0" smtClean="0"/>
              <a:t> – специализированное техническое  приспособление, обладающее повышенной функциональностью.</a:t>
            </a:r>
          </a:p>
          <a:p>
            <a:pPr marL="0" indent="0">
              <a:buNone/>
            </a:pPr>
            <a:r>
              <a:rPr lang="ru-RU" sz="1800" b="1" dirty="0" smtClean="0"/>
              <a:t>Груминг</a:t>
            </a:r>
            <a:r>
              <a:rPr lang="ru-RU" sz="1800" dirty="0" smtClean="0"/>
              <a:t> – попытка установить в Интернете дружеский доверительный контакт с ребенком или подростком с намерением склонить к сексуальным отношениям, а также побуждение детей и подростков к сексуальным действиям с помощью Интернета.</a:t>
            </a:r>
          </a:p>
          <a:p>
            <a:pPr marL="0" indent="0">
              <a:buNone/>
            </a:pPr>
            <a:r>
              <a:rPr lang="ru-RU" sz="1800" b="1" dirty="0" smtClean="0"/>
              <a:t>Контент</a:t>
            </a:r>
            <a:r>
              <a:rPr lang="ru-RU" sz="1800" dirty="0" smtClean="0"/>
              <a:t> – любое информационно значимое наполнение или содержание какого – либо информационного ресурса: текст, графика, музыка, видео, звуки и т.д.</a:t>
            </a:r>
          </a:p>
          <a:p>
            <a:pPr marL="0" indent="0">
              <a:buNone/>
            </a:pPr>
            <a:r>
              <a:rPr lang="ru-RU" sz="1800" b="1" dirty="0" smtClean="0"/>
              <a:t>Секстинг</a:t>
            </a:r>
            <a:r>
              <a:rPr lang="ru-RU" sz="1800" dirty="0" smtClean="0"/>
              <a:t> – отправка сообщений и картинок непристойного содержания посредством мобильного телефона или через Интернет.</a:t>
            </a:r>
          </a:p>
          <a:p>
            <a:pPr marL="0" indent="0">
              <a:buNone/>
            </a:pPr>
            <a:r>
              <a:rPr lang="ru-RU" sz="1800" b="1" dirty="0" smtClean="0"/>
              <a:t>Спам</a:t>
            </a:r>
            <a:r>
              <a:rPr lang="ru-RU" sz="1800" dirty="0" smtClean="0"/>
              <a:t> – анонимная массовая рассылка по электронной почте коммерческой, политической и иной рекламы или иного вида сообщений от неизвестных людей или организаций без согласия получателя.</a:t>
            </a:r>
          </a:p>
          <a:p>
            <a:pPr marL="0" indent="0">
              <a:buNone/>
            </a:pPr>
            <a:r>
              <a:rPr lang="ru-RU" sz="1800" b="1" dirty="0" smtClean="0"/>
              <a:t>Фишинг</a:t>
            </a:r>
            <a:r>
              <a:rPr lang="ru-RU" sz="1800" dirty="0" smtClean="0"/>
              <a:t> – мошеннические действия или схемы, направленные на получение персональных данных пользователей.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62208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Использованная литература. Электронные ресурсы.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1.Интернет: Возможности, Компетенции, Безопасность. Методическое пособие для работников системы общего образования. Солдатова Г., Зотова Е., </a:t>
            </a:r>
            <a:r>
              <a:rPr lang="ru-RU" sz="1800" dirty="0" err="1" smtClean="0"/>
              <a:t>Лебешева</a:t>
            </a:r>
            <a:r>
              <a:rPr lang="ru-RU" sz="1800" dirty="0" smtClean="0"/>
              <a:t> М., Шляпников В., - Москва, 2013.</a:t>
            </a:r>
          </a:p>
          <a:p>
            <a:pPr marL="0" indent="0">
              <a:buNone/>
            </a:pPr>
            <a:r>
              <a:rPr lang="ru-RU" sz="1800" dirty="0" smtClean="0"/>
              <a:t>2. разбираеминтернет.рф</a:t>
            </a:r>
          </a:p>
          <a:p>
            <a:pPr marL="0" indent="0">
              <a:buNone/>
            </a:pPr>
            <a:r>
              <a:rPr lang="ru-RU" sz="1800" dirty="0" smtClean="0"/>
              <a:t>3. Детская безопасность в Интернете: технологии и рекомендации в помощь учителям и родителям.( Электронный ресурс) </a:t>
            </a:r>
            <a:r>
              <a:rPr lang="en-US" sz="1800" dirty="0" smtClean="0"/>
              <a:t>URL</a:t>
            </a:r>
            <a:r>
              <a:rPr lang="ru-RU" sz="1800" dirty="0" smtClean="0"/>
              <a:t>:</a:t>
            </a:r>
            <a:r>
              <a:rPr lang="en-US" sz="1800" dirty="0" smtClean="0"/>
              <a:t> http</a:t>
            </a:r>
            <a:r>
              <a:rPr lang="ru-RU" sz="1800" dirty="0" smtClean="0"/>
              <a:t>:</a:t>
            </a:r>
            <a:r>
              <a:rPr lang="en-US" sz="1800" dirty="0" smtClean="0"/>
              <a:t> </a:t>
            </a:r>
            <a:r>
              <a:rPr lang="ru-RU" sz="1800" dirty="0" smtClean="0"/>
              <a:t>//</a:t>
            </a:r>
            <a:r>
              <a:rPr lang="en-US" sz="1800" dirty="0" smtClean="0"/>
              <a:t>google</a:t>
            </a:r>
            <a:r>
              <a:rPr lang="ru-RU" sz="1800" dirty="0" smtClean="0"/>
              <a:t>.</a:t>
            </a:r>
            <a:r>
              <a:rPr lang="en-US" sz="1800" dirty="0" smtClean="0"/>
              <a:t>ru </a:t>
            </a:r>
            <a:r>
              <a:rPr lang="ru-RU" sz="1800" dirty="0" smtClean="0"/>
              <a:t>/</a:t>
            </a:r>
            <a:r>
              <a:rPr lang="en-US" sz="1800" dirty="0" smtClean="0"/>
              <a:t>familysafety/</a:t>
            </a:r>
            <a:r>
              <a:rPr lang="ru-RU" sz="1800" dirty="0" smtClean="0"/>
              <a:t>.</a:t>
            </a:r>
          </a:p>
          <a:p>
            <a:pPr>
              <a:buAutoNum type="arabicPeriod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0644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«капсула времени»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Этап 1. </a:t>
            </a:r>
            <a:r>
              <a:rPr lang="ru-RU" sz="1800" dirty="0" smtClean="0"/>
              <a:t>Подумайте, какие предметы, отражающие дух настоящих времени и поколения, вы бы поместили в «капсулу времени» в качестве послания в 22 век.</a:t>
            </a:r>
          </a:p>
          <a:p>
            <a:pPr marL="0" indent="0">
              <a:buNone/>
            </a:pPr>
            <a:r>
              <a:rPr lang="ru-RU" dirty="0" smtClean="0"/>
              <a:t>Этап 2. </a:t>
            </a:r>
            <a:r>
              <a:rPr lang="ru-RU" sz="1800" dirty="0" smtClean="0"/>
              <a:t>Участники делятся на 2 группы. Каждая группа заносит 5 предметов в «капсулу времени».</a:t>
            </a:r>
          </a:p>
          <a:p>
            <a:pPr marL="0" indent="0">
              <a:buNone/>
            </a:pPr>
            <a:r>
              <a:rPr lang="ru-RU" dirty="0" smtClean="0"/>
              <a:t>Этап 3. </a:t>
            </a:r>
            <a:r>
              <a:rPr lang="ru-RU" sz="1800" dirty="0" smtClean="0"/>
              <a:t>Ведущий</a:t>
            </a:r>
            <a:r>
              <a:rPr lang="ru-RU" dirty="0" smtClean="0"/>
              <a:t>,</a:t>
            </a:r>
            <a:r>
              <a:rPr lang="ru-RU" sz="1800" dirty="0" smtClean="0"/>
              <a:t> получив списки от групп, предлагает попытаться восстановить образ жизни своих предков по содержимому «капсулы».</a:t>
            </a:r>
          </a:p>
          <a:p>
            <a:pPr marL="0" indent="0">
              <a:buNone/>
            </a:pPr>
            <a:r>
              <a:rPr lang="ru-RU" dirty="0" smtClean="0"/>
              <a:t>Обсуждение.</a:t>
            </a:r>
          </a:p>
          <a:p>
            <a:pPr marL="0" indent="0">
              <a:buNone/>
            </a:pPr>
            <a:r>
              <a:rPr lang="ru-RU" sz="1800" dirty="0" smtClean="0"/>
              <a:t>1.Насколько вещи человека могут отражать его образ жизни?</a:t>
            </a:r>
          </a:p>
          <a:p>
            <a:pPr marL="0" indent="0">
              <a:buNone/>
            </a:pPr>
            <a:r>
              <a:rPr lang="ru-RU" sz="1800" dirty="0" smtClean="0"/>
              <a:t>2. Какое место в жизни современного человека занимают Интернет и информационные технологии?</a:t>
            </a:r>
          </a:p>
          <a:p>
            <a:pPr marL="0" indent="0">
              <a:buNone/>
            </a:pPr>
            <a:r>
              <a:rPr lang="ru-RU" sz="1800" dirty="0" smtClean="0"/>
              <a:t>3. Как Интернет влияет на образ жизни современного поколения? </a:t>
            </a:r>
          </a:p>
          <a:p>
            <a:pPr>
              <a:buAutoNum type="arabicPeriod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38577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Интернет – одно из величайших изобретений, которое кардинальным образом изменило наш мир.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88280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Интернет уже давно стал незаменимым помощником современного человека. Всемирная сеть - является прекрасным источником для новых знаний, помогает в учебе, занимает досуг. </a:t>
            </a:r>
            <a:endParaRPr lang="ru-RU" dirty="0" smtClean="0"/>
          </a:p>
          <a:p>
            <a:r>
              <a:rPr lang="ru-RU" b="1" dirty="0"/>
              <a:t>Однако не стоит забывать, что Интернет может быть не только средством для обучения, отдыха или общения с друзьями, но – как и реальный мир – Сеть тоже может быть опасна.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3981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Какие угрозы встречаются наиболее часто?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Угроза заражения вредоносным ПО</a:t>
            </a:r>
            <a:r>
              <a:rPr lang="ru-RU" b="1" dirty="0" smtClean="0"/>
              <a:t>.</a:t>
            </a:r>
          </a:p>
          <a:p>
            <a:r>
              <a:rPr lang="ru-RU" b="1" dirty="0"/>
              <a:t>Доступ к нежелательному содержимому</a:t>
            </a:r>
            <a:r>
              <a:rPr lang="ru-RU" b="1" dirty="0" smtClean="0"/>
              <a:t>.</a:t>
            </a:r>
          </a:p>
          <a:p>
            <a:r>
              <a:rPr lang="ru-RU" b="1" dirty="0"/>
              <a:t>Контакты с незнакомыми людьми с помощью чатов или электронной почты</a:t>
            </a:r>
            <a:r>
              <a:rPr lang="ru-RU" b="1" dirty="0" smtClean="0"/>
              <a:t>.</a:t>
            </a:r>
          </a:p>
          <a:p>
            <a:r>
              <a:rPr lang="ru-RU" b="1" dirty="0"/>
              <a:t>Неконтролируемые покупки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94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4162"/>
            <a:ext cx="8812088" cy="5187206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/>
              <a:t>Учащимся предлагается выбрать из вариантов ответов наиболее приемлемый:</a:t>
            </a:r>
          </a:p>
          <a:p>
            <a:pPr marL="0" indent="0" algn="ctr">
              <a:buNone/>
            </a:pPr>
            <a:r>
              <a:rPr lang="ru-RU" sz="2000" b="1" dirty="0" smtClean="0"/>
              <a:t>1) Как вы относитесь к социальным сетям?</a:t>
            </a:r>
          </a:p>
          <a:p>
            <a:pPr marL="0" indent="0" algn="ctr">
              <a:buNone/>
            </a:pPr>
            <a:r>
              <a:rPr lang="ru-RU" sz="2000" dirty="0" smtClean="0"/>
              <a:t>    А)положительно Б)отрицательно В)нейтрально</a:t>
            </a:r>
          </a:p>
          <a:p>
            <a:pPr marL="0" indent="0" algn="ctr">
              <a:buNone/>
            </a:pPr>
            <a:r>
              <a:rPr lang="ru-RU" sz="2000" b="1" dirty="0" smtClean="0"/>
              <a:t>2) В каких соц. сетях вы состоите?</a:t>
            </a:r>
          </a:p>
          <a:p>
            <a:pPr marL="0" indent="0" algn="ctr">
              <a:buNone/>
            </a:pPr>
            <a:r>
              <a:rPr lang="ru-RU" sz="2000" dirty="0" smtClean="0"/>
              <a:t>    А) Вконтакте Б) Мой Мир В) </a:t>
            </a:r>
            <a:r>
              <a:rPr lang="en-US" sz="2000" dirty="0" smtClean="0"/>
              <a:t>Facebook </a:t>
            </a:r>
            <a:r>
              <a:rPr lang="ru-RU" sz="2000" dirty="0" smtClean="0"/>
              <a:t>Г) Одноклассники</a:t>
            </a:r>
          </a:p>
          <a:p>
            <a:pPr marL="0" indent="0" algn="ctr">
              <a:buNone/>
            </a:pPr>
            <a:r>
              <a:rPr lang="ru-RU" sz="2000" b="1" dirty="0" smtClean="0"/>
              <a:t>3) Сколько времени в день вы уделяете соц. сетям?</a:t>
            </a:r>
          </a:p>
          <a:p>
            <a:pPr marL="0" indent="0" algn="ctr">
              <a:buNone/>
            </a:pPr>
            <a:r>
              <a:rPr lang="ru-RU" sz="2000" dirty="0" smtClean="0"/>
              <a:t>    А) до 1 часа Б) от 1 до 3 часов В) более 3 часов</a:t>
            </a:r>
          </a:p>
          <a:p>
            <a:pPr marL="0" indent="0" algn="ctr">
              <a:buNone/>
            </a:pPr>
            <a:r>
              <a:rPr lang="ru-RU" sz="2000" b="1" dirty="0" smtClean="0"/>
              <a:t>4) Сколько друзей у вас в соц. сетях?</a:t>
            </a:r>
          </a:p>
          <a:p>
            <a:pPr marL="0" indent="0" algn="ctr">
              <a:buNone/>
            </a:pPr>
            <a:r>
              <a:rPr lang="ru-RU" sz="2000" dirty="0" smtClean="0"/>
              <a:t>   А) до 100 Б) от 100 до 300 В) более 300</a:t>
            </a:r>
          </a:p>
          <a:p>
            <a:pPr marL="0" indent="0" algn="ctr">
              <a:buNone/>
            </a:pPr>
            <a:r>
              <a:rPr lang="ru-RU" sz="2000" b="1" dirty="0" smtClean="0"/>
              <a:t>5) Вы их всех лично знаете?</a:t>
            </a:r>
          </a:p>
          <a:p>
            <a:pPr marL="0" indent="0" algn="ctr">
              <a:buNone/>
            </a:pPr>
            <a:r>
              <a:rPr lang="ru-RU" sz="2000" dirty="0" smtClean="0"/>
              <a:t>   А) да Б) почти всех В) нет</a:t>
            </a:r>
          </a:p>
        </p:txBody>
      </p:sp>
    </p:spTree>
    <p:extLst>
      <p:ext uri="{BB962C8B-B14F-4D97-AF65-F5344CB8AC3E}">
        <p14:creationId xmlns:p14="http://schemas.microsoft.com/office/powerpoint/2010/main" val="2255317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Опрос для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4162"/>
            <a:ext cx="8740080" cy="518720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Что, по вашему мнению должна делать школа в вопросах использования Интернета детьми?</a:t>
            </a:r>
          </a:p>
          <a:p>
            <a:pPr marL="0" indent="0">
              <a:buNone/>
            </a:pPr>
            <a:r>
              <a:rPr lang="ru-RU" sz="1800" dirty="0" smtClean="0"/>
              <a:t>1.Блокировать доступ к мобильной связи на территории школы.</a:t>
            </a:r>
          </a:p>
          <a:p>
            <a:pPr marL="0" indent="0">
              <a:buNone/>
            </a:pPr>
            <a:r>
              <a:rPr lang="ru-RU" sz="1800" dirty="0" smtClean="0"/>
              <a:t>2. Предоставлять доступ только к определенному списку сайтов.</a:t>
            </a:r>
          </a:p>
          <a:p>
            <a:pPr marL="0" indent="0">
              <a:buNone/>
            </a:pPr>
            <a:r>
              <a:rPr lang="ru-RU" sz="1800" dirty="0" smtClean="0"/>
              <a:t>3. Информировать детей о правилах безопасного использования Интернета на специальных уроках и классных часах.</a:t>
            </a:r>
          </a:p>
          <a:p>
            <a:pPr marL="0" indent="0">
              <a:buNone/>
            </a:pPr>
            <a:r>
              <a:rPr lang="ru-RU" sz="1800" dirty="0" smtClean="0"/>
              <a:t>4. Обучать эффективно пользоваться современными инфокоммуникационными технологиями.</a:t>
            </a:r>
          </a:p>
          <a:p>
            <a:pPr marL="0" indent="0">
              <a:buNone/>
            </a:pPr>
            <a:r>
              <a:rPr lang="ru-RU" sz="1800" dirty="0" smtClean="0"/>
              <a:t>5. Обучать навыкам безопасного использования Интернета.</a:t>
            </a:r>
          </a:p>
          <a:p>
            <a:pPr marL="0" indent="0">
              <a:buNone/>
            </a:pPr>
            <a:r>
              <a:rPr lang="ru-RU" sz="1800" dirty="0" smtClean="0"/>
              <a:t>6. Привлекать родителей к решению вопросов обеспечения безопасности детей в Интернете.</a:t>
            </a:r>
          </a:p>
          <a:p>
            <a:pPr marL="0" indent="0">
              <a:buNone/>
            </a:pPr>
            <a:r>
              <a:rPr lang="ru-RU" sz="1800" dirty="0" smtClean="0"/>
              <a:t>7. Информировать родителей об интернет-угрозах и правилах безопасного использования Интернета на родительских собраниях.</a:t>
            </a:r>
          </a:p>
          <a:p>
            <a:pPr marL="0" indent="0">
              <a:buNone/>
            </a:pPr>
            <a:r>
              <a:rPr lang="ru-RU" sz="1800" dirty="0" smtClean="0"/>
              <a:t>8. Ничего.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57366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Агрессия в Интернете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 smtClean="0"/>
              <a:t>Троллинг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Некоторые пользователи дают выход  агрессии в Интернете, оскорбляя других пользователей или провоцируя их на конфликт.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Секстинг.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 smtClean="0"/>
              <a:t>Кибербуллинг</a:t>
            </a:r>
            <a:r>
              <a:rPr lang="ru-RU" b="1" dirty="0" smtClean="0"/>
              <a:t> –</a:t>
            </a:r>
            <a:r>
              <a:rPr lang="ru-RU" dirty="0" smtClean="0"/>
              <a:t> агрессивное, умышленное поведение по отношению к отдельному человеку в Сети.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Груминг.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429000"/>
            <a:ext cx="1905000" cy="1905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81" y="4653136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22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Памятка детям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596064" cy="495538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2000" dirty="0" smtClean="0"/>
              <a:t>1. Не пользуйтесь анонимностью для того, чтобы обманывать или вводить в заблуждение другого человека.</a:t>
            </a:r>
          </a:p>
          <a:p>
            <a:pPr marL="0" indent="0">
              <a:buNone/>
            </a:pPr>
            <a:r>
              <a:rPr lang="ru-RU" sz="2000" dirty="0" smtClean="0"/>
              <a:t>2. Не публикуйте фотографии других людей без их разрешения.</a:t>
            </a:r>
          </a:p>
          <a:p>
            <a:pPr marL="0" indent="0">
              <a:buNone/>
            </a:pPr>
            <a:r>
              <a:rPr lang="ru-RU" sz="2000" dirty="0" smtClean="0"/>
              <a:t>3. Не общайтесь с агрессором и тем более не пытайтесь ответить ему тем же.</a:t>
            </a:r>
          </a:p>
          <a:p>
            <a:pPr marL="0" indent="0">
              <a:buNone/>
            </a:pPr>
            <a:r>
              <a:rPr lang="ru-RU" sz="2000" dirty="0" smtClean="0"/>
              <a:t>4. Лучший способ испортить хулигану его выходку – отвечать ему полным игнорированием.</a:t>
            </a:r>
          </a:p>
          <a:p>
            <a:pPr marL="0" indent="0">
              <a:buNone/>
            </a:pPr>
            <a:r>
              <a:rPr lang="ru-RU" sz="2000" dirty="0" smtClean="0"/>
              <a:t>5. Личная информация, которую вы выкладываете в Интернете, а также фотографии могут быть использованы агрессорами против вас.</a:t>
            </a:r>
          </a:p>
          <a:p>
            <a:pPr>
              <a:buAutoNum type="arabicPeriod"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88640"/>
            <a:ext cx="19050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6157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1144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Родительское собрание. Интернет. Безопасность детей.</vt:lpstr>
      <vt:lpstr>Игра «капсула времени»</vt:lpstr>
      <vt:lpstr>ИНТЕРНЕТ.</vt:lpstr>
      <vt:lpstr>Презентация PowerPoint</vt:lpstr>
      <vt:lpstr>Какие угрозы встречаются наиболее часто? </vt:lpstr>
      <vt:lpstr>ТЕСТ</vt:lpstr>
      <vt:lpstr>Опрос для родителей</vt:lpstr>
      <vt:lpstr>Агрессия в Интернете</vt:lpstr>
      <vt:lpstr>Памятка детям </vt:lpstr>
      <vt:lpstr>Памятка для родителей</vt:lpstr>
      <vt:lpstr>глоссарий</vt:lpstr>
      <vt:lpstr>Использованная литература. Электронные ресурсы.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собрание. Интернет. безопасность.</dc:title>
  <dc:creator>в</dc:creator>
  <cp:lastModifiedBy>в</cp:lastModifiedBy>
  <cp:revision>19</cp:revision>
  <dcterms:created xsi:type="dcterms:W3CDTF">2014-01-04T07:28:57Z</dcterms:created>
  <dcterms:modified xsi:type="dcterms:W3CDTF">2017-09-17T20:19:16Z</dcterms:modified>
</cp:coreProperties>
</file>