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71" r:id="rId4"/>
    <p:sldId id="259" r:id="rId5"/>
    <p:sldId id="265" r:id="rId6"/>
    <p:sldId id="262" r:id="rId7"/>
    <p:sldId id="260" r:id="rId8"/>
    <p:sldId id="267" r:id="rId9"/>
    <p:sldId id="272" r:id="rId10"/>
    <p:sldId id="266" r:id="rId11"/>
    <p:sldId id="269" r:id="rId12"/>
    <p:sldId id="274" r:id="rId13"/>
    <p:sldId id="278" r:id="rId14"/>
    <p:sldId id="263" r:id="rId15"/>
    <p:sldId id="275" r:id="rId16"/>
    <p:sldId id="279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76" autoAdjust="0"/>
  </p:normalViewPr>
  <p:slideViewPr>
    <p:cSldViewPr>
      <p:cViewPr varScale="1">
        <p:scale>
          <a:sx n="69" d="100"/>
          <a:sy n="69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AFE1B20-D699-4E14-8EF3-F1613216119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0208C82A-6898-44CE-BF84-977766DAFC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1B20-D699-4E14-8EF3-F1613216119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C82A-6898-44CE-BF84-977766DAF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1B20-D699-4E14-8EF3-F1613216119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C82A-6898-44CE-BF84-977766DAF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1B20-D699-4E14-8EF3-F1613216119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C82A-6898-44CE-BF84-977766DAFC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AFE1B20-D699-4E14-8EF3-F1613216119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C82A-6898-44CE-BF84-977766DAFC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1B20-D699-4E14-8EF3-F1613216119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C82A-6898-44CE-BF84-977766DAFC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1B20-D699-4E14-8EF3-F1613216119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C82A-6898-44CE-BF84-977766DAFC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AFE1B20-D699-4E14-8EF3-F1613216119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C82A-6898-44CE-BF84-977766DAFC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1B20-D699-4E14-8EF3-F1613216119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C82A-6898-44CE-BF84-977766DAF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AFE1B20-D699-4E14-8EF3-F1613216119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C82A-6898-44CE-BF84-977766DAFC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AFE1B20-D699-4E14-8EF3-F1613216119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8C82A-6898-44CE-BF84-977766DAFC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DAFE1B20-D699-4E14-8EF3-F16132161198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0208C82A-6898-44CE-BF84-977766DAF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onevroze.ru/wp-content/uploads/2013/12/1297461031_autism_60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</p:pic>
      <p:sp>
        <p:nvSpPr>
          <p:cNvPr id="7" name="Прямоугольник 6"/>
          <p:cNvSpPr/>
          <p:nvPr/>
        </p:nvSpPr>
        <p:spPr>
          <a:xfrm>
            <a:off x="423716" y="2397948"/>
            <a:ext cx="829656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Ребенок с проблемами в развитии в общеобразовательной группе</a:t>
            </a:r>
            <a:endParaRPr lang="ru-RU" sz="3600" b="1" cap="none" spc="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188640"/>
            <a:ext cx="462703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Консультация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для педагогов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86060" y="332656"/>
            <a:ext cx="415794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982663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ГБОУ Лицей  № 1571</a:t>
            </a:r>
          </a:p>
          <a:p>
            <a:pPr indent="982663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Уровень начального </a:t>
            </a:r>
          </a:p>
          <a:p>
            <a:pPr indent="982663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дошкольного образования</a:t>
            </a:r>
          </a:p>
          <a:p>
            <a:pPr indent="982663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ДО «Веснушки» </a:t>
            </a:r>
          </a:p>
          <a:p>
            <a:pPr indent="982663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ул. Героев Панфиловцев д.6стр.2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35" t="15131" r="13899" b="25875"/>
          <a:stretch/>
        </p:blipFill>
        <p:spPr>
          <a:xfrm>
            <a:off x="5686602" y="3817180"/>
            <a:ext cx="2772410" cy="28219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127000"/>
          </a:effectLst>
        </p:spPr>
      </p:pic>
      <p:sp>
        <p:nvSpPr>
          <p:cNvPr id="9" name="AutoShape 2" descr="https://apf.mail.ru/cgi-bin/readmsg/%D0%A0%D0%B8%D1%81%D1%83%D0%BD%D0%BE%D0%BA%20%2829%29.jpg?id=14757669060000000480%3B0%3B1&amp;x-email=zen_nadegda%40mail.ru&amp;exif=1&amp;bs=2617&amp;bl=154549&amp;ct=image%2Fjpeg&amp;cn=%25d0%25a0%25d0%25b8%25d1%2581%25d1%2583%25d0%25bd%25d0%25be%25d0%25ba%2520%252829%2529.jpg&amp;cte=bin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123" t="13250" r="18231" b="42650"/>
          <a:stretch/>
        </p:blipFill>
        <p:spPr bwMode="auto">
          <a:xfrm>
            <a:off x="685800" y="3787909"/>
            <a:ext cx="3386781" cy="27891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4303044" y="4680151"/>
            <a:ext cx="11641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=  ?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194180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120402"/>
            <a:ext cx="835005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ГИПЕРАКТИВНЫЙ РЕБЕНОК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гиперактивность</a:t>
            </a:r>
          </a:p>
          <a:p>
            <a:pPr algn="ctr"/>
            <a:endParaRPr lang="ru-RU" sz="2000" b="1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Большую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дня "не сидит на месте", предпочитает подвижные игры пассивным (пазлы, конструкторы), но если его заинтересовать - может и книжку с мамой почитать, и тот же пазл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много говорит, задает бесконечное количество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него нарушение сна и пищеварения (кишечные расстройства) - скорее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5724" y="3732167"/>
            <a:ext cx="3476195" cy="312583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3436797" y="3086666"/>
            <a:ext cx="570720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активный не везде.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примеру, беспокойный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непоседливый дома, но спокойный - в садике,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гостях у малознакомых людей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неагрессивный. То есть случайно или в пылу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конфликта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и наподдать "коллеге по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песочнице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", но сам редко провоцирует скандал.</a:t>
            </a:r>
          </a:p>
          <a:p>
            <a:endParaRPr lang="ru-RU" sz="14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4070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576" y="404664"/>
            <a:ext cx="77768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неусидчивости ребенка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 слуха или зрения,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заболевание щитовидной железы,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недостаточные умственные способности,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скука,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депрессия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тревога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интоксикация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побочные действия некоторых лекарст­венных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препаратов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насильственные действия на сексуальной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почве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психические заболевания и др.</a:t>
            </a: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Причиной неусидчивости могут также являться расстрой­ства, которые называются гиперактивностью вследствие дефи­цита внимания. Ребенку, страдающему такими расстройствами, трудно сосредоточиться на чем-либо, спокойно сидеть на месте или выполнять чужие указания.</a:t>
            </a:r>
          </a:p>
          <a:p>
            <a:pPr algn="just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Чрезмерная активность на фоне нарушений внимания при­близительно в пять раз чаще встречается у мальчиков, чем у де­вочек. Эти расстройства могут обнаруживаться еще до того, как ребенок начинает ходить, и могут продолжаться по достижении им взрослого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xmlns="" val="161049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185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4549" y="913456"/>
            <a:ext cx="21638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МОЖЕТ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00" t="3800" r="3800"/>
          <a:stretch/>
        </p:blipFill>
        <p:spPr>
          <a:xfrm>
            <a:off x="3036991" y="130324"/>
            <a:ext cx="5760640" cy="65973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235" t="15131" r="13899" b="25875"/>
          <a:stretch/>
        </p:blipFill>
        <p:spPr>
          <a:xfrm>
            <a:off x="125698" y="2006877"/>
            <a:ext cx="2772410" cy="34728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375569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185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207701"/>
            <a:ext cx="3741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МОЖЕТ ПЕДАГОГ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0770" y="1061792"/>
            <a:ext cx="76435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ИГРЫ С ПЕДАГОГАМИ НА РАЗВИТИЕ ВНИМАНИЯ И САМОКОНТРОЛЯ:</a:t>
            </a:r>
          </a:p>
          <a:p>
            <a:endParaRPr lang="ru-RU" b="1" dirty="0" smtClean="0"/>
          </a:p>
          <a:p>
            <a:r>
              <a:rPr lang="ru-RU" b="1" dirty="0" smtClean="0"/>
              <a:t>1. ЧЕРНЫЙ – БЕЛЫЙ НЕ НОСИ, ДА И НЕТ НЕ ГОВОРИ»</a:t>
            </a:r>
          </a:p>
          <a:p>
            <a:endParaRPr lang="ru-RU" b="1" dirty="0"/>
          </a:p>
          <a:p>
            <a:r>
              <a:rPr lang="ru-RU" b="1" dirty="0" smtClean="0"/>
              <a:t>2. </a:t>
            </a:r>
            <a:r>
              <a:rPr lang="ru-RU" b="1" dirty="0"/>
              <a:t>«МУХА»</a:t>
            </a:r>
          </a:p>
          <a:p>
            <a:endParaRPr lang="ru-RU" b="1" dirty="0"/>
          </a:p>
          <a:p>
            <a:r>
              <a:rPr lang="ru-RU" b="1" dirty="0" smtClean="0"/>
              <a:t>3. </a:t>
            </a:r>
            <a:r>
              <a:rPr lang="ru-RU" b="1" dirty="0"/>
              <a:t>«БУДЬ ВНИМАТЕЛЕН»</a:t>
            </a:r>
          </a:p>
          <a:p>
            <a:endParaRPr lang="ru-RU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30362946"/>
              </p:ext>
            </p:extLst>
          </p:nvPr>
        </p:nvGraphicFramePr>
        <p:xfrm>
          <a:off x="3995935" y="2981073"/>
          <a:ext cx="4680522" cy="340025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60174"/>
                <a:gridCol w="1560174"/>
                <a:gridCol w="1560174"/>
              </a:tblGrid>
              <a:tr h="11334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334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334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Солнце 9"/>
          <p:cNvSpPr/>
          <p:nvPr/>
        </p:nvSpPr>
        <p:spPr>
          <a:xfrm>
            <a:off x="5868144" y="4211883"/>
            <a:ext cx="914400" cy="914400"/>
          </a:xfrm>
          <a:prstGeom prst="su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894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0"/>
            <a:ext cx="8352928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ТРЕВОЖНЫЙ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</a:t>
            </a:r>
          </a:p>
          <a:p>
            <a:pPr algn="ctr"/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>
              <a:lnSpc>
                <a:spcPct val="150000"/>
              </a:lnSpc>
            </a:pPr>
            <a:r>
              <a:rPr lang="ru-RU" sz="2400" b="1" dirty="0" smtClean="0"/>
              <a:t>1.</a:t>
            </a:r>
            <a:r>
              <a:rPr lang="ru-RU" sz="2000" b="1" dirty="0" smtClean="0"/>
              <a:t> </a:t>
            </a:r>
            <a:r>
              <a:rPr lang="ru-RU" sz="2000" b="1" dirty="0"/>
              <a:t>Постоянное </a:t>
            </a:r>
            <a:r>
              <a:rPr lang="ru-RU" sz="2000" b="1" dirty="0" smtClean="0"/>
              <a:t>беспокойство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2. Трудность, иногда невозможность сконцентрироваться на чем-либо.</a:t>
            </a:r>
            <a:br>
              <a:rPr lang="ru-RU" sz="2000" b="1" dirty="0"/>
            </a:br>
            <a:r>
              <a:rPr lang="ru-RU" sz="2000" b="1" dirty="0"/>
              <a:t>3. Мышечное напряжение (например, в области лица, шеи).</a:t>
            </a:r>
            <a:br>
              <a:rPr lang="ru-RU" sz="2000" b="1" dirty="0"/>
            </a:br>
            <a:r>
              <a:rPr lang="ru-RU" sz="2000" b="1" dirty="0"/>
              <a:t>4. </a:t>
            </a:r>
            <a:r>
              <a:rPr lang="ru-RU" sz="2000" b="1" dirty="0" smtClean="0"/>
              <a:t>Раздражительность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5. Нарушения </a:t>
            </a:r>
            <a:r>
              <a:rPr lang="ru-RU" sz="2000" b="1" dirty="0" smtClean="0"/>
              <a:t>сна</a:t>
            </a:r>
          </a:p>
          <a:p>
            <a:pPr lvl="0"/>
            <a:endParaRPr lang="ru-RU" sz="16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5534"/>
          <a:stretch/>
        </p:blipFill>
        <p:spPr>
          <a:xfrm>
            <a:off x="3619264" y="2929264"/>
            <a:ext cx="3094112" cy="365463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112875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185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389956"/>
            <a:ext cx="3741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МОЖЕТ ПЕДАГОГ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4339" y="1113435"/>
            <a:ext cx="8568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Чаще обращайтесь к ребенку по имени</a:t>
            </a:r>
          </a:p>
          <a:p>
            <a:pPr lvl="0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Хвалите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даже за незначительный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Спрашивайте ребенка в середине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Избегайте заданий на ограниченное время, особенно зада­ний с необходимостью выбирать правильный ответ из несколь­ких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приведенных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Сравнивайте результаты ребенка только с его собствен­ными результатами (неделю, месяц назад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Предъявляйте адекватные возможностям ребенка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требо­вания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на занятиях визуальную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поддержку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Снижайте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замечаний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Наказывая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ребенка, не унижайте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не стыдить ребенка, особенно в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присутствии его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одногруппников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приобщайте ребенка к новым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заданиям</a:t>
            </a:r>
          </a:p>
          <a:p>
            <a:pPr lvl="0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возможности объясняйте новый материал на знако­мых примерах</a:t>
            </a:r>
          </a:p>
          <a:p>
            <a:pPr lvl="0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Избегайте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длинных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нотаций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 на ваш стиль преподавания (автори­тарный стиль может усилить тревожность ребенка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550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185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0323" y="21929"/>
            <a:ext cx="2169165" cy="34168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3543411"/>
            <a:ext cx="2550383" cy="26705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9310" y="-65832"/>
            <a:ext cx="3861973" cy="30509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409" y="3530688"/>
            <a:ext cx="4536504" cy="302584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TextBox 9"/>
          <p:cNvSpPr txBox="1"/>
          <p:nvPr/>
        </p:nvSpPr>
        <p:spPr>
          <a:xfrm>
            <a:off x="2626794" y="2543665"/>
            <a:ext cx="22336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723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185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0971" y="1916832"/>
            <a:ext cx="5642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814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476672"/>
            <a:ext cx="856895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Федеральные Государственные Образовательные Стандарты</a:t>
            </a:r>
          </a:p>
          <a:p>
            <a:pPr algn="ctr"/>
            <a:endParaRPr lang="ru-RU" sz="3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учитывают индивидуальные потребности ребенка, связанные с его жизненной ситуацией и  с состоянием здоровья, определяющие особые условия получения им образования, индивидуальные потребности отдельных категорий детей, в том числе с ограниченными возможностями здоровья. (раздел 1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п.1.3.)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655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923330"/>
            <a:ext cx="79208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Инклюзивное </a:t>
            </a:r>
          </a:p>
          <a:p>
            <a:pPr algn="just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франц. inclusif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включающий в себя, от лат. include – заключаю, включаю) или включенное образование – термин, используемый для описания процесса обучения детей с особыми потребностями в общеобразовательных (массовых) школах.</a:t>
            </a:r>
          </a:p>
          <a:p>
            <a:pPr algn="just"/>
            <a:endParaRPr lang="ru-RU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Инклюзивное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такой процесс обучения и воспитания, при котором ВСЕ дети, в независимости от их физических, психических, интеллектуальных и иных особенностей, включены в общую систему образования и обучаются по месту жительства вместе со своими сверстниками без инвалидности в одних и тех же общеобразовательных школах, которые учитывают их особые образовательные потребности и оказывают необходимую специальную поддержку.</a:t>
            </a:r>
          </a:p>
          <a:p>
            <a:pPr algn="just"/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1794" y="0"/>
            <a:ext cx="81363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Инклюзивное 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207976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360855"/>
            <a:ext cx="7992888" cy="4839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По классификации, предложенной В.А.Лапшиным и Б.П.Пузановым, к основным категориям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аномальных детей относятся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1) дети с нарушениями слуха (глухие, слабослышащие, позднооглохшие);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2) дети с нарушениями зрения (слепые, слабовидящие);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3) дети с нарушениями речи (логопаты);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4)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дети с нарушениями опорно-двигательного аппарата (ДЦП);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5)дети с нарушениями интеллекта (умственно отсталые дети)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6) дети с задержкой психического развития (ЗПР)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7) дети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с нарушением поведения и общения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(эмоционально-волевой сферы);</a:t>
            </a:r>
          </a:p>
          <a:p>
            <a:pPr>
              <a:lnSpc>
                <a:spcPct val="150000"/>
              </a:lnSpc>
            </a:pPr>
            <a:endParaRPr lang="ru-RU" sz="3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8) дети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с комплексными нарушениями психофизического развития, с так называемыми сложными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дефектами</a:t>
            </a:r>
          </a:p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(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слепоглухонемые, глухие или слепые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дети</a:t>
            </a:r>
          </a:p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с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умственной отсталостью).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5589240"/>
            <a:ext cx="93250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К детям с ОВЗ не относятся дети, которые плохо усваивают программу и не имеют отклонений в здоровье. Это может быть причиной: ребенок часто болеет, находится на домашнем обучении или педагогически запущен. Диагноз ставит только врач.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artisticPlasticWrap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979" b="17680"/>
          <a:stretch/>
        </p:blipFill>
        <p:spPr>
          <a:xfrm rot="16200000">
            <a:off x="6659963" y="1590279"/>
            <a:ext cx="4121553" cy="971421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58426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12709" y="4005064"/>
            <a:ext cx="473535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Отмечаются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основные черты детей с задержкой психического развития: повышенная истощаемость и в результате нее низкая работоспособность, незрелость эмоций, слабость воли, психопатоподобное поведение, ограниченный запас общих сведений и представлений, бедный словарь, трудности звукового анализа, несформированность навыков интеллектуальной деятельности.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968241"/>
            <a:ext cx="80648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Иногда дети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 поддаются обучению и воспитанию, и главной причиной тому служит особое, в отличие от нормы, состояние психического развития личности, получившее название в дефектологии «задержка психического развития» (ЗПР). У каждого второго хронически неуспевающего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-ЗПР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Сущность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общем виде это состояние характеризуется замедленным развитием мышления, памяти, восприятия, внимания, речи, эмоционально-волевого аспекта. Из-за ограничения в психических и познавательных возможностях ребенок не способен успешно выполнить задачи и требования, предъявляемые ему обществом. 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16632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С ЗПР   </a:t>
            </a:r>
          </a:p>
          <a:p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(задержка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развития)</a:t>
            </a:r>
            <a:endParaRPr lang="ru-RU" sz="28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96857" y="3860701"/>
            <a:ext cx="4039640" cy="300911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48395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552" y="169144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 Дауна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6170" y="1106955"/>
            <a:ext cx="7416824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 Дауна – это заболевание на уровне генетики, которое вызывается наличием дополнительной хромосомы.</a:t>
            </a:r>
          </a:p>
          <a:p>
            <a:pPr>
              <a:lnSpc>
                <a:spcPct val="150000"/>
              </a:lnSpc>
            </a:pP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родившиеся с синдромом Дауна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имеют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такие заболевания, как порок сердца, близорукость, проблемы с речью и слухом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отметить, что детей с синдромом Дауна можно научить многому, они могут хорошо разговаривать, писать, читать, рисовать, и даже играть на музыкальных инструментах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внимательно отнестись к ребенку. 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4077072"/>
            <a:ext cx="3524346" cy="264326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60724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2835" y="815475"/>
            <a:ext cx="54360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определения диагноза аутизм необходимо присутствие характерной триады:</a:t>
            </a:r>
          </a:p>
          <a:p>
            <a:pPr fontAlgn="base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с социальными коммуникациями,</a:t>
            </a:r>
          </a:p>
          <a:p>
            <a:pPr fontAlgn="base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с социальным воображением,</a:t>
            </a:r>
          </a:p>
          <a:p>
            <a:pPr fontAlgn="base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с социальным взаимодействием.</a:t>
            </a:r>
          </a:p>
        </p:txBody>
      </p:sp>
      <p:pic>
        <p:nvPicPr>
          <p:cNvPr id="1026" name="Picture 2" descr="Аутизм у ребенка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artisticCrisscrossEtch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80449" y="378278"/>
            <a:ext cx="2857500" cy="191452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4871" y="2466762"/>
            <a:ext cx="8690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Аутизм у детей можно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увидеть в поведении ребенка уже в первый год жизни.</a:t>
            </a:r>
          </a:p>
          <a:p>
            <a:pPr fontAlgn="base"/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отсутствует привязанность к родителям. Он не плачет, если родители куда-либо уходят, не улыбается им, не смотрит в глаза.</a:t>
            </a:r>
          </a:p>
          <a:p>
            <a:pPr fontAlgn="base"/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Наблюдается задержка в развитии ребенка.</a:t>
            </a:r>
          </a:p>
          <a:p>
            <a:pPr fontAlgn="base"/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агрессивен или равнодушен к другим детям, он не стремится к общим играм.</a:t>
            </a:r>
          </a:p>
          <a:p>
            <a:endParaRPr lang="ru-RU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5871" y="4036422"/>
            <a:ext cx="861817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 играть с одной игрушкой, отвергая остальные.</a:t>
            </a:r>
          </a:p>
          <a:p>
            <a:pPr fontAlgn="base"/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Малыш может неадекватно реагировать на различные раздражители, на которые здоровый ребенок просто не обращает внимания (различные звуки, свет и т. д. ) Он может испытывать из-за них панический страх.</a:t>
            </a:r>
          </a:p>
          <a:p>
            <a:pPr fontAlgn="base"/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не могут отличить живые предметы от неживых.</a:t>
            </a:r>
          </a:p>
          <a:p>
            <a:pPr fontAlgn="base"/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аутизма связывают с генами, однако сама генетика этого процесса сложна и не совсем понятна на сегодняшний день.</a:t>
            </a:r>
          </a:p>
          <a:p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16914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Аутизм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451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260648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НАРУШЕНИЯ ЭМОЦИОНАЛЬНО-ВОЛЕВОЙ СФЕРЫ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968174"/>
            <a:ext cx="84249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АГРЕССИВНЫЙ РЕБЕНОК</a:t>
            </a:r>
          </a:p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агрессивности: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темпераменту ребенок: вспыльчив, непокорен, непред­сказуем.</a:t>
            </a:r>
          </a:p>
          <a:p>
            <a:pPr lvl="0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характеру: самоуверен, недостаточно внимателен к чув­ствам окружающих, дерзок, проявляет негативизм.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Причины: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эмоционально-волевой сферы: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ребенка управлять своим поведением;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недостаточное усвоение ребенком общественных норм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по­ведения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общения.</a:t>
            </a:r>
          </a:p>
          <a:p>
            <a:pPr lvl="0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Неблагополучная семейная обстановка: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отчуждение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постоянные ссоры, стрессы;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единства требований к ребенку;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предъявляются слишком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суровые</a:t>
            </a: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или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слабые требования;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(особенно жестокие) наказания;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асоциальное поведение родителей;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плохие жилищно-бытовые условия,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материальные затруд­нения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рудности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51843" y="3731694"/>
            <a:ext cx="3884653" cy="259179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314636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185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389956"/>
            <a:ext cx="3741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МОЖЕТ ПЕДАГОГ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572775"/>
            <a:ext cx="8424936" cy="346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направления стратегии работы с агрессивными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состоят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следующем: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Обучение агрессивных детей способам выражения гнева в приемлемой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Обучение детей приемам саморегуляции,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самообладания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Отработка навыков общения </a:t>
            </a:r>
          </a:p>
          <a:p>
            <a:pPr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Формирование позитивных качеств личности (эмпатии, доверия к людям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024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СОХО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СОХО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ХО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Сохо.thmx</Template>
  <TotalTime>553</TotalTime>
  <Words>957</Words>
  <Application>Microsoft Macintosh PowerPoint</Application>
  <PresentationFormat>Экран (4:3)</PresentationFormat>
  <Paragraphs>157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Soho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детский сад  848</dc:creator>
  <cp:lastModifiedBy>Юрий</cp:lastModifiedBy>
  <cp:revision>80</cp:revision>
  <dcterms:created xsi:type="dcterms:W3CDTF">2015-04-20T11:52:47Z</dcterms:created>
  <dcterms:modified xsi:type="dcterms:W3CDTF">2017-09-17T11:06:22Z</dcterms:modified>
</cp:coreProperties>
</file>