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60" r:id="rId2"/>
    <p:sldId id="273" r:id="rId3"/>
    <p:sldId id="258" r:id="rId4"/>
    <p:sldId id="257" r:id="rId5"/>
    <p:sldId id="259" r:id="rId6"/>
    <p:sldId id="272" r:id="rId7"/>
    <p:sldId id="271" r:id="rId8"/>
    <p:sldId id="265" r:id="rId9"/>
    <p:sldId id="269" r:id="rId10"/>
    <p:sldId id="277" r:id="rId11"/>
    <p:sldId id="275" r:id="rId12"/>
    <p:sldId id="276" r:id="rId13"/>
    <p:sldId id="261" r:id="rId14"/>
    <p:sldId id="262" r:id="rId15"/>
    <p:sldId id="264" r:id="rId16"/>
    <p:sldId id="263" r:id="rId17"/>
    <p:sldId id="270" r:id="rId18"/>
    <p:sldId id="267" r:id="rId19"/>
    <p:sldId id="266" r:id="rId20"/>
    <p:sldId id="27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21" autoAdjust="0"/>
    <p:restoredTop sz="94660"/>
  </p:normalViewPr>
  <p:slideViewPr>
    <p:cSldViewPr>
      <p:cViewPr varScale="1">
        <p:scale>
          <a:sx n="68" d="100"/>
          <a:sy n="68" d="100"/>
        </p:scale>
        <p:origin x="-14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9C25B9-09A4-46B4-B92F-7191F12AA8B2}" type="datetimeFigureOut">
              <a:rPr lang="ru-RU" smtClean="0"/>
              <a:pPr/>
              <a:t>14.08.2017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DAAD5B-AB91-41D7-86EC-1BEFFF340C1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DAAD5B-AB91-41D7-86EC-1BEFFF340C16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14.08.2017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401080" cy="5368940"/>
          </a:xfrm>
        </p:spPr>
        <p:txBody>
          <a:bodyPr>
            <a:normAutofit/>
          </a:bodyPr>
          <a:lstStyle/>
          <a:p>
            <a:pPr algn="ctr"/>
            <a:r>
              <a:rPr lang="ru-RU" sz="4900" dirty="0" smtClean="0"/>
              <a:t>Системно -</a:t>
            </a:r>
            <a:r>
              <a:rPr lang="ru-RU" sz="4900" dirty="0" err="1" smtClean="0"/>
              <a:t>деятельностный</a:t>
            </a:r>
            <a:r>
              <a:rPr lang="ru-RU" sz="4900" dirty="0" smtClean="0"/>
              <a:t> подход</a:t>
            </a:r>
            <a:br>
              <a:rPr lang="ru-RU" sz="4900" dirty="0" smtClean="0"/>
            </a:br>
            <a:r>
              <a:rPr lang="ru-RU" sz="4900" dirty="0" smtClean="0"/>
              <a:t> на уроках русского языка</a:t>
            </a:r>
            <a:br>
              <a:rPr lang="ru-RU" sz="4900" dirty="0" smtClean="0"/>
            </a:br>
            <a:r>
              <a:rPr lang="ru-RU" sz="2400" dirty="0" smtClean="0"/>
              <a:t>учитель начальных классов </a:t>
            </a:r>
            <a:br>
              <a:rPr lang="ru-RU" sz="2400" dirty="0" smtClean="0"/>
            </a:br>
            <a:r>
              <a:rPr lang="ru-RU" sz="2400" dirty="0" smtClean="0"/>
              <a:t>Сорокина  Галина Николаевна</a:t>
            </a:r>
            <a:br>
              <a:rPr lang="ru-RU" sz="2400" dirty="0" smtClean="0"/>
            </a:br>
            <a:r>
              <a:rPr lang="ru-RU" sz="2400" dirty="0" smtClean="0"/>
              <a:t> МБОУ « СОШ № 6»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50" normalizeH="0" baseline="0" noProof="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Алгоритм проверки Безударной гласной в корне слова</a:t>
            </a:r>
            <a:endParaRPr kumimoji="0" lang="ru-RU" sz="2800" b="1" i="0" u="none" strike="noStrike" kern="1200" cap="none" spc="50" normalizeH="0" baseline="0" noProof="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31640" y="1285860"/>
            <a:ext cx="6372708" cy="7749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Произнеси слово и поставь ударение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28728" y="2214554"/>
            <a:ext cx="6240186" cy="6623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Есть безударный гласный в корне?</a:t>
            </a:r>
            <a:endParaRPr lang="ru-RU" sz="24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071538" y="3071810"/>
            <a:ext cx="7128792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Подбери однокоренное проверочное слово или измени форму слова</a:t>
            </a:r>
            <a:endParaRPr lang="ru-RU" sz="24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857356" y="4143380"/>
            <a:ext cx="5400600" cy="72655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Определи какую гласную писать</a:t>
            </a:r>
            <a:endParaRPr lang="ru-RU" sz="24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857620" y="5214950"/>
            <a:ext cx="4320480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Обозначь орфограмму</a:t>
            </a:r>
            <a:endParaRPr lang="ru-RU" sz="24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42910" y="5143512"/>
            <a:ext cx="2808312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Напиши слово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539750" y="908050"/>
            <a:ext cx="809148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ru-RU" sz="3600" b="1" i="1" dirty="0">
                <a:latin typeface="Times New Roman" pitchFamily="18" charset="0"/>
              </a:rPr>
              <a:t>Морозы, </a:t>
            </a:r>
            <a:r>
              <a:rPr lang="ru-RU" sz="3600" b="1" i="1" dirty="0" err="1">
                <a:latin typeface="Times New Roman" pitchFamily="18" charset="0"/>
              </a:rPr>
              <a:t>тр</a:t>
            </a:r>
            <a:r>
              <a:rPr lang="ru-RU" sz="3600" b="1" i="1" dirty="0">
                <a:latin typeface="Times New Roman" pitchFamily="18" charset="0"/>
              </a:rPr>
              <a:t>*</a:t>
            </a:r>
            <a:r>
              <a:rPr lang="ru-RU" sz="3600" b="1" i="1" dirty="0" err="1">
                <a:latin typeface="Times New Roman" pitchFamily="18" charset="0"/>
              </a:rPr>
              <a:t>скучие</a:t>
            </a:r>
            <a:r>
              <a:rPr lang="ru-RU" sz="3600" b="1" i="1" dirty="0">
                <a:latin typeface="Times New Roman" pitchFamily="18" charset="0"/>
              </a:rPr>
              <a:t>, на, </a:t>
            </a:r>
            <a:r>
              <a:rPr lang="ru-RU" sz="3600" b="1" i="1" dirty="0" err="1">
                <a:latin typeface="Times New Roman" pitchFamily="18" charset="0"/>
              </a:rPr>
              <a:t>ст</a:t>
            </a:r>
            <a:r>
              <a:rPr lang="ru-RU" sz="3600" b="1" i="1" dirty="0">
                <a:latin typeface="Times New Roman" pitchFamily="18" charset="0"/>
              </a:rPr>
              <a:t>*</a:t>
            </a:r>
            <a:r>
              <a:rPr lang="ru-RU" sz="3600" b="1" i="1" dirty="0" err="1">
                <a:latin typeface="Times New Roman" pitchFamily="18" charset="0"/>
              </a:rPr>
              <a:t>яли</a:t>
            </a:r>
            <a:r>
              <a:rPr lang="ru-RU" sz="3600" b="1" i="1" dirty="0">
                <a:latin typeface="Times New Roman" pitchFamily="18" charset="0"/>
              </a:rPr>
              <a:t>, улице.</a:t>
            </a: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468313" y="1773238"/>
            <a:ext cx="77311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ru-RU" sz="3600" b="1" i="1">
                <a:latin typeface="Times New Roman" pitchFamily="18" charset="0"/>
              </a:rPr>
              <a:t>Таня, каждое, корм, утро, насыпала,</a:t>
            </a: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496888" y="2795588"/>
            <a:ext cx="54991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ru-RU" sz="3600" b="1" i="1" dirty="0">
                <a:latin typeface="Times New Roman" pitchFamily="18" charset="0"/>
              </a:rPr>
              <a:t>к*</a:t>
            </a:r>
            <a:r>
              <a:rPr lang="ru-RU" sz="3600" b="1" i="1" dirty="0" err="1">
                <a:latin typeface="Times New Roman" pitchFamily="18" charset="0"/>
              </a:rPr>
              <a:t>рмушку</a:t>
            </a:r>
            <a:r>
              <a:rPr lang="ru-RU" sz="3600" b="1" i="1" dirty="0">
                <a:latin typeface="Times New Roman" pitchFamily="18" charset="0"/>
              </a:rPr>
              <a:t>, в.</a:t>
            </a:r>
          </a:p>
          <a:p>
            <a:pPr algn="ctr" eaLnBrk="1" hangingPunct="1"/>
            <a:r>
              <a:rPr lang="ru-RU" sz="3600" b="1" i="1" dirty="0">
                <a:latin typeface="Times New Roman" pitchFamily="18" charset="0"/>
              </a:rPr>
              <a:t> Гости, </a:t>
            </a:r>
            <a:r>
              <a:rPr lang="ru-RU" sz="3600" b="1" i="1" dirty="0" err="1">
                <a:latin typeface="Times New Roman" pitchFamily="18" charset="0"/>
              </a:rPr>
              <a:t>прил</a:t>
            </a:r>
            <a:r>
              <a:rPr lang="ru-RU" sz="3600" b="1" i="1" dirty="0">
                <a:latin typeface="Times New Roman" pitchFamily="18" charset="0"/>
              </a:rPr>
              <a:t>*тали, сразу.</a:t>
            </a: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539750" y="3860800"/>
            <a:ext cx="705485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ru-RU" sz="3600" b="1" i="1">
                <a:latin typeface="Times New Roman" pitchFamily="18" charset="0"/>
              </a:rPr>
              <a:t>Тут, синички, сн*гири, и, были, в,</a:t>
            </a:r>
          </a:p>
          <a:p>
            <a:pPr algn="ctr" eaLnBrk="1" hangingPunct="1"/>
            <a:r>
              <a:rPr lang="ru-RU" sz="3600" b="1" i="1">
                <a:latin typeface="Times New Roman" pitchFamily="18" charset="0"/>
              </a:rPr>
              <a:t> рубашках, красных.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1095375" y="563563"/>
            <a:ext cx="76168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ru-RU" sz="3600" b="1" i="1">
                <a:latin typeface="Times New Roman" pitchFamily="18" charset="0"/>
              </a:rPr>
              <a:t>На улице ст</a:t>
            </a:r>
            <a:r>
              <a:rPr lang="ru-RU" sz="3600" b="1" i="1">
                <a:solidFill>
                  <a:srgbClr val="FF0000"/>
                </a:solidFill>
                <a:latin typeface="Times New Roman" pitchFamily="18" charset="0"/>
              </a:rPr>
              <a:t>о</a:t>
            </a:r>
            <a:r>
              <a:rPr lang="ru-RU" sz="3600" b="1" i="1">
                <a:latin typeface="Times New Roman" pitchFamily="18" charset="0"/>
              </a:rPr>
              <a:t>яли тр</a:t>
            </a:r>
            <a:r>
              <a:rPr lang="ru-RU" sz="3600" b="1" i="1">
                <a:solidFill>
                  <a:srgbClr val="FF0000"/>
                </a:solidFill>
                <a:latin typeface="Times New Roman" pitchFamily="18" charset="0"/>
              </a:rPr>
              <a:t>е</a:t>
            </a:r>
            <a:r>
              <a:rPr lang="ru-RU" sz="3600" b="1" i="1">
                <a:latin typeface="Times New Roman" pitchFamily="18" charset="0"/>
              </a:rPr>
              <a:t>скучие м</a:t>
            </a:r>
            <a:r>
              <a:rPr lang="ru-RU" sz="3600" b="1" i="1">
                <a:solidFill>
                  <a:srgbClr val="FF0000"/>
                </a:solidFill>
                <a:latin typeface="Times New Roman" pitchFamily="18" charset="0"/>
              </a:rPr>
              <a:t>о</a:t>
            </a:r>
            <a:r>
              <a:rPr lang="ru-RU" sz="3600" b="1" i="1">
                <a:solidFill>
                  <a:srgbClr val="00B0F0"/>
                </a:solidFill>
                <a:latin typeface="Times New Roman" pitchFamily="18" charset="0"/>
              </a:rPr>
              <a:t>р</a:t>
            </a:r>
            <a:r>
              <a:rPr lang="ru-RU" sz="3600" b="1" i="1">
                <a:solidFill>
                  <a:srgbClr val="FF0000"/>
                </a:solidFill>
                <a:latin typeface="Times New Roman" pitchFamily="18" charset="0"/>
              </a:rPr>
              <a:t>о</a:t>
            </a:r>
            <a:r>
              <a:rPr lang="ru-RU" sz="3600" b="1" i="1">
                <a:latin typeface="Times New Roman" pitchFamily="18" charset="0"/>
              </a:rPr>
              <a:t>зы.</a:t>
            </a:r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1028700" y="1500188"/>
            <a:ext cx="7351713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ru-RU" sz="3600" b="1" i="1">
                <a:latin typeface="Times New Roman" pitchFamily="18" charset="0"/>
              </a:rPr>
              <a:t>Каждое утро Таня насыпала корм </a:t>
            </a:r>
          </a:p>
          <a:p>
            <a:pPr eaLnBrk="1" hangingPunct="1"/>
            <a:r>
              <a:rPr lang="ru-RU" sz="3600" b="1" i="1">
                <a:latin typeface="Times New Roman" pitchFamily="18" charset="0"/>
              </a:rPr>
              <a:t>в к</a:t>
            </a:r>
            <a:r>
              <a:rPr lang="ru-RU" sz="3600" b="1" i="1">
                <a:solidFill>
                  <a:srgbClr val="FF0000"/>
                </a:solidFill>
                <a:latin typeface="Times New Roman" pitchFamily="18" charset="0"/>
              </a:rPr>
              <a:t>о</a:t>
            </a:r>
            <a:r>
              <a:rPr lang="ru-RU" sz="3600" b="1" i="1">
                <a:latin typeface="Times New Roman" pitchFamily="18" charset="0"/>
              </a:rPr>
              <a:t>рмушку.</a:t>
            </a: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1023938" y="3011488"/>
            <a:ext cx="51498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ru-RU" sz="3600" b="1" i="1">
                <a:latin typeface="Times New Roman" pitchFamily="18" charset="0"/>
              </a:rPr>
              <a:t>Гости сразу прил</a:t>
            </a:r>
            <a:r>
              <a:rPr lang="ru-RU" sz="3600" b="1" i="1">
                <a:solidFill>
                  <a:srgbClr val="FF0000"/>
                </a:solidFill>
                <a:latin typeface="Times New Roman" pitchFamily="18" charset="0"/>
              </a:rPr>
              <a:t>е</a:t>
            </a:r>
            <a:r>
              <a:rPr lang="ru-RU" sz="3600" b="1" i="1">
                <a:latin typeface="Times New Roman" pitchFamily="18" charset="0"/>
              </a:rPr>
              <a:t>тали.</a:t>
            </a: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950913" y="4164013"/>
            <a:ext cx="6138862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ru-RU" sz="3600" b="1" i="1" dirty="0">
                <a:latin typeface="Times New Roman" pitchFamily="18" charset="0"/>
              </a:rPr>
              <a:t>Тут были синички и сн</a:t>
            </a:r>
            <a:r>
              <a:rPr lang="ru-RU" sz="3600" b="1" i="1" dirty="0">
                <a:solidFill>
                  <a:srgbClr val="FF0000"/>
                </a:solidFill>
                <a:latin typeface="Times New Roman" pitchFamily="18" charset="0"/>
              </a:rPr>
              <a:t>е</a:t>
            </a:r>
            <a:r>
              <a:rPr lang="ru-RU" sz="3600" b="1" i="1" dirty="0">
                <a:latin typeface="Times New Roman" pitchFamily="18" charset="0"/>
              </a:rPr>
              <a:t>гири </a:t>
            </a:r>
          </a:p>
          <a:p>
            <a:pPr eaLnBrk="1" hangingPunct="1"/>
            <a:r>
              <a:rPr lang="ru-RU" sz="3600" b="1" i="1" dirty="0">
                <a:latin typeface="Times New Roman" pitchFamily="18" charset="0"/>
              </a:rPr>
              <a:t>в красных рубашках.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868" y="571480"/>
            <a:ext cx="30003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FF0000">
                    <a:alpha val="50000"/>
                  </a:srgbClr>
                </a:solidFill>
                <a:effectLst>
                  <a:outerShdw dist="107763" dir="18900000" algn="ctr" rotWithShape="0">
                    <a:srgbClr val="9999FF">
                      <a:alpha val="50000"/>
                    </a:srgbClr>
                  </a:outerShdw>
                </a:effectLst>
                <a:latin typeface="Arial"/>
                <a:cs typeface="Arial"/>
              </a:rPr>
              <a:t>Знай</a:t>
            </a:r>
            <a:endParaRPr lang="ru-RU" sz="7200" dirty="0"/>
          </a:p>
        </p:txBody>
      </p:sp>
      <p:pic>
        <p:nvPicPr>
          <p:cNvPr id="3" name="Picture 5" descr="MCj0346417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324644" y="404019"/>
            <a:ext cx="1300162" cy="1327150"/>
          </a:xfrm>
          <a:prstGeom prst="rect">
            <a:avLst/>
          </a:prstGeom>
          <a:noFill/>
        </p:spPr>
      </p:pic>
      <p:pic>
        <p:nvPicPr>
          <p:cNvPr id="4" name="Picture 9" descr="MCj0344857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2147044">
            <a:off x="6970713" y="309563"/>
            <a:ext cx="1770062" cy="1660525"/>
          </a:xfrm>
          <a:prstGeom prst="rect">
            <a:avLst/>
          </a:prstGeom>
          <a:noFill/>
        </p:spPr>
      </p:pic>
      <p:pic>
        <p:nvPicPr>
          <p:cNvPr id="7" name="Picture 19" descr="J0336917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7308850" y="4941888"/>
            <a:ext cx="1655763" cy="1728787"/>
          </a:xfrm>
          <a:prstGeom prst="rect">
            <a:avLst/>
          </a:prstGeom>
          <a:noFill/>
          <a:ln/>
        </p:spPr>
      </p:pic>
      <p:sp>
        <p:nvSpPr>
          <p:cNvPr id="8" name="Прямоугольник 7"/>
          <p:cNvSpPr/>
          <p:nvPr/>
        </p:nvSpPr>
        <p:spPr>
          <a:xfrm>
            <a:off x="857224" y="1571612"/>
            <a:ext cx="71438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dirty="0" smtClean="0">
                <a:solidFill>
                  <a:srgbClr val="9933FF"/>
                </a:solidFill>
                <a:latin typeface="Verdana" pitchFamily="34" charset="0"/>
              </a:rPr>
              <a:t>Имя существительное</a:t>
            </a:r>
          </a:p>
          <a:p>
            <a:pPr>
              <a:spcBef>
                <a:spcPct val="50000"/>
              </a:spcBef>
            </a:pPr>
            <a:r>
              <a:rPr lang="ru-RU" sz="4000" dirty="0" smtClean="0">
                <a:solidFill>
                  <a:srgbClr val="9933FF"/>
                </a:solidFill>
                <a:latin typeface="Verdana" pitchFamily="34" charset="0"/>
              </a:rPr>
              <a:t>Очень удивительное.</a:t>
            </a:r>
          </a:p>
          <a:p>
            <a:pPr>
              <a:spcBef>
                <a:spcPct val="50000"/>
              </a:spcBef>
            </a:pPr>
            <a:r>
              <a:rPr lang="ru-RU" sz="4000" dirty="0" smtClean="0">
                <a:solidFill>
                  <a:srgbClr val="9933FF"/>
                </a:solidFill>
                <a:latin typeface="Verdana" pitchFamily="34" charset="0"/>
              </a:rPr>
              <a:t>На вопросы КТО? И ЧТО?</a:t>
            </a:r>
          </a:p>
          <a:p>
            <a:pPr>
              <a:spcBef>
                <a:spcPct val="50000"/>
              </a:spcBef>
            </a:pPr>
            <a:r>
              <a:rPr lang="ru-RU" sz="4000" dirty="0" smtClean="0">
                <a:solidFill>
                  <a:srgbClr val="9933FF"/>
                </a:solidFill>
                <a:latin typeface="Verdana" pitchFamily="34" charset="0"/>
              </a:rPr>
              <a:t>Отвечать оно должно.</a:t>
            </a:r>
            <a:endParaRPr lang="ru-RU" sz="4000" dirty="0">
              <a:solidFill>
                <a:srgbClr val="9933FF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714356"/>
            <a:ext cx="24288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Arial Black" pitchFamily="34" charset="0"/>
              </a:rPr>
              <a:t>Кто?</a:t>
            </a:r>
            <a:endParaRPr lang="ru-RU" sz="5400" dirty="0">
              <a:latin typeface="Arial Black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43504" y="571480"/>
            <a:ext cx="25003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Arial Black" pitchFamily="34" charset="0"/>
              </a:rPr>
              <a:t>Что?</a:t>
            </a:r>
            <a:endParaRPr lang="ru-RU" sz="5400" dirty="0"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1785926"/>
            <a:ext cx="25717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Кот</a:t>
            </a:r>
            <a:endParaRPr lang="ru-RU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857224" y="2928934"/>
            <a:ext cx="17145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Волк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857224" y="4143380"/>
            <a:ext cx="22145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Слон</a:t>
            </a:r>
            <a:endParaRPr lang="ru-RU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4143372" y="1785926"/>
            <a:ext cx="12858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Лес</a:t>
            </a:r>
            <a:endParaRPr lang="ru-RU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4572000" y="3286124"/>
            <a:ext cx="21431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Трава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4857752" y="5000636"/>
            <a:ext cx="16430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Стол</a:t>
            </a:r>
            <a:endParaRPr lang="ru-RU" sz="4000" dirty="0"/>
          </a:p>
        </p:txBody>
      </p:sp>
      <p:pic>
        <p:nvPicPr>
          <p:cNvPr id="1032" name="Picture 8" descr="http://gamejulia.ru/images/i/kosh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1406876"/>
            <a:ext cx="1734082" cy="1557206"/>
          </a:xfrm>
          <a:prstGeom prst="rect">
            <a:avLst/>
          </a:prstGeom>
          <a:noFill/>
        </p:spPr>
      </p:pic>
      <p:pic>
        <p:nvPicPr>
          <p:cNvPr id="1034" name="Picture 10" descr="http://gamejulia.ru/images/i/zhivotnoe02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2786058"/>
            <a:ext cx="2071682" cy="1841896"/>
          </a:xfrm>
          <a:prstGeom prst="rect">
            <a:avLst/>
          </a:prstGeom>
          <a:noFill/>
        </p:spPr>
      </p:pic>
      <p:pic>
        <p:nvPicPr>
          <p:cNvPr id="1036" name="Picture 12" descr="http://gamejulia.ru/images/i/zhivotnoe11(2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57356" y="4786322"/>
            <a:ext cx="2644252" cy="1771649"/>
          </a:xfrm>
          <a:prstGeom prst="rect">
            <a:avLst/>
          </a:prstGeom>
          <a:noFill/>
        </p:spPr>
      </p:pic>
      <p:sp>
        <p:nvSpPr>
          <p:cNvPr id="1038" name="AutoShape 14" descr="Картинки по запросу картинки лес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0" name="AutoShape 16" descr="Картинки по запросу картинки лес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2" name="AutoShape 18" descr="Картинки по запросу картинки лес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44" name="Picture 20" descr="Самое лучшее фото. Вид леса с верху 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0694" y="1857364"/>
            <a:ext cx="2857520" cy="1285884"/>
          </a:xfrm>
          <a:prstGeom prst="rect">
            <a:avLst/>
          </a:prstGeom>
          <a:noFill/>
        </p:spPr>
      </p:pic>
      <p:pic>
        <p:nvPicPr>
          <p:cNvPr id="1046" name="Picture 22" descr="Картинки по запросу картинки мебель стол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86546" y="4786322"/>
            <a:ext cx="2357454" cy="1643075"/>
          </a:xfrm>
          <a:prstGeom prst="rect">
            <a:avLst/>
          </a:prstGeom>
          <a:noFill/>
        </p:spPr>
      </p:pic>
      <p:sp>
        <p:nvSpPr>
          <p:cNvPr id="1048" name="AutoShape 24" descr="Картинки по запросу картинки трава для дете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50" name="Picture 26" descr="трава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29388" y="3143248"/>
            <a:ext cx="2452678" cy="11430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8992" y="1142984"/>
            <a:ext cx="47884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Кот, котик, котище</a:t>
            </a:r>
            <a:endParaRPr lang="ru-RU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3000364" y="1643050"/>
            <a:ext cx="57150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Волк, волчата, волчище</a:t>
            </a:r>
            <a:r>
              <a:rPr lang="ru-RU" sz="4000" dirty="0" smtClean="0"/>
              <a:t> </a:t>
            </a:r>
            <a:endParaRPr lang="ru-RU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1000100" y="3071810"/>
            <a:ext cx="60276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Трава, травинка, травушка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1142976" y="3786190"/>
            <a:ext cx="45175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Лес, лесной, лесник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785786" y="4572008"/>
            <a:ext cx="49071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Стол, столик, соловая</a:t>
            </a:r>
            <a:endParaRPr lang="ru-RU" sz="3200" dirty="0"/>
          </a:p>
        </p:txBody>
      </p:sp>
      <p:sp>
        <p:nvSpPr>
          <p:cNvPr id="25" name="TextBox 24"/>
          <p:cNvSpPr txBox="1"/>
          <p:nvPr/>
        </p:nvSpPr>
        <p:spPr>
          <a:xfrm>
            <a:off x="3000364" y="2500306"/>
            <a:ext cx="58579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Слон, слонёнок, слонята</a:t>
            </a:r>
            <a:endParaRPr lang="ru-RU" sz="3200" dirty="0"/>
          </a:p>
        </p:txBody>
      </p:sp>
      <p:pic>
        <p:nvPicPr>
          <p:cNvPr id="26" name="Рисунок 25" descr="repas-de-noël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57884" y="3643314"/>
            <a:ext cx="2786083" cy="2643206"/>
          </a:xfrm>
          <a:prstGeom prst="rect">
            <a:avLst/>
          </a:prstGeom>
        </p:spPr>
      </p:pic>
      <p:pic>
        <p:nvPicPr>
          <p:cNvPr id="10242" name="Picture 2" descr="Похожее изображе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428604"/>
            <a:ext cx="2667000" cy="2543175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571868" y="642918"/>
            <a:ext cx="43797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Морфемный разбор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71604" y="285728"/>
            <a:ext cx="546624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rgbClr val="C00000"/>
                </a:solidFill>
              </a:rPr>
              <a:t>Имя существительное</a:t>
            </a:r>
            <a:endParaRPr lang="ru-RU" sz="4400" dirty="0">
              <a:solidFill>
                <a:srgbClr val="C00000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500034" y="1214422"/>
            <a:ext cx="4071966" cy="6429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cs typeface="Aharoni" pitchFamily="2" charset="-79"/>
              </a:rPr>
              <a:t>Часть речи</a:t>
            </a:r>
            <a:endParaRPr lang="ru-RU" sz="3200" dirty="0">
              <a:cs typeface="Aharoni" pitchFamily="2" charset="-79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5286380" y="1214422"/>
            <a:ext cx="3357586" cy="78581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Arial Narrow" pitchFamily="34" charset="0"/>
              </a:rPr>
              <a:t>Кто? Что?</a:t>
            </a:r>
            <a:endParaRPr lang="ru-RU" sz="3600" dirty="0">
              <a:latin typeface="Arial Narrow" pitchFamily="34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85720" y="2500306"/>
            <a:ext cx="3571900" cy="10715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Обозначает предмет </a:t>
            </a:r>
            <a:endParaRPr lang="ru-RU" sz="2800" dirty="0"/>
          </a:p>
        </p:txBody>
      </p:sp>
      <p:sp>
        <p:nvSpPr>
          <p:cNvPr id="8" name="Овал 7"/>
          <p:cNvSpPr/>
          <p:nvPr/>
        </p:nvSpPr>
        <p:spPr>
          <a:xfrm>
            <a:off x="4429092" y="2357430"/>
            <a:ext cx="4714908" cy="12144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Одушевлённое и неодушевлённое</a:t>
            </a:r>
            <a:endParaRPr lang="ru-RU" sz="2800" dirty="0"/>
          </a:p>
        </p:txBody>
      </p:sp>
      <p:pic>
        <p:nvPicPr>
          <p:cNvPr id="9" name="Picture 17" descr="J028364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142976" y="4071942"/>
            <a:ext cx="979133" cy="1804984"/>
          </a:xfrm>
          <a:prstGeom prst="rect">
            <a:avLst/>
          </a:prstGeom>
          <a:noFill/>
        </p:spPr>
      </p:pic>
      <p:sp>
        <p:nvSpPr>
          <p:cNvPr id="11" name="Овал 10"/>
          <p:cNvSpPr/>
          <p:nvPr/>
        </p:nvSpPr>
        <p:spPr>
          <a:xfrm>
            <a:off x="4143372" y="4214818"/>
            <a:ext cx="44863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err="1" smtClean="0"/>
              <a:t>Ж.р</a:t>
            </a:r>
            <a:r>
              <a:rPr lang="ru-RU" sz="2800" dirty="0" smtClean="0"/>
              <a:t>, </a:t>
            </a:r>
            <a:r>
              <a:rPr lang="ru-RU" sz="2800" dirty="0" err="1" smtClean="0"/>
              <a:t>М.р</a:t>
            </a:r>
            <a:r>
              <a:rPr lang="ru-RU" sz="2800" dirty="0" smtClean="0"/>
              <a:t>, Ср. </a:t>
            </a:r>
            <a:r>
              <a:rPr lang="ru-RU" sz="2800" dirty="0" err="1" smtClean="0"/>
              <a:t>р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785794"/>
            <a:ext cx="7000924" cy="2769989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  <a:latin typeface="Arial Black" pitchFamily="34" charset="0"/>
              </a:rPr>
              <a:t>Аукцион </a:t>
            </a:r>
          </a:p>
          <a:p>
            <a:pPr algn="ctr"/>
            <a:endParaRPr lang="ru-RU" dirty="0" smtClean="0"/>
          </a:p>
          <a:p>
            <a:r>
              <a:rPr lang="ru-RU" sz="3200" dirty="0" smtClean="0"/>
              <a:t>А теперь аукцион,</a:t>
            </a:r>
          </a:p>
          <a:p>
            <a:r>
              <a:rPr lang="ru-RU" sz="3200" dirty="0" smtClean="0"/>
              <a:t>Подведёт итоги он.</a:t>
            </a:r>
          </a:p>
          <a:p>
            <a:r>
              <a:rPr lang="ru-RU" sz="3200" dirty="0" smtClean="0"/>
              <a:t>Тот, кто больше слов найдёт,</a:t>
            </a:r>
          </a:p>
          <a:p>
            <a:r>
              <a:rPr lang="ru-RU" sz="3200" dirty="0" smtClean="0"/>
              <a:t>Тот пятёрку обретёт.</a:t>
            </a:r>
            <a:endParaRPr lang="ru-RU" sz="3200" dirty="0"/>
          </a:p>
        </p:txBody>
      </p:sp>
      <p:pic>
        <p:nvPicPr>
          <p:cNvPr id="3" name="Picture 2" descr="C:\Users\Колесникова АА\Desktop\Родительское собрание\nachalnaya_shkol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2976" y="3643314"/>
            <a:ext cx="4929222" cy="2786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357166"/>
            <a:ext cx="814393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altLang="ru-RU" sz="2800" b="1" dirty="0" smtClean="0">
                <a:solidFill>
                  <a:srgbClr val="009900"/>
                </a:solidFill>
              </a:rPr>
              <a:t>Решению продуктивных задач надо учить: </a:t>
            </a:r>
          </a:p>
          <a:p>
            <a:pPr>
              <a:lnSpc>
                <a:spcPct val="80000"/>
              </a:lnSpc>
            </a:pPr>
            <a:r>
              <a:rPr lang="ru-RU" altLang="ru-RU" sz="2800" b="1" dirty="0" smtClean="0">
                <a:solidFill>
                  <a:srgbClr val="009900"/>
                </a:solidFill>
              </a:rPr>
              <a:t>Осмысли</a:t>
            </a:r>
            <a:r>
              <a:rPr lang="ru-RU" altLang="ru-RU" sz="2800" dirty="0" smtClean="0"/>
              <a:t> задание (что надо сделать?)</a:t>
            </a:r>
          </a:p>
          <a:p>
            <a:pPr>
              <a:lnSpc>
                <a:spcPct val="80000"/>
              </a:lnSpc>
            </a:pPr>
            <a:r>
              <a:rPr lang="ru-RU" altLang="ru-RU" sz="2800" b="1" dirty="0" smtClean="0">
                <a:solidFill>
                  <a:srgbClr val="009900"/>
                </a:solidFill>
              </a:rPr>
              <a:t>Найди</a:t>
            </a:r>
            <a:r>
              <a:rPr lang="ru-RU" altLang="ru-RU" sz="2800" dirty="0" smtClean="0"/>
              <a:t> нужную информацию (текст, рис…)</a:t>
            </a:r>
          </a:p>
          <a:p>
            <a:pPr>
              <a:lnSpc>
                <a:spcPct val="80000"/>
              </a:lnSpc>
            </a:pPr>
            <a:r>
              <a:rPr lang="ru-RU" altLang="ru-RU" sz="2800" b="1" dirty="0" smtClean="0">
                <a:solidFill>
                  <a:srgbClr val="009900"/>
                </a:solidFill>
              </a:rPr>
              <a:t>Преобразуй</a:t>
            </a:r>
            <a:r>
              <a:rPr lang="ru-RU" altLang="ru-RU" sz="2800" dirty="0" smtClean="0">
                <a:solidFill>
                  <a:srgbClr val="009900"/>
                </a:solidFill>
              </a:rPr>
              <a:t> </a:t>
            </a:r>
            <a:r>
              <a:rPr lang="ru-RU" altLang="ru-RU" sz="2800" dirty="0" smtClean="0"/>
              <a:t>информацию в соответствии с заданием (найти причину, выделить главное, дать оценку…)</a:t>
            </a:r>
          </a:p>
          <a:p>
            <a:pPr>
              <a:lnSpc>
                <a:spcPct val="80000"/>
              </a:lnSpc>
            </a:pPr>
            <a:r>
              <a:rPr lang="ru-RU" altLang="ru-RU" sz="2800" b="1" dirty="0" smtClean="0">
                <a:solidFill>
                  <a:srgbClr val="009900"/>
                </a:solidFill>
              </a:rPr>
              <a:t>Сформулируй</a:t>
            </a:r>
            <a:r>
              <a:rPr lang="ru-RU" altLang="ru-RU" sz="2800" dirty="0" smtClean="0">
                <a:solidFill>
                  <a:srgbClr val="33CC33"/>
                </a:solidFill>
              </a:rPr>
              <a:t> </a:t>
            </a:r>
            <a:r>
              <a:rPr lang="ru-RU" altLang="ru-RU" sz="2800" dirty="0" smtClean="0"/>
              <a:t>(устно/письменно) ответ, используя слова: «я считаю что…, потому что во-первых…, во-вторых… и т.д.».)</a:t>
            </a:r>
          </a:p>
          <a:p>
            <a:pPr>
              <a:lnSpc>
                <a:spcPct val="80000"/>
              </a:lnSpc>
            </a:pPr>
            <a:r>
              <a:rPr lang="ru-RU" altLang="ru-RU" sz="2800" b="1" dirty="0" smtClean="0">
                <a:solidFill>
                  <a:srgbClr val="009900"/>
                </a:solidFill>
              </a:rPr>
              <a:t>Дай полный ответ</a:t>
            </a:r>
            <a:r>
              <a:rPr lang="ru-RU" altLang="ru-RU" sz="2800" dirty="0" smtClean="0"/>
              <a:t> (рассказ),               не рассчитывая на </a:t>
            </a:r>
          </a:p>
          <a:p>
            <a:pPr>
              <a:lnSpc>
                <a:spcPct val="80000"/>
              </a:lnSpc>
            </a:pPr>
            <a:r>
              <a:rPr lang="ru-RU" altLang="ru-RU" sz="2800" dirty="0" smtClean="0"/>
              <a:t>наводящие вопросы </a:t>
            </a:r>
          </a:p>
          <a:p>
            <a:pPr>
              <a:lnSpc>
                <a:spcPct val="80000"/>
              </a:lnSpc>
            </a:pPr>
            <a:r>
              <a:rPr lang="ru-RU" altLang="ru-RU" sz="2800" dirty="0" smtClean="0"/>
              <a:t>учителя</a:t>
            </a:r>
          </a:p>
        </p:txBody>
      </p:sp>
      <p:pic>
        <p:nvPicPr>
          <p:cNvPr id="3" name="Picture 5" descr="j0356713[1]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8" y="4500570"/>
            <a:ext cx="3000375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Картинки по запросу картинки рыба в вод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11" y="2857496"/>
            <a:ext cx="7493851" cy="328614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142976" y="500042"/>
            <a:ext cx="650085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4000" b="1" dirty="0" smtClean="0">
                <a:latin typeface="Georgia" panose="02040502050405020303" pitchFamily="18" charset="0"/>
                <a:cs typeface="Times New Roman" pitchFamily="18" charset="0"/>
              </a:rPr>
              <a:t>Не надо давать рыбу, надо научить </a:t>
            </a:r>
          </a:p>
          <a:p>
            <a:pPr algn="r"/>
            <a:r>
              <a:rPr lang="ru-RU" altLang="ru-RU" sz="4000" b="1" dirty="0" smtClean="0">
                <a:latin typeface="Georgia" panose="02040502050405020303" pitchFamily="18" charset="0"/>
                <a:cs typeface="Times New Roman" pitchFamily="18" charset="0"/>
              </a:rPr>
              <a:t>ловить ее.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3108" y="642918"/>
            <a:ext cx="6357982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4000" dirty="0" smtClean="0">
                <a:latin typeface="Comic Sans MS" pitchFamily="66" charset="0"/>
                <a:cs typeface="Times New Roman" pitchFamily="18" charset="0"/>
              </a:rPr>
              <a:t>Без специальной организации учебной деятельности не может быть эффективного усвоения знаний.</a:t>
            </a:r>
            <a:br>
              <a:rPr lang="ru-RU" altLang="ru-RU" sz="4000" dirty="0" smtClean="0">
                <a:latin typeface="Comic Sans MS" pitchFamily="66" charset="0"/>
                <a:cs typeface="Times New Roman" pitchFamily="18" charset="0"/>
              </a:rPr>
            </a:br>
            <a:r>
              <a:rPr lang="ru-RU" altLang="ru-RU" sz="3200" dirty="0" smtClean="0">
                <a:latin typeface="Comic Sans MS" pitchFamily="66" charset="0"/>
                <a:cs typeface="Times New Roman" pitchFamily="18" charset="0"/>
              </a:rPr>
              <a:t/>
            </a:r>
            <a:br>
              <a:rPr lang="ru-RU" altLang="ru-RU" sz="3200" dirty="0" smtClean="0">
                <a:latin typeface="Comic Sans MS" pitchFamily="66" charset="0"/>
                <a:cs typeface="Times New Roman" pitchFamily="18" charset="0"/>
              </a:rPr>
            </a:br>
            <a:r>
              <a:rPr lang="ru-RU" altLang="ru-RU" sz="3200" dirty="0" smtClean="0">
                <a:latin typeface="Comic Sans MS" pitchFamily="66" charset="0"/>
                <a:cs typeface="Times New Roman" pitchFamily="18" charset="0"/>
              </a:rPr>
              <a:t>                  </a:t>
            </a:r>
            <a:r>
              <a:rPr lang="ru-RU" sz="3200" dirty="0" smtClean="0">
                <a:latin typeface="Comic Sans MS" pitchFamily="66" charset="0"/>
                <a:cs typeface="Times New Roman" pitchFamily="18" charset="0"/>
              </a:rPr>
              <a:t>В. Ключевский</a:t>
            </a:r>
            <a:r>
              <a:rPr lang="ru-RU" alt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/>
          </a:p>
        </p:txBody>
      </p:sp>
      <p:pic>
        <p:nvPicPr>
          <p:cNvPr id="3" name="Picture 2" descr="C:\Users\Колесникова АА\Desktop\Родительское собрание\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596" y="3929066"/>
            <a:ext cx="4000528" cy="2500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et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2786058"/>
            <a:ext cx="3562350" cy="326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214414" y="785794"/>
            <a:ext cx="6502101" cy="2428892"/>
          </a:xfrm>
          <a:prstGeom prst="rect">
            <a:avLst/>
          </a:prstGeom>
          <a:noFill/>
        </p:spPr>
        <p:txBody>
          <a:bodyPr wrap="none" rtlCol="0">
            <a:prstTxWarp prst="textChevron">
              <a:avLst/>
            </a:prstTxWarp>
            <a:sp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Спасибо за внимание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714356"/>
            <a:ext cx="72866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>
                <a:solidFill>
                  <a:srgbClr val="C00000"/>
                </a:solidFill>
              </a:rPr>
              <a:t>Деятельностный</a:t>
            </a:r>
            <a:r>
              <a:rPr lang="ru-RU" sz="4400" b="1" dirty="0" smtClean="0">
                <a:solidFill>
                  <a:srgbClr val="C00000"/>
                </a:solidFill>
              </a:rPr>
              <a:t> подход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5786" y="1857364"/>
            <a:ext cx="757242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0080"/>
                </a:solidFill>
                <a:latin typeface="Times New Roman" pitchFamily="18" charset="0"/>
              </a:rPr>
              <a:t>это организация учебного процесса, </a:t>
            </a:r>
          </a:p>
          <a:p>
            <a:r>
              <a:rPr lang="ru-RU" sz="3600" dirty="0" smtClean="0">
                <a:solidFill>
                  <a:srgbClr val="000080"/>
                </a:solidFill>
                <a:latin typeface="Times New Roman" pitchFamily="18" charset="0"/>
              </a:rPr>
              <a:t>в котором главное место отводится активной и разносторонней, </a:t>
            </a:r>
          </a:p>
          <a:p>
            <a:r>
              <a:rPr lang="ru-RU" sz="3600" dirty="0" smtClean="0">
                <a:solidFill>
                  <a:srgbClr val="000080"/>
                </a:solidFill>
                <a:latin typeface="Times New Roman" pitchFamily="18" charset="0"/>
              </a:rPr>
              <a:t>в максимальной степени самостоятельной познавательной    деятельности школьника.</a:t>
            </a:r>
          </a:p>
          <a:p>
            <a:endParaRPr lang="ru-RU" dirty="0"/>
          </a:p>
        </p:txBody>
      </p:sp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5072074"/>
            <a:ext cx="2571768" cy="150019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4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" y="4143375"/>
            <a:ext cx="4143375" cy="2427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14282" y="1571612"/>
            <a:ext cx="835824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искать                                 думать                                 сотрудничать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приниматься за дело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</a:t>
            </a:r>
          </a:p>
          <a:p>
            <a:pPr algn="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                  адаптироваться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rot="10800000" flipV="1">
            <a:off x="1857356" y="1214422"/>
            <a:ext cx="1571636" cy="5715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16200000" flipH="1">
            <a:off x="4000496" y="1785926"/>
            <a:ext cx="1071570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5857884" y="1142984"/>
            <a:ext cx="857256" cy="6429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16200000" flipH="1">
            <a:off x="5179223" y="1464455"/>
            <a:ext cx="2500330" cy="18573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10800000" flipV="1">
            <a:off x="2214546" y="1214422"/>
            <a:ext cx="1785950" cy="16430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2000232" y="642918"/>
            <a:ext cx="62865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Деятельностный</a:t>
            </a:r>
            <a:r>
              <a:rPr lang="ru-RU" sz="4000" b="1" i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подход</a:t>
            </a:r>
            <a:endParaRPr lang="ru-RU" sz="40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357166"/>
            <a:ext cx="757242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Технология </a:t>
            </a:r>
            <a:r>
              <a:rPr lang="ru-RU" sz="3600" dirty="0" err="1" smtClean="0"/>
              <a:t>деятельностного</a:t>
            </a:r>
            <a:r>
              <a:rPr lang="ru-RU" sz="3600" dirty="0" smtClean="0"/>
              <a:t> метода обучения это структура учебной деятельности, которая включает в себя систему </a:t>
            </a:r>
            <a:r>
              <a:rPr lang="ru-RU" sz="3600" dirty="0" err="1" smtClean="0"/>
              <a:t>деятельностных</a:t>
            </a:r>
            <a:r>
              <a:rPr lang="ru-RU" sz="3600" dirty="0" smtClean="0"/>
              <a:t> шагов, которые представлены в виде схемы (опорного сигнала-алгоритма)</a:t>
            </a:r>
            <a:endParaRPr lang="ru-RU" sz="3600" dirty="0"/>
          </a:p>
        </p:txBody>
      </p:sp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64" y="4429132"/>
            <a:ext cx="2143140" cy="192882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28860" y="714356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/>
              <a:t>Приемы </a:t>
            </a:r>
            <a:r>
              <a:rPr lang="ru-RU" sz="2400" dirty="0" err="1" smtClean="0"/>
              <a:t>познавательской</a:t>
            </a:r>
            <a:r>
              <a:rPr lang="ru-RU" sz="2400" dirty="0" smtClean="0"/>
              <a:t> деятельности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1500174"/>
            <a:ext cx="292895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2" indent="-342900">
              <a:buClr>
                <a:schemeClr val="tx2"/>
              </a:buClr>
              <a:buFont typeface="Wingdings" pitchFamily="2" charset="2"/>
              <a:buChar char="v"/>
              <a:defRPr/>
            </a:pPr>
            <a:r>
              <a:rPr lang="ru-RU" sz="2000" dirty="0" smtClean="0"/>
              <a:t>Использование </a:t>
            </a:r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схем и пиктограмм </a:t>
            </a:r>
            <a:r>
              <a:rPr lang="ru-RU" sz="2000" dirty="0" smtClean="0"/>
              <a:t>для самостоятельных выводов, а также использование их в последующем как опоры</a:t>
            </a:r>
            <a:endParaRPr lang="ru-RU" sz="2000" dirty="0"/>
          </a:p>
        </p:txBody>
      </p:sp>
      <p:pic>
        <p:nvPicPr>
          <p:cNvPr id="5" name="Объект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571868" y="1571612"/>
            <a:ext cx="4786346" cy="42148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229360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Корова- молоко, костёр - в овала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28794" y="857232"/>
            <a:ext cx="621510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u="sng" dirty="0" smtClean="0"/>
              <a:t>Расшифруйте анаграммы</a:t>
            </a:r>
            <a:r>
              <a:rPr lang="ru-RU" sz="3200" dirty="0" smtClean="0"/>
              <a:t> 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85984" y="1500174"/>
            <a:ext cx="592935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Липа-пила  Атлас-салат Адрес- среда</a:t>
            </a:r>
            <a:endParaRPr lang="ru-RU" sz="2800" dirty="0">
              <a:solidFill>
                <a:srgbClr val="C00000"/>
              </a:solidFill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857232"/>
            <a:ext cx="1322388" cy="1508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8" name="Picture 21" descr="J033639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5929322" y="2214554"/>
            <a:ext cx="754061" cy="714380"/>
          </a:xfrm>
          <a:prstGeom prst="rect">
            <a:avLst/>
          </a:prstGeom>
          <a:noFill/>
        </p:spPr>
      </p:pic>
      <p:pic>
        <p:nvPicPr>
          <p:cNvPr id="18434" name="Picture 2" descr="http://www.filipoc.ru/attaches/jokes/rebus/c6f844528e766a1d218d03aa46e2b19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3000372"/>
            <a:ext cx="2286016" cy="857256"/>
          </a:xfrm>
          <a:prstGeom prst="rect">
            <a:avLst/>
          </a:prstGeom>
          <a:noFill/>
        </p:spPr>
      </p:pic>
      <p:pic>
        <p:nvPicPr>
          <p:cNvPr id="18436" name="Picture 4" descr="http://www.filipoc.ru/attaches/jokes/rebus/ffaff5c39ba91fe94c99ee85a9a9ee9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29058" y="2928934"/>
            <a:ext cx="1400175" cy="952500"/>
          </a:xfrm>
          <a:prstGeom prst="rect">
            <a:avLst/>
          </a:prstGeom>
          <a:noFill/>
        </p:spPr>
      </p:pic>
      <p:pic>
        <p:nvPicPr>
          <p:cNvPr id="18438" name="Picture 6" descr="http://www.filipoc.ru/attaches/jokes/rebus/4c9280a668920a67cd958614ba307c0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72198" y="3000372"/>
            <a:ext cx="1428750" cy="1019176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1357290" y="2357430"/>
            <a:ext cx="44310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Подумай и расшифруй</a:t>
            </a:r>
            <a:endParaRPr lang="ru-RU" sz="2800" dirty="0"/>
          </a:p>
        </p:txBody>
      </p:sp>
      <p:sp>
        <p:nvSpPr>
          <p:cNvPr id="16" name="TextBox 15"/>
          <p:cNvSpPr txBox="1"/>
          <p:nvPr/>
        </p:nvSpPr>
        <p:spPr>
          <a:xfrm>
            <a:off x="3286116" y="4357694"/>
            <a:ext cx="34467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Словарные слова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4643446"/>
            <a:ext cx="2166938" cy="17113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2143108" y="571480"/>
            <a:ext cx="46434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Синонимы</a:t>
            </a:r>
            <a:endParaRPr lang="ru-RU" sz="28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42910" y="1142984"/>
            <a:ext cx="785818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Синонимичными могут быть не только пары слов, но и целые ряды, например: </a:t>
            </a: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</a:rPr>
              <a:t>метель, метелица, вьюга, пурга, буран; </a:t>
            </a:r>
            <a:r>
              <a:rPr lang="ru-RU" sz="2400" b="1" i="1" dirty="0" smtClean="0">
                <a:solidFill>
                  <a:srgbClr val="002060"/>
                </a:solidFill>
              </a:rPr>
              <a:t>кратко, коротко, </a:t>
            </a: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сжато, лаконично, вкратце</a:t>
            </a:r>
            <a:r>
              <a:rPr lang="ru-RU" sz="2400" dirty="0" smtClean="0"/>
              <a:t> и т.п. Например, слово </a:t>
            </a:r>
          </a:p>
          <a:p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</a:rPr>
              <a:t>обмануть</a:t>
            </a:r>
            <a:r>
              <a:rPr lang="ru-RU" sz="2400" dirty="0" smtClean="0"/>
              <a:t> в русском языке имеет больше десятка синонимов, и большая их часть – яркие, эмоционально окрашенные слова и обороты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8596" y="1000108"/>
            <a:ext cx="800105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 речи синонимы служат </a:t>
            </a:r>
            <a:r>
              <a:rPr lang="ru-RU" sz="2800" b="1" u="sng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для разных целей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 Например, для того, чтобы не повторять несколько раз подряд одно и тоже слово:    </a:t>
            </a: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К зиме строительство должно быть </a:t>
            </a:r>
            <a:r>
              <a:rPr lang="ru-RU" sz="28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закончено</a:t>
            </a: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ru-RU" sz="28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Завершены</a:t>
            </a:r>
            <a:r>
              <a:rPr lang="ru-RU" sz="28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будут и отделочные работы.</a:t>
            </a:r>
          </a:p>
          <a:p>
            <a:pPr>
              <a:buNone/>
            </a:pP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Или для тонкого разграничения оттенков смысла, для точного названия близких, но всё же различающихся свойств:</a:t>
            </a: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«</a:t>
            </a:r>
            <a:r>
              <a:rPr lang="ru-RU" sz="28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Сияло</a:t>
            </a: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 солнце, вздыхала степь, </a:t>
            </a:r>
            <a:r>
              <a:rPr lang="ru-RU" sz="28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блестела</a:t>
            </a:r>
            <a:r>
              <a:rPr lang="ru-RU" sz="28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трава в бриллиантах дождя, и золотом </a:t>
            </a:r>
          </a:p>
          <a:p>
            <a:pPr>
              <a:buNone/>
            </a:pPr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ru-RU" sz="28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сверкала</a:t>
            </a: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 река.» (М.Горький)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14546" y="428604"/>
            <a:ext cx="27146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Для чего?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590</TotalTime>
  <Words>550</Words>
  <Application>Microsoft Office PowerPoint</Application>
  <PresentationFormat>Экран (4:3)</PresentationFormat>
  <Paragraphs>89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Аспект</vt:lpstr>
      <vt:lpstr>Системно -деятельностный подход  на уроках русского языка учитель начальных классов  Сорокина  Галина Николаевна  МБОУ « СОШ № 6»</vt:lpstr>
      <vt:lpstr>Слайд 2</vt:lpstr>
      <vt:lpstr>Слайд 3</vt:lpstr>
      <vt:lpstr>Слайд 4</vt:lpstr>
      <vt:lpstr>Слайд 5</vt:lpstr>
      <vt:lpstr>Слайд 6</vt:lpstr>
      <vt:lpstr>Корова- молоко, костёр - в овала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67</cp:revision>
  <dcterms:created xsi:type="dcterms:W3CDTF">2017-08-10T15:16:48Z</dcterms:created>
  <dcterms:modified xsi:type="dcterms:W3CDTF">2017-08-14T05:53:50Z</dcterms:modified>
</cp:coreProperties>
</file>