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.jpe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.jpe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1.jpe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1.jpe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1.jpe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1.jpe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1.wmf"/><Relationship Id="rId5" Type="http://schemas.openxmlformats.org/officeDocument/2006/relationships/image" Target="../media/image18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055148"/>
            <a:ext cx="8062912" cy="358843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Arial Black" pitchFamily="34" charset="0"/>
                <a:cs typeface="Mongolian Baiti" pitchFamily="66" charset="0"/>
              </a:rPr>
              <a:t>Свойства корня </a:t>
            </a:r>
            <a:r>
              <a:rPr lang="en-US" sz="6600" b="1" i="1" dirty="0" smtClean="0">
                <a:solidFill>
                  <a:srgbClr val="0070C0"/>
                </a:solidFill>
                <a:latin typeface="Arial Black" pitchFamily="34" charset="0"/>
                <a:cs typeface="Mongolian Baiti" pitchFamily="66" charset="0"/>
              </a:rPr>
              <a:t>n</a:t>
            </a:r>
            <a:r>
              <a:rPr lang="ru-RU" sz="6600" b="1" i="1" dirty="0" smtClean="0">
                <a:solidFill>
                  <a:srgbClr val="0070C0"/>
                </a:solidFill>
                <a:latin typeface="Arial Black" pitchFamily="34" charset="0"/>
                <a:cs typeface="Mongolian Baiti" pitchFamily="66" charset="0"/>
              </a:rPr>
              <a:t> </a:t>
            </a:r>
            <a:r>
              <a:rPr lang="en-US" sz="6600" b="1" dirty="0" smtClean="0">
                <a:solidFill>
                  <a:srgbClr val="0070C0"/>
                </a:solidFill>
                <a:latin typeface="Arial Black" pitchFamily="34" charset="0"/>
                <a:cs typeface="Mongolian Baiti" pitchFamily="66" charset="0"/>
              </a:rPr>
              <a:t>-</a:t>
            </a:r>
            <a:r>
              <a:rPr lang="ru-RU" sz="6600" b="1" dirty="0" smtClean="0">
                <a:solidFill>
                  <a:srgbClr val="0070C0"/>
                </a:solidFill>
                <a:latin typeface="Arial Black" pitchFamily="34" charset="0"/>
                <a:cs typeface="Mongolian Baiti" pitchFamily="66" charset="0"/>
              </a:rPr>
              <a:t>ой</a:t>
            </a:r>
            <a:r>
              <a:rPr lang="en-US" sz="6600" b="1" dirty="0" smtClean="0">
                <a:solidFill>
                  <a:srgbClr val="0070C0"/>
                </a:solidFill>
                <a:latin typeface="Arial Black" pitchFamily="34" charset="0"/>
                <a:cs typeface="Mongolian Baiti" pitchFamily="66" charset="0"/>
              </a:rPr>
              <a:t> </a:t>
            </a:r>
            <a:r>
              <a:rPr lang="ru-RU" sz="6600" b="1" dirty="0" smtClean="0">
                <a:solidFill>
                  <a:srgbClr val="0070C0"/>
                </a:solidFill>
                <a:latin typeface="Arial Black" pitchFamily="34" charset="0"/>
                <a:cs typeface="Mongolian Baiti" pitchFamily="66" charset="0"/>
              </a:rPr>
              <a:t>степени</a:t>
            </a:r>
            <a:endParaRPr lang="ru-RU" sz="6600" b="1" dirty="0">
              <a:solidFill>
                <a:srgbClr val="0070C0"/>
              </a:solidFill>
              <a:latin typeface="Arial Black" pitchFamily="34" charset="0"/>
              <a:cs typeface="Mongolian Baiti" pitchFamily="66" charset="0"/>
            </a:endParaRPr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28575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Теорема 1. Корень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ой степени (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= 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 из произведения двух неотрицательных чисел равен произведению корней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ой степени из этих чисел: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baseline="-25000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41" name="Object 17"/>
          <p:cNvGraphicFramePr>
            <a:graphicFrameLocks noGrp="1" noChangeAspect="1"/>
          </p:cNvGraphicFramePr>
          <p:nvPr/>
        </p:nvGraphicFramePr>
        <p:xfrm>
          <a:off x="4000496" y="2537250"/>
          <a:ext cx="3702728" cy="831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Уравнение" r:id="rId4" imgW="1002960" imgH="228600" progId="Equation.3">
                  <p:embed/>
                </p:oleObj>
              </mc:Choice>
              <mc:Fallback>
                <p:oleObj name="Уравнение" r:id="rId4" imgW="1002960" imgH="228600" progId="Equation.3">
                  <p:embed/>
                  <p:pic>
                    <p:nvPicPr>
                      <p:cNvPr id="0" name="Picture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2537250"/>
                        <a:ext cx="3702728" cy="8318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6552" y="3590056"/>
            <a:ext cx="4104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Пример: вычислите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14" name="Object 17"/>
          <p:cNvGraphicFramePr>
            <a:graphicFrameLocks noGrp="1" noChangeAspect="1"/>
          </p:cNvGraphicFramePr>
          <p:nvPr/>
        </p:nvGraphicFramePr>
        <p:xfrm>
          <a:off x="4378050" y="3447472"/>
          <a:ext cx="2081518" cy="78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Уравнение" r:id="rId6" imgW="596880" imgH="228600" progId="Equation.3">
                  <p:embed/>
                </p:oleObj>
              </mc:Choice>
              <mc:Fallback>
                <p:oleObj name="Уравнение" r:id="rId6" imgW="596880" imgH="228600" progId="Equation.3">
                  <p:embed/>
                  <p:pic>
                    <p:nvPicPr>
                      <p:cNvPr id="0" name="Object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8050" y="3447472"/>
                        <a:ext cx="2081518" cy="7858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14480" y="500713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Решение: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16" name="Object 17"/>
          <p:cNvGraphicFramePr>
            <a:graphicFrameLocks noGrp="1" noChangeAspect="1"/>
          </p:cNvGraphicFramePr>
          <p:nvPr/>
        </p:nvGraphicFramePr>
        <p:xfrm>
          <a:off x="3608418" y="4873640"/>
          <a:ext cx="5249862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Уравнение" r:id="rId8" imgW="1536480" imgH="228600" progId="Equation.3">
                  <p:embed/>
                </p:oleObj>
              </mc:Choice>
              <mc:Fallback>
                <p:oleObj name="Уравнение" r:id="rId8" imgW="1536480" imgH="228600" progId="Equation.3">
                  <p:embed/>
                  <p:pic>
                    <p:nvPicPr>
                      <p:cNvPr id="0" name="Picture 1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8418" y="4873640"/>
                        <a:ext cx="5249862" cy="769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7"/>
          <p:cNvGraphicFramePr>
            <a:graphicFrameLocks noGrp="1" noChangeAspect="1"/>
          </p:cNvGraphicFramePr>
          <p:nvPr/>
        </p:nvGraphicFramePr>
        <p:xfrm>
          <a:off x="3643306" y="5715016"/>
          <a:ext cx="2255838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Уравнение" r:id="rId10" imgW="660240" imgH="177480" progId="Equation.3">
                  <p:embed/>
                </p:oleObj>
              </mc:Choice>
              <mc:Fallback>
                <p:oleObj name="Уравнение" r:id="rId10" imgW="660240" imgH="177480" progId="Equation.3">
                  <p:embed/>
                  <p:pic>
                    <p:nvPicPr>
                      <p:cNvPr id="0" name="Picture 2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5715016"/>
                        <a:ext cx="2255838" cy="598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28575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Теорема 2. Если </a:t>
            </a:r>
            <a:r>
              <a:rPr lang="en-US" sz="41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 ≥ 0, </a:t>
            </a:r>
            <a:r>
              <a:rPr lang="en-US" sz="41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 0 и </a:t>
            </a:r>
            <a:r>
              <a:rPr lang="en-US" sz="41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натуральное число, большее 1, то справедливо равенство: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baseline="-25000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41" name="Object 17"/>
          <p:cNvGraphicFramePr>
            <a:graphicFrameLocks noGrp="1" noChangeAspect="1"/>
          </p:cNvGraphicFramePr>
          <p:nvPr/>
        </p:nvGraphicFramePr>
        <p:xfrm>
          <a:off x="6000760" y="1742196"/>
          <a:ext cx="2643207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1" name="Уравнение" r:id="rId4" imgW="647640" imgH="457200" progId="Equation.3">
                  <p:embed/>
                </p:oleObj>
              </mc:Choice>
              <mc:Fallback>
                <p:oleObj name="Уравнение" r:id="rId4" imgW="647640" imgH="457200" progId="Equation.3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60" y="1742196"/>
                        <a:ext cx="2643207" cy="166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6552" y="3590056"/>
            <a:ext cx="4104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Пример: вычислите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500713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Решение: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32771" name="Object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86550491"/>
              </p:ext>
            </p:extLst>
          </p:nvPr>
        </p:nvGraphicFramePr>
        <p:xfrm>
          <a:off x="4429124" y="3196381"/>
          <a:ext cx="1417638" cy="152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2" name="Уравнение" r:id="rId6" imgW="406080" imgH="444240" progId="Equation.3">
                  <p:embed/>
                </p:oleObj>
              </mc:Choice>
              <mc:Fallback>
                <p:oleObj name="Уравнение" r:id="rId6" imgW="406080" imgH="444240" progId="Equation.3">
                  <p:embed/>
                  <p:pic>
                    <p:nvPicPr>
                      <p:cNvPr id="0" name="Object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4" y="3196381"/>
                        <a:ext cx="1417638" cy="152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38236476"/>
              </p:ext>
            </p:extLst>
          </p:nvPr>
        </p:nvGraphicFramePr>
        <p:xfrm>
          <a:off x="3714744" y="4537018"/>
          <a:ext cx="5314950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3" name="Уравнение" r:id="rId8" imgW="1523880" imgH="457200" progId="Equation.3">
                  <p:embed/>
                </p:oleObj>
              </mc:Choice>
              <mc:Fallback>
                <p:oleObj name="Уравнение" r:id="rId8" imgW="1523880" imgH="457200" progId="Equation.3">
                  <p:embed/>
                  <p:pic>
                    <p:nvPicPr>
                      <p:cNvPr id="0" name="Picture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4537018"/>
                        <a:ext cx="5314950" cy="157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28575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Теорема 3. Если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≥ 0,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натуральное число и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натуральное число, большее 1, то справедливо равенство: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baseline="-25000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41" name="Object 17"/>
          <p:cNvGraphicFramePr>
            <a:graphicFrameLocks noGrp="1" noChangeAspect="1"/>
          </p:cNvGraphicFramePr>
          <p:nvPr/>
        </p:nvGraphicFramePr>
        <p:xfrm>
          <a:off x="3304588" y="2318036"/>
          <a:ext cx="3090862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2" name="Уравнение" r:id="rId4" imgW="838080" imgH="266400" progId="Equation.3">
                  <p:embed/>
                </p:oleObj>
              </mc:Choice>
              <mc:Fallback>
                <p:oleObj name="Уравнение" r:id="rId4" imgW="838080" imgH="266400" progId="Equation.3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4588" y="2318036"/>
                        <a:ext cx="3090862" cy="969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6552" y="3590056"/>
            <a:ext cx="4104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Пример: вычислите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500713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Решение: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2" name="Объект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87337314"/>
              </p:ext>
            </p:extLst>
          </p:nvPr>
        </p:nvGraphicFramePr>
        <p:xfrm>
          <a:off x="4621213" y="3382963"/>
          <a:ext cx="1593850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3" name="Формула" r:id="rId6" imgW="457200" imgH="266400" progId="Equation.3">
                  <p:embed/>
                </p:oleObj>
              </mc:Choice>
              <mc:Fallback>
                <p:oleObj name="Формула" r:id="rId6" imgW="457200" imgH="266400" progId="Equation.3">
                  <p:embed/>
                  <p:pic>
                    <p:nvPicPr>
                      <p:cNvPr id="0" name="Object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1213" y="3382963"/>
                        <a:ext cx="1593850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29794735"/>
              </p:ext>
            </p:extLst>
          </p:nvPr>
        </p:nvGraphicFramePr>
        <p:xfrm>
          <a:off x="3697163" y="4763034"/>
          <a:ext cx="5267325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4" name="Формула" r:id="rId8" imgW="1511280" imgH="266400" progId="Equation.3">
                  <p:embed/>
                </p:oleObj>
              </mc:Choice>
              <mc:Fallback>
                <p:oleObj name="Формула" r:id="rId8" imgW="1511280" imgH="266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7163" y="4763034"/>
                        <a:ext cx="5267325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28575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Теорема 4. Если </a:t>
            </a:r>
            <a:r>
              <a:rPr lang="en-US" sz="41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 ≥ 0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100" i="1" dirty="0" smtClean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натуральные числа, большие 1, то справедливо равенство: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baseline="-25000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41" name="Object 17"/>
          <p:cNvGraphicFramePr>
            <a:graphicFrameLocks noGrp="1" noChangeAspect="1"/>
          </p:cNvGraphicFramePr>
          <p:nvPr/>
        </p:nvGraphicFramePr>
        <p:xfrm>
          <a:off x="5976967" y="1714488"/>
          <a:ext cx="2881313" cy="1041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3" name="Уравнение" r:id="rId4" imgW="761760" imgH="279360" progId="Equation.3">
                  <p:embed/>
                </p:oleObj>
              </mc:Choice>
              <mc:Fallback>
                <p:oleObj name="Уравнение" r:id="rId4" imgW="761760" imgH="279360" progId="Equation.3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6967" y="1714488"/>
                        <a:ext cx="2881313" cy="10418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6552" y="3590056"/>
            <a:ext cx="4104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Пример: вычислите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500713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Решение: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11" name="Object 17"/>
          <p:cNvGraphicFramePr>
            <a:graphicFrameLocks noGrp="1" noChangeAspect="1"/>
          </p:cNvGraphicFramePr>
          <p:nvPr/>
        </p:nvGraphicFramePr>
        <p:xfrm>
          <a:off x="4357686" y="3357563"/>
          <a:ext cx="1633537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4" name="Уравнение" r:id="rId6" imgW="431640" imgH="279360" progId="Equation.3">
                  <p:embed/>
                </p:oleObj>
              </mc:Choice>
              <mc:Fallback>
                <p:oleObj name="Уравнение" r:id="rId6" imgW="431640" imgH="279360" progId="Equation.3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6" y="3357563"/>
                        <a:ext cx="1633537" cy="104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7"/>
          <p:cNvGraphicFramePr>
            <a:graphicFrameLocks noGrp="1" noChangeAspect="1"/>
          </p:cNvGraphicFramePr>
          <p:nvPr/>
        </p:nvGraphicFramePr>
        <p:xfrm>
          <a:off x="3714744" y="4643446"/>
          <a:ext cx="408305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5" name="Уравнение" r:id="rId8" imgW="1079280" imgH="279360" progId="Equation.3">
                  <p:embed/>
                </p:oleObj>
              </mc:Choice>
              <mc:Fallback>
                <p:oleObj name="Уравнение" r:id="rId8" imgW="1079280" imgH="279360" progId="Equation.3">
                  <p:embed/>
                  <p:pic>
                    <p:nvPicPr>
                      <p:cNvPr id="0" name="Picture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4643446"/>
                        <a:ext cx="4083050" cy="104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28575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Теорема 5. Если </a:t>
            </a:r>
            <a:r>
              <a:rPr lang="en-US" sz="41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 ≥ 0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если показатели корня и подкоренного выражения умножить или разделить на одно и то же натуральное число, то значение корня не изменится, т.е.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3200" baseline="-25000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41" name="Object 17"/>
          <p:cNvGraphicFramePr>
            <a:graphicFrameLocks noGrp="1" noChangeAspect="1"/>
          </p:cNvGraphicFramePr>
          <p:nvPr/>
        </p:nvGraphicFramePr>
        <p:xfrm>
          <a:off x="5563639" y="2552700"/>
          <a:ext cx="3313113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7" name="Уравнение" r:id="rId4" imgW="876240" imgH="253800" progId="Equation.3">
                  <p:embed/>
                </p:oleObj>
              </mc:Choice>
              <mc:Fallback>
                <p:oleObj name="Уравнение" r:id="rId4" imgW="876240" imgH="253800" progId="Equation.3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3639" y="2552700"/>
                        <a:ext cx="3313113" cy="947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6552" y="3590056"/>
            <a:ext cx="4104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Пример: вычислите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500713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Monotype Corsiva" pitchFamily="66" charset="0"/>
              </a:rPr>
              <a:t>Решение:</a:t>
            </a:r>
            <a:endParaRPr lang="ru-RU" sz="40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36867" name="Object 3"/>
          <p:cNvGraphicFramePr>
            <a:graphicFrameLocks noGrp="1" noChangeAspect="1"/>
          </p:cNvGraphicFramePr>
          <p:nvPr/>
        </p:nvGraphicFramePr>
        <p:xfrm>
          <a:off x="4500562" y="3386138"/>
          <a:ext cx="1328738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8" name="Уравнение" r:id="rId6" imgW="380880" imgH="253800" progId="Equation.3">
                  <p:embed/>
                </p:oleObj>
              </mc:Choice>
              <mc:Fallback>
                <p:oleObj name="Уравнение" r:id="rId6" imgW="380880" imgH="253800" progId="Equation.3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3386138"/>
                        <a:ext cx="1328738" cy="87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"/>
          <p:cNvGraphicFramePr>
            <a:graphicFrameLocks noGrp="1" noChangeAspect="1"/>
          </p:cNvGraphicFramePr>
          <p:nvPr/>
        </p:nvGraphicFramePr>
        <p:xfrm>
          <a:off x="3600468" y="4786322"/>
          <a:ext cx="354330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9" name="Уравнение" r:id="rId8" imgW="1015920" imgH="253800" progId="Equation.3">
                  <p:embed/>
                </p:oleObj>
              </mc:Choice>
              <mc:Fallback>
                <p:oleObj name="Уравнение" r:id="rId8" imgW="1015920" imgH="253800" progId="Equation.3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68" y="4786322"/>
                        <a:ext cx="3543300" cy="87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140439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i="1" dirty="0" smtClean="0">
                <a:solidFill>
                  <a:srgbClr val="0070C0"/>
                </a:solidFill>
                <a:latin typeface="Monotype Corsiva" pitchFamily="66" charset="0"/>
              </a:rPr>
              <a:t>Примеры:</a:t>
            </a:r>
            <a:endParaRPr lang="ru-RU" sz="72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12" name="Object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02068768"/>
              </p:ext>
            </p:extLst>
          </p:nvPr>
        </p:nvGraphicFramePr>
        <p:xfrm>
          <a:off x="1041425" y="1928440"/>
          <a:ext cx="173037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7" name="Формула" r:id="rId4" imgW="457200" imgH="228600" progId="Equation.3">
                  <p:embed/>
                </p:oleObj>
              </mc:Choice>
              <mc:Fallback>
                <p:oleObj name="Формула" r:id="rId4" imgW="457200" imgH="228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1425" y="1928440"/>
                        <a:ext cx="1730375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Найдите значение выражения:</a:t>
            </a:r>
          </a:p>
          <a:p>
            <a:pPr marL="0" indent="0">
              <a:buNone/>
            </a:pPr>
            <a:r>
              <a:rPr lang="ru-RU" dirty="0" smtClean="0"/>
              <a:t>1)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2) </a:t>
            </a:r>
            <a:endParaRPr lang="ru-RU" dirty="0"/>
          </a:p>
        </p:txBody>
      </p:sp>
      <p:graphicFrame>
        <p:nvGraphicFramePr>
          <p:cNvPr id="13" name="Object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90702432"/>
              </p:ext>
            </p:extLst>
          </p:nvPr>
        </p:nvGraphicFramePr>
        <p:xfrm>
          <a:off x="2699792" y="1958113"/>
          <a:ext cx="485457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8" name="Формула" r:id="rId6" imgW="1282680" imgH="228600" progId="Equation.3">
                  <p:embed/>
                </p:oleObj>
              </mc:Choice>
              <mc:Fallback>
                <p:oleObj name="Формула" r:id="rId6" imgW="1282680" imgH="228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1958113"/>
                        <a:ext cx="4854575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20789905"/>
              </p:ext>
            </p:extLst>
          </p:nvPr>
        </p:nvGraphicFramePr>
        <p:xfrm>
          <a:off x="994693" y="3283818"/>
          <a:ext cx="1489075" cy="16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9" name="Формула" r:id="rId8" imgW="393480" imgH="444240" progId="Equation.3">
                  <p:embed/>
                </p:oleObj>
              </mc:Choice>
              <mc:Fallback>
                <p:oleObj name="Формула" r:id="rId8" imgW="393480" imgH="4442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4693" y="3283818"/>
                        <a:ext cx="1489075" cy="165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71887954"/>
              </p:ext>
            </p:extLst>
          </p:nvPr>
        </p:nvGraphicFramePr>
        <p:xfrm>
          <a:off x="2492235" y="3246844"/>
          <a:ext cx="4179887" cy="170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0" name="Формула" r:id="rId10" imgW="1104840" imgH="457200" progId="Equation.3">
                  <p:embed/>
                </p:oleObj>
              </mc:Choice>
              <mc:Fallback>
                <p:oleObj name="Формула" r:id="rId10" imgW="1104840" imgH="4572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235" y="3246844"/>
                        <a:ext cx="4179887" cy="170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822097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176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Тема Office</vt:lpstr>
      <vt:lpstr>Уравнение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Олька</dc:creator>
  <cp:lastModifiedBy>user</cp:lastModifiedBy>
  <cp:revision>53</cp:revision>
  <dcterms:created xsi:type="dcterms:W3CDTF">2012-10-02T06:12:40Z</dcterms:created>
  <dcterms:modified xsi:type="dcterms:W3CDTF">2017-09-17T08:43:04Z</dcterms:modified>
</cp:coreProperties>
</file>