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61" r:id="rId8"/>
    <p:sldId id="262" r:id="rId9"/>
    <p:sldId id="264" r:id="rId10"/>
    <p:sldId id="272" r:id="rId11"/>
    <p:sldId id="271" r:id="rId12"/>
    <p:sldId id="273" r:id="rId13"/>
    <p:sldId id="266" r:id="rId14"/>
    <p:sldId id="270" r:id="rId15"/>
    <p:sldId id="263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4C3E"/>
    <a:srgbClr val="B86554"/>
    <a:srgbClr val="BA9A8C"/>
    <a:srgbClr val="BB6051"/>
    <a:srgbClr val="70734D"/>
    <a:srgbClr val="0066FF"/>
    <a:srgbClr val="F6691A"/>
    <a:srgbClr val="9E1A9E"/>
    <a:srgbClr val="990099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1D98B-EBD2-4849-A1C4-29443FF22889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13184-9C47-4B8D-A9DC-F89114F217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ea-english.ru/wp-content/uploads/rainbow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facte.ru/wp-content/uploads/2011/11/rainbow2.jpeg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оны к презентации\f712fbea93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965181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57158" y="571480"/>
            <a:ext cx="8501122" cy="2571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COLOURS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картинки\Анимация и картинки\картинки\f4e03e5908178b5886bed99666b70b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714744" y="1071547"/>
            <a:ext cx="49292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All cats are grey in the dark.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Ночью все кошки серы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357166"/>
            <a:ext cx="54292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Do you know that…?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картинки\Анимация и картинки\картинки\f4e03e5908178b5886bed99666b70b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357554" y="1071547"/>
            <a:ext cx="55007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b="1" dirty="0" err="1" smtClean="0"/>
              <a:t>Every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white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has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its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black</a:t>
            </a:r>
            <a:r>
              <a:rPr lang="ru-RU" sz="3200" b="1" dirty="0" smtClean="0"/>
              <a:t>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    </a:t>
            </a:r>
            <a:r>
              <a:rPr lang="ru-RU" sz="3200" dirty="0" smtClean="0"/>
              <a:t>В белом всегда можно 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   </a:t>
            </a:r>
            <a:r>
              <a:rPr lang="ru-RU" sz="3200" dirty="0" smtClean="0"/>
              <a:t>найти черное.</a:t>
            </a:r>
            <a:r>
              <a:rPr lang="en-US" sz="3200" dirty="0" smtClean="0"/>
              <a:t>                    </a:t>
            </a:r>
            <a:r>
              <a:rPr lang="ru-RU" sz="3200" dirty="0" smtClean="0"/>
              <a:t> (Нет сладкого без горького.)</a:t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357166"/>
            <a:ext cx="54292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Do you know that…?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картинки\Анимация и картинки\картинки\f4e03e5908178b5886bed99666b70b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428992" y="1071547"/>
            <a:ext cx="542928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A </a:t>
            </a:r>
            <a:r>
              <a:rPr lang="ru-RU" sz="3200" b="1" dirty="0" err="1" smtClean="0"/>
              <a:t>hedge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between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keeps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friendship</a:t>
            </a:r>
            <a:r>
              <a:rPr lang="ru-RU" sz="3200" b="1" dirty="0" smtClean="0"/>
              <a:t> green.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       </a:t>
            </a:r>
            <a:r>
              <a:rPr lang="ru-RU" sz="3200" dirty="0" smtClean="0"/>
              <a:t>Если между друзьями </a:t>
            </a:r>
            <a:r>
              <a:rPr lang="en-US" sz="3200" dirty="0" smtClean="0"/>
              <a:t>  </a:t>
            </a:r>
          </a:p>
          <a:p>
            <a:r>
              <a:rPr lang="en-US" sz="3200" dirty="0" smtClean="0"/>
              <a:t>    </a:t>
            </a:r>
            <a:r>
              <a:rPr lang="ru-RU" sz="3200" dirty="0" smtClean="0"/>
              <a:t>есть изгородь, то и дружба </a:t>
            </a:r>
            <a:endParaRPr lang="en-US" sz="3200" dirty="0" smtClean="0"/>
          </a:p>
          <a:p>
            <a:r>
              <a:rPr lang="en-US" sz="3200" dirty="0" smtClean="0"/>
              <a:t>    </a:t>
            </a:r>
            <a:r>
              <a:rPr lang="ru-RU" sz="3200" dirty="0" smtClean="0"/>
              <a:t>сильнее.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357166"/>
            <a:ext cx="54292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Do you know that…?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214422"/>
          <a:ext cx="5999019" cy="5248104"/>
        </p:xfrm>
        <a:graphic>
          <a:graphicData uri="http://schemas.openxmlformats.org/drawingml/2006/table">
            <a:tbl>
              <a:tblPr/>
              <a:tblGrid>
                <a:gridCol w="611763"/>
                <a:gridCol w="636733"/>
                <a:gridCol w="586793"/>
                <a:gridCol w="611762"/>
                <a:gridCol w="599277"/>
                <a:gridCol w="586793"/>
                <a:gridCol w="586793"/>
                <a:gridCol w="593035"/>
                <a:gridCol w="593035"/>
                <a:gridCol w="593035"/>
              </a:tblGrid>
              <a:tr h="692728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0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54"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8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6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7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9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8" y="285728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Do the crossword and guess the word 1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928670"/>
            <a:ext cx="4000528" cy="278608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2.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4.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5.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6.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7.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1071546"/>
            <a:ext cx="2786082" cy="2857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1500174"/>
            <a:ext cx="2786082" cy="285752"/>
          </a:xfrm>
          <a:prstGeom prst="rect">
            <a:avLst/>
          </a:prstGeom>
          <a:solidFill>
            <a:srgbClr val="BB60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2357430"/>
            <a:ext cx="2786082" cy="285752"/>
          </a:xfrm>
          <a:prstGeom prst="rect">
            <a:avLst/>
          </a:prstGeom>
          <a:solidFill>
            <a:srgbClr val="F669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786058"/>
            <a:ext cx="2786082" cy="285752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3286124"/>
            <a:ext cx="2786082" cy="285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928802"/>
            <a:ext cx="2786082" cy="285752"/>
          </a:xfrm>
          <a:prstGeom prst="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214422"/>
          <a:ext cx="5999019" cy="5248104"/>
        </p:xfrm>
        <a:graphic>
          <a:graphicData uri="http://schemas.openxmlformats.org/drawingml/2006/table">
            <a:tbl>
              <a:tblPr/>
              <a:tblGrid>
                <a:gridCol w="611763"/>
                <a:gridCol w="636733"/>
                <a:gridCol w="586793"/>
                <a:gridCol w="611762"/>
                <a:gridCol w="599277"/>
                <a:gridCol w="586793"/>
                <a:gridCol w="586793"/>
                <a:gridCol w="593035"/>
                <a:gridCol w="593035"/>
                <a:gridCol w="593035"/>
              </a:tblGrid>
              <a:tr h="692728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30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b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l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a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c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k</a:t>
                      </a:r>
                      <a:endParaRPr lang="ru-RU" sz="3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BB6051"/>
                          </a:solidFill>
                        </a:rPr>
                        <a:t>b</a:t>
                      </a:r>
                      <a:endParaRPr lang="ru-RU" sz="3600" b="1" dirty="0">
                        <a:solidFill>
                          <a:srgbClr val="BB605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BB6051"/>
                          </a:solidFill>
                        </a:rPr>
                        <a:t>r</a:t>
                      </a:r>
                      <a:endParaRPr lang="ru-RU" sz="3600" b="1" dirty="0">
                        <a:solidFill>
                          <a:srgbClr val="BB605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BB6051"/>
                          </a:solidFill>
                        </a:rPr>
                        <a:t>o</a:t>
                      </a:r>
                      <a:endParaRPr lang="ru-RU" sz="3600" b="1" dirty="0">
                        <a:solidFill>
                          <a:srgbClr val="BB605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BB6051"/>
                          </a:solidFill>
                        </a:rPr>
                        <a:t>w</a:t>
                      </a:r>
                      <a:endParaRPr lang="ru-RU" sz="3600" b="1" dirty="0">
                        <a:solidFill>
                          <a:srgbClr val="BB605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BB6051"/>
                          </a:solidFill>
                        </a:rPr>
                        <a:t>n</a:t>
                      </a:r>
                      <a:endParaRPr lang="ru-RU" sz="3600" b="1" dirty="0">
                        <a:solidFill>
                          <a:srgbClr val="BB605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9E1A9E"/>
                          </a:solidFill>
                        </a:rPr>
                        <a:t>v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err="1" smtClean="0">
                          <a:solidFill>
                            <a:srgbClr val="9E1A9E"/>
                          </a:solidFill>
                        </a:rPr>
                        <a:t>i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9E1A9E"/>
                          </a:solidFill>
                        </a:rPr>
                        <a:t>o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9E1A9E"/>
                          </a:solidFill>
                        </a:rPr>
                        <a:t>l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9E1A9E"/>
                          </a:solidFill>
                        </a:rPr>
                        <a:t>e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9E1A9E"/>
                          </a:solidFill>
                        </a:rPr>
                        <a:t>t</a:t>
                      </a:r>
                      <a:endParaRPr lang="ru-RU" sz="3600" b="1" dirty="0">
                        <a:solidFill>
                          <a:srgbClr val="9E1A9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454">
                <a:tc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o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r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a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n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g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6691A"/>
                          </a:solidFill>
                        </a:rPr>
                        <a:t>e</a:t>
                      </a:r>
                      <a:endParaRPr lang="ru-RU" sz="3600" b="1" dirty="0">
                        <a:solidFill>
                          <a:srgbClr val="F6691A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8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6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66FF"/>
                          </a:solidFill>
                        </a:rPr>
                        <a:t>b</a:t>
                      </a:r>
                      <a:endParaRPr lang="ru-RU" sz="3600" b="1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66FF"/>
                          </a:solidFill>
                        </a:rPr>
                        <a:t>l</a:t>
                      </a:r>
                      <a:endParaRPr lang="ru-RU" sz="3600" b="1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66FF"/>
                          </a:solidFill>
                        </a:rPr>
                        <a:t>u</a:t>
                      </a:r>
                      <a:endParaRPr lang="ru-RU" sz="3600" b="1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66FF"/>
                          </a:solidFill>
                        </a:rPr>
                        <a:t>e</a:t>
                      </a:r>
                      <a:endParaRPr lang="ru-RU" sz="3600" b="1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7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r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d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019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00B050"/>
                          </a:solidFill>
                        </a:rPr>
                        <a:t>s</a:t>
                      </a:r>
                      <a:endParaRPr lang="ru-RU" sz="36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7E99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8" y="285728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check up!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928670"/>
            <a:ext cx="4000528" cy="2786082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2.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4.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5.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6.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7.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1071546"/>
            <a:ext cx="2786082" cy="28575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1500174"/>
            <a:ext cx="2786082" cy="285752"/>
          </a:xfrm>
          <a:prstGeom prst="rect">
            <a:avLst/>
          </a:prstGeom>
          <a:solidFill>
            <a:srgbClr val="BB605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2357430"/>
            <a:ext cx="2786082" cy="285752"/>
          </a:xfrm>
          <a:prstGeom prst="rect">
            <a:avLst/>
          </a:prstGeom>
          <a:solidFill>
            <a:srgbClr val="F669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2786058"/>
            <a:ext cx="2786082" cy="285752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3286124"/>
            <a:ext cx="2786082" cy="28575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928802"/>
            <a:ext cx="2786082" cy="285752"/>
          </a:xfrm>
          <a:prstGeom prst="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8581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Let’s draw a magic picture!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42" name="Picture 2" descr="Эффектный текст из трав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28596" y="5643578"/>
            <a:ext cx="5143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Grass is …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10244" name="Picture 4" descr="http://img1.liveinternet.ru/images/attach/c/6/93/319/93319473_large_Bezoblachnoe_neb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9144001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4282" y="2143116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Sky is…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10245" name="Picture 5" descr="C:\Documents and Settings\User\Рабочий стол\картинки\картинки кошек\86495247_JPEG_1.gif"/>
          <p:cNvPicPr>
            <a:picLocks noChangeAspect="1" noChangeArrowheads="1" noCrop="1"/>
          </p:cNvPicPr>
          <p:nvPr/>
        </p:nvPicPr>
        <p:blipFill>
          <a:blip r:embed="rId5">
            <a:lum contrast="-10000"/>
          </a:blip>
          <a:srcRect/>
          <a:stretch>
            <a:fillRect/>
          </a:stretch>
        </p:blipFill>
        <p:spPr bwMode="auto">
          <a:xfrm>
            <a:off x="6096010" y="0"/>
            <a:ext cx="3047989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714976" y="200024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Sun is…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1500174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Clouds are…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214282" y="142852"/>
            <a:ext cx="2214578" cy="1285860"/>
          </a:xfrm>
          <a:prstGeom prst="cloud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>
            <a:off x="2071670" y="214290"/>
            <a:ext cx="2214578" cy="1285860"/>
          </a:xfrm>
          <a:prstGeom prst="cloud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143372" y="3786190"/>
            <a:ext cx="33634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Flowers are…</a:t>
            </a:r>
            <a:endParaRPr lang="ru-RU" sz="4000" dirty="0"/>
          </a:p>
        </p:txBody>
      </p:sp>
      <p:pic>
        <p:nvPicPr>
          <p:cNvPr id="10250" name="Picture 10" descr="http://diroflora.spb.ru/images/uploads/image/азалия%20Fireball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3709" y="4643446"/>
            <a:ext cx="283819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0" descr="http://diroflora.spb.ru/images/uploads/image/азалия%20Fireball(1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3500430" y="4643446"/>
            <a:ext cx="283819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  <p:bldP spid="9" grpId="1"/>
      <p:bldP spid="10" grpId="0"/>
      <p:bldP spid="10" grpId="1"/>
      <p:bldP spid="11" grpId="0" animBg="1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картинки\Анимация и картинки\nasekomoe-6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3855" y="1143529"/>
            <a:ext cx="7700145" cy="571447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49292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Butterfly, butterfly,</a:t>
            </a:r>
          </a:p>
          <a:p>
            <a:r>
              <a:rPr lang="en-US" sz="3600" dirty="0" smtClean="0">
                <a:latin typeface="Comic Sans MS" pitchFamily="66" charset="0"/>
              </a:rPr>
              <a:t>Where do you fly</a:t>
            </a:r>
          </a:p>
          <a:p>
            <a:r>
              <a:rPr lang="en-US" sz="3600" dirty="0" smtClean="0">
                <a:latin typeface="Comic Sans MS" pitchFamily="66" charset="0"/>
              </a:rPr>
              <a:t>So quick, so high?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картинки\Анимация и картинки\картинки\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5500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- In the blue-blue sky!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омб 1"/>
          <p:cNvSpPr/>
          <p:nvPr/>
        </p:nvSpPr>
        <p:spPr>
          <a:xfrm>
            <a:off x="142844" y="214290"/>
            <a:ext cx="2071702" cy="2000264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омб 2"/>
          <p:cNvSpPr/>
          <p:nvPr/>
        </p:nvSpPr>
        <p:spPr>
          <a:xfrm>
            <a:off x="214282" y="3000372"/>
            <a:ext cx="2071702" cy="2000264"/>
          </a:xfrm>
          <a:prstGeom prst="diamond">
            <a:avLst/>
          </a:prstGeom>
          <a:solidFill>
            <a:srgbClr val="BB6051"/>
          </a:solidFill>
          <a:ln>
            <a:solidFill>
              <a:srgbClr val="BB60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2428860" y="3000372"/>
            <a:ext cx="2071702" cy="2000264"/>
          </a:xfrm>
          <a:prstGeom prst="diamon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7000892" y="214290"/>
            <a:ext cx="2071702" cy="2000264"/>
          </a:xfrm>
          <a:prstGeom prst="diamond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2428860" y="214290"/>
            <a:ext cx="2071702" cy="2000264"/>
          </a:xfrm>
          <a:prstGeom prst="diamon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омб 6"/>
          <p:cNvSpPr/>
          <p:nvPr/>
        </p:nvSpPr>
        <p:spPr>
          <a:xfrm>
            <a:off x="4714876" y="214290"/>
            <a:ext cx="2071702" cy="2000264"/>
          </a:xfrm>
          <a:prstGeom prst="diamond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омб 7"/>
          <p:cNvSpPr/>
          <p:nvPr/>
        </p:nvSpPr>
        <p:spPr>
          <a:xfrm>
            <a:off x="6929454" y="3000372"/>
            <a:ext cx="2071702" cy="2000264"/>
          </a:xfrm>
          <a:prstGeom prst="diamon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4643438" y="3000372"/>
            <a:ext cx="2071702" cy="2000264"/>
          </a:xfrm>
          <a:prstGeom prst="diamond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214554"/>
            <a:ext cx="1143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red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2214554"/>
            <a:ext cx="22860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blue</a:t>
            </a:r>
            <a:endParaRPr lang="ru-RU" sz="54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2214554"/>
            <a:ext cx="18199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green</a:t>
            </a:r>
            <a:endParaRPr lang="ru-RU" sz="5400" b="1" cap="none" spc="0" dirty="0">
              <a:ln w="11430"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64072" y="2214554"/>
            <a:ext cx="2079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yellow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5143512"/>
            <a:ext cx="2053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BB605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brown</a:t>
            </a:r>
            <a:endParaRPr lang="ru-RU" sz="5400" b="1" cap="none" spc="0" dirty="0">
              <a:ln w="11430"/>
              <a:solidFill>
                <a:srgbClr val="BB605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5143512"/>
            <a:ext cx="1689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black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57752" y="5143512"/>
            <a:ext cx="1822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white</a:t>
            </a:r>
            <a:endParaRPr lang="ru-RU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6644" y="5143512"/>
            <a:ext cx="1422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grey</a:t>
            </a:r>
            <a:endParaRPr lang="ru-RU" sz="5400" b="1" cap="none" spc="0" dirty="0">
              <a:ln w="11430"/>
              <a:solidFill>
                <a:schemeClr val="bg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285728"/>
            <a:ext cx="1500198" cy="150019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42910" y="2643182"/>
            <a:ext cx="1500198" cy="150019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57818" y="285728"/>
            <a:ext cx="1500198" cy="1500198"/>
          </a:xfrm>
          <a:prstGeom prst="ellipse">
            <a:avLst/>
          </a:prstGeom>
          <a:solidFill>
            <a:srgbClr val="FE7E99"/>
          </a:solidFill>
          <a:ln>
            <a:solidFill>
              <a:srgbClr val="FE7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285728"/>
            <a:ext cx="1500198" cy="150019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29256" y="2500306"/>
            <a:ext cx="1500198" cy="1500198"/>
          </a:xfrm>
          <a:prstGeom prst="ellipse">
            <a:avLst/>
          </a:prstGeom>
          <a:solidFill>
            <a:srgbClr val="F6691A"/>
          </a:solidFill>
          <a:ln>
            <a:solidFill>
              <a:srgbClr val="F669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86050" y="2643182"/>
            <a:ext cx="1500198" cy="150019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42910" y="4857760"/>
            <a:ext cx="1500198" cy="150019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488" y="4786322"/>
            <a:ext cx="1500198" cy="15001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429256" y="4857760"/>
            <a:ext cx="1500198" cy="1500198"/>
          </a:xfrm>
          <a:prstGeom prst="ellipse">
            <a:avLst/>
          </a:prstGeom>
          <a:solidFill>
            <a:srgbClr val="9E1A9E"/>
          </a:solidFill>
          <a:ln>
            <a:solidFill>
              <a:srgbClr val="9E1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071670" y="357166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2" name="TextBox 21"/>
          <p:cNvSpPr txBox="1"/>
          <p:nvPr/>
        </p:nvSpPr>
        <p:spPr>
          <a:xfrm>
            <a:off x="2143108" y="2643182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3" name="TextBox 22"/>
          <p:cNvSpPr txBox="1"/>
          <p:nvPr/>
        </p:nvSpPr>
        <p:spPr>
          <a:xfrm>
            <a:off x="2143108" y="4929198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29124" y="357166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5" name="TextBox 24"/>
          <p:cNvSpPr txBox="1"/>
          <p:nvPr/>
        </p:nvSpPr>
        <p:spPr>
          <a:xfrm>
            <a:off x="4500562" y="4929198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6" name="TextBox 25"/>
          <p:cNvSpPr txBox="1"/>
          <p:nvPr/>
        </p:nvSpPr>
        <p:spPr>
          <a:xfrm>
            <a:off x="4500562" y="2571744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072330" y="642918"/>
            <a:ext cx="1430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E7E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pink</a:t>
            </a:r>
            <a:endParaRPr lang="ru-RU" sz="5400" b="1" cap="none" spc="0" dirty="0">
              <a:ln w="11430"/>
              <a:solidFill>
                <a:srgbClr val="FE7E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973405" y="2714620"/>
            <a:ext cx="2170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F6691A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orange</a:t>
            </a:r>
            <a:endParaRPr lang="ru-RU" sz="5400" b="1" cap="none" spc="0" dirty="0">
              <a:ln w="11430"/>
              <a:solidFill>
                <a:srgbClr val="F6691A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72330" y="5143512"/>
            <a:ext cx="19288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9E1A9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violet</a:t>
            </a:r>
            <a:endParaRPr lang="ru-RU" sz="5400" b="1" cap="none" spc="0" dirty="0">
              <a:ln w="11430"/>
              <a:solidFill>
                <a:srgbClr val="9E1A9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71472" y="285728"/>
            <a:ext cx="1500198" cy="15001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42910" y="2643182"/>
            <a:ext cx="1500198" cy="15001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357818" y="285728"/>
            <a:ext cx="1500198" cy="150019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285728"/>
            <a:ext cx="1500198" cy="150019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29256" y="2500306"/>
            <a:ext cx="1500198" cy="150019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86050" y="2643182"/>
            <a:ext cx="1500198" cy="150019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42910" y="4857760"/>
            <a:ext cx="1500198" cy="1500198"/>
          </a:xfrm>
          <a:prstGeom prst="ellipse">
            <a:avLst/>
          </a:prstGeom>
          <a:solidFill>
            <a:srgbClr val="944C3E"/>
          </a:solidFill>
          <a:ln>
            <a:solidFill>
              <a:srgbClr val="944C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57488" y="4786322"/>
            <a:ext cx="1500198" cy="150019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429256" y="4857760"/>
            <a:ext cx="1500198" cy="1500198"/>
          </a:xfrm>
          <a:prstGeom prst="ellipse">
            <a:avLst/>
          </a:prstGeom>
          <a:solidFill>
            <a:srgbClr val="BA9A8C"/>
          </a:solidFill>
          <a:ln>
            <a:solidFill>
              <a:srgbClr val="BA9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071670" y="357166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2" name="TextBox 21"/>
          <p:cNvSpPr txBox="1"/>
          <p:nvPr/>
        </p:nvSpPr>
        <p:spPr>
          <a:xfrm>
            <a:off x="2143108" y="2643182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3" name="TextBox 22"/>
          <p:cNvSpPr txBox="1"/>
          <p:nvPr/>
        </p:nvSpPr>
        <p:spPr>
          <a:xfrm>
            <a:off x="2143108" y="4929198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+</a:t>
            </a:r>
            <a:endParaRPr lang="ru-RU" sz="8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29124" y="357166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5" name="TextBox 24"/>
          <p:cNvSpPr txBox="1"/>
          <p:nvPr/>
        </p:nvSpPr>
        <p:spPr>
          <a:xfrm>
            <a:off x="4500562" y="4929198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6" name="TextBox 25"/>
          <p:cNvSpPr txBox="1"/>
          <p:nvPr/>
        </p:nvSpPr>
        <p:spPr>
          <a:xfrm>
            <a:off x="4500562" y="2571744"/>
            <a:ext cx="7858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ru-RU" sz="8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072330" y="214290"/>
            <a:ext cx="18573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</a:t>
            </a:r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ight </a:t>
            </a:r>
          </a:p>
          <a:p>
            <a:pPr algn="ctr"/>
            <a:r>
              <a:rPr lang="en-US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blue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973405" y="2714620"/>
            <a:ext cx="1977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green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72330" y="5143512"/>
            <a:ext cx="19288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BA9A8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beige </a:t>
            </a:r>
            <a:endParaRPr lang="ru-RU" sz="5400" b="1" cap="none" spc="0" dirty="0">
              <a:ln w="11430"/>
              <a:solidFill>
                <a:srgbClr val="BA9A8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 rot="21225267">
            <a:off x="657991" y="1911201"/>
            <a:ext cx="43529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Summer is bright.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21172878">
            <a:off x="590027" y="1096411"/>
            <a:ext cx="43529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>
                        <a:gamma/>
                        <a:shade val="46275"/>
                        <a:invGamma/>
                      </a:srgbClr>
                    </a:gs>
                    <a:gs pos="100000">
                      <a:srgbClr val="00B050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Spring is green.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B050">
                      <a:gamma/>
                      <a:shade val="46275"/>
                      <a:invGamma/>
                    </a:srgbClr>
                  </a:gs>
                  <a:gs pos="100000">
                    <a:srgbClr val="00B050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 rot="21150301">
            <a:off x="880872" y="2781436"/>
            <a:ext cx="43529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100000">
                      <a:srgbClr val="FFFF00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Autumn is yellow.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100000">
                    <a:srgbClr val="FFFF00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 rot="21141666">
            <a:off x="1095047" y="3710693"/>
            <a:ext cx="4333635" cy="5071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D8D8D8">
                        <a:gamma/>
                        <a:shade val="46275"/>
                        <a:invGamma/>
                      </a:srgbClr>
                    </a:gs>
                    <a:gs pos="100000">
                      <a:srgbClr val="D8D8D8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Winter is white.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D8D8D8">
                      <a:gamma/>
                      <a:shade val="46275"/>
                      <a:invGamma/>
                    </a:srgbClr>
                  </a:gs>
                  <a:gs pos="100000">
                    <a:srgbClr val="D8D8D8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ea-english.ru/wp-content/uploads/rainbow.jpg">
            <a:hlinkClick r:id="rId3"/>
          </p:cNvPr>
          <p:cNvPicPr/>
          <p:nvPr/>
        </p:nvPicPr>
        <p:blipFill>
          <a:blip r:embed="rId4"/>
          <a:srcRect l="24000"/>
          <a:stretch>
            <a:fillRect/>
          </a:stretch>
        </p:blipFill>
        <p:spPr bwMode="auto">
          <a:xfrm>
            <a:off x="285720" y="1285860"/>
            <a:ext cx="542932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28604"/>
            <a:ext cx="7929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Roy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G.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Biv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Радужный человечек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58" y="5214950"/>
            <a:ext cx="76006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Ричард из Йорка дал битву зря.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User\Рабочий стол\картинки\Безымянный.bmp"/>
          <p:cNvPicPr>
            <a:picLocks noChangeAspect="1" noChangeArrowheads="1"/>
          </p:cNvPicPr>
          <p:nvPr/>
        </p:nvPicPr>
        <p:blipFill>
          <a:blip r:embed="rId5"/>
          <a:srcRect t="31529" r="28125"/>
          <a:stretch>
            <a:fillRect/>
          </a:stretch>
        </p:blipFill>
        <p:spPr bwMode="auto">
          <a:xfrm>
            <a:off x="7286548" y="0"/>
            <a:ext cx="1857452" cy="2494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929322" y="1428736"/>
            <a:ext cx="29289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Richard</a:t>
            </a:r>
          </a:p>
          <a:p>
            <a:r>
              <a:rPr lang="en-US" sz="3200" b="1" dirty="0" smtClean="0">
                <a:solidFill>
                  <a:srgbClr val="F6691A"/>
                </a:solidFill>
              </a:rPr>
              <a:t>Of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York</a:t>
            </a:r>
          </a:p>
          <a:p>
            <a:r>
              <a:rPr lang="en-US" sz="3200" b="1" dirty="0" smtClean="0">
                <a:solidFill>
                  <a:srgbClr val="00B050"/>
                </a:solidFill>
              </a:rPr>
              <a:t>Gave</a:t>
            </a:r>
          </a:p>
          <a:p>
            <a:r>
              <a:rPr lang="en-US" sz="3200" b="1" dirty="0" smtClean="0">
                <a:solidFill>
                  <a:srgbClr val="0066FF"/>
                </a:solidFill>
              </a:rPr>
              <a:t>Battle</a:t>
            </a:r>
          </a:p>
          <a:p>
            <a:r>
              <a:rPr lang="en-US" sz="3200" b="1" dirty="0" smtClean="0">
                <a:solidFill>
                  <a:srgbClr val="6600CC"/>
                </a:solidFill>
              </a:rPr>
              <a:t>In</a:t>
            </a:r>
          </a:p>
          <a:p>
            <a:r>
              <a:rPr lang="en-US" sz="3200" b="1" dirty="0" smtClean="0">
                <a:solidFill>
                  <a:srgbClr val="990099"/>
                </a:solidFill>
              </a:rPr>
              <a:t>Vain</a:t>
            </a:r>
            <a:endParaRPr lang="ru-RU" sz="32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нтересные факты о радуге">
            <a:hlinkClick r:id="rId2"/>
          </p:cNvPr>
          <p:cNvPicPr/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214678" y="285728"/>
            <a:ext cx="592932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 Can  Sing  a Rainbow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40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Red and yellow and   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40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pink and green</a:t>
            </a:r>
            <a:b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Purple and orange  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40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blue</a:t>
            </a:r>
            <a:b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I can sing a rainbow,</a:t>
            </a:r>
            <a:b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sing a rainbow,</a:t>
            </a:r>
            <a:b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sing a rainbow too.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1357298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red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6691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orange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оранжевый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yellow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желтый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green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зеленый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blue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indigo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200" i="0" u="none" strike="noStrike" cap="none" normalizeH="0" baseline="0" dirty="0" err="1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индиго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это цвет, находящийся в спектре между синим и фиолетовым)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violet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фиолетовый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14290"/>
            <a:ext cx="61436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Colours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Rainbow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картинки\Анимация и картинки\картинки\f4e03e5908178b5886bed99666b70b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86116" y="1285860"/>
            <a:ext cx="53578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Every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cloud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has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its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silver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lining</a:t>
            </a:r>
            <a:r>
              <a:rPr lang="ru-RU" sz="3200" b="1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      </a:t>
            </a:r>
            <a:r>
              <a:rPr lang="ru-RU" sz="3200" dirty="0" smtClean="0"/>
              <a:t>У каждой темной тучи есть серебряная полоска. </a:t>
            </a:r>
            <a:endParaRPr lang="en-US" sz="3200" dirty="0" smtClean="0"/>
          </a:p>
          <a:p>
            <a:r>
              <a:rPr lang="en-US" sz="3200" dirty="0" smtClean="0"/>
              <a:t>           (</a:t>
            </a:r>
            <a:r>
              <a:rPr lang="ru-RU" sz="3200" dirty="0" smtClean="0"/>
              <a:t>Нет худа без добра</a:t>
            </a:r>
            <a:r>
              <a:rPr lang="en-US" sz="3200" dirty="0" smtClean="0"/>
              <a:t>.)</a:t>
            </a:r>
            <a:br>
              <a:rPr lang="en-US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357166"/>
            <a:ext cx="54292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Do you know that…?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246</Words>
  <Application>Microsoft Office PowerPoint</Application>
  <PresentationFormat>Экран (4:3)</PresentationFormat>
  <Paragraphs>129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МБОУ СОШ №8</cp:lastModifiedBy>
  <cp:revision>58</cp:revision>
  <dcterms:created xsi:type="dcterms:W3CDTF">2013-02-12T15:55:51Z</dcterms:created>
  <dcterms:modified xsi:type="dcterms:W3CDTF">2013-02-16T04:28:05Z</dcterms:modified>
</cp:coreProperties>
</file>