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64" r:id="rId3"/>
    <p:sldId id="290" r:id="rId4"/>
    <p:sldId id="292" r:id="rId5"/>
    <p:sldId id="257" r:id="rId6"/>
    <p:sldId id="258" r:id="rId7"/>
    <p:sldId id="283" r:id="rId8"/>
    <p:sldId id="284" r:id="rId9"/>
    <p:sldId id="285" r:id="rId10"/>
    <p:sldId id="265" r:id="rId11"/>
    <p:sldId id="266" r:id="rId12"/>
    <p:sldId id="267" r:id="rId13"/>
    <p:sldId id="268" r:id="rId14"/>
    <p:sldId id="278" r:id="rId15"/>
    <p:sldId id="274" r:id="rId16"/>
    <p:sldId id="273" r:id="rId17"/>
    <p:sldId id="272" r:id="rId18"/>
    <p:sldId id="277" r:id="rId19"/>
    <p:sldId id="259" r:id="rId20"/>
    <p:sldId id="260" r:id="rId21"/>
    <p:sldId id="261" r:id="rId22"/>
    <p:sldId id="275" r:id="rId23"/>
    <p:sldId id="276" r:id="rId24"/>
    <p:sldId id="281" r:id="rId25"/>
    <p:sldId id="282" r:id="rId26"/>
    <p:sldId id="280" r:id="rId27"/>
    <p:sldId id="279" r:id="rId28"/>
    <p:sldId id="262" r:id="rId29"/>
    <p:sldId id="263" r:id="rId30"/>
    <p:sldId id="287" r:id="rId31"/>
    <p:sldId id="293" r:id="rId32"/>
    <p:sldId id="288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3695"/>
    <a:srgbClr val="8D3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6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97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88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9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50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77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0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91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7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2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69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97282-D21D-490A-B232-AA0CD5415E41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08209-14B3-4438-B7E8-58F4AA4F9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1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7" Type="http://schemas.openxmlformats.org/officeDocument/2006/relationships/slide" Target="slide2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25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files/priezientatsiia-k-vvodnomu-uroku-litieratury-v-5-klassie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fourok.ru/prezentaciya-k-pervomu-uroku-literaturi-v-klasse-1732458.html" TargetMode="External"/><Relationship Id="rId4" Type="http://schemas.openxmlformats.org/officeDocument/2006/relationships/hyperlink" Target="http://ppt4web.ru/literatura/urok-literatury-klass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0" y="0"/>
            <a:ext cx="9024000" cy="6768000"/>
          </a:xfrm>
          <a:prstGeom prst="rect">
            <a:avLst/>
          </a:prstGeom>
        </p:spPr>
      </p:pic>
      <p:pic>
        <p:nvPicPr>
          <p:cNvPr id="5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00" y="-33637"/>
            <a:ext cx="916226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5800" y="1556792"/>
            <a:ext cx="7772400" cy="2450703"/>
          </a:xfrm>
        </p:spPr>
        <p:txBody>
          <a:bodyPr>
            <a:prstTxWarp prst="textButton">
              <a:avLst/>
            </a:prstTxWarp>
            <a:noAutofit/>
          </a:bodyPr>
          <a:lstStyle/>
          <a:p>
            <a: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Путешествие </a:t>
            </a:r>
            <a: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/>
            </a:r>
            <a:b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</a:br>
            <a: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в </a:t>
            </a:r>
            <a: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страну</a:t>
            </a:r>
            <a: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/>
            </a:r>
            <a:b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</a:br>
            <a:r>
              <a:rPr lang="ru-RU" sz="6600" b="1" dirty="0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ru-RU" sz="6600" b="1" dirty="0" err="1" smtClean="0">
                <a:ln w="19050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Литературию</a:t>
            </a:r>
            <a:endParaRPr lang="ru-RU" sz="6600" b="1" dirty="0">
              <a:ln w="19050">
                <a:solidFill>
                  <a:srgbClr val="FFFF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000" y="49873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Monotype Corsiva" panose="03010101010201010101" pitchFamily="66" charset="0"/>
              </a:rPr>
              <a:t>Презентация </a:t>
            </a:r>
          </a:p>
          <a:p>
            <a:pPr algn="ctr"/>
            <a:r>
              <a:rPr lang="ru-RU" b="1" dirty="0">
                <a:latin typeface="Monotype Corsiva" panose="03010101010201010101" pitchFamily="66" charset="0"/>
              </a:rPr>
              <a:t>учителя    русского языка и литературы</a:t>
            </a:r>
          </a:p>
          <a:p>
            <a:pPr algn="ctr"/>
            <a:r>
              <a:rPr lang="ru-RU" b="1" dirty="0">
                <a:latin typeface="Monotype Corsiva" panose="03010101010201010101" pitchFamily="66" charset="0"/>
              </a:rPr>
              <a:t>МБОО «Лицей с. Верхний Мамон» </a:t>
            </a:r>
          </a:p>
          <a:p>
            <a:pPr algn="ctr"/>
            <a:r>
              <a:rPr lang="ru-RU" b="1" dirty="0">
                <a:latin typeface="Monotype Corsiva" panose="03010101010201010101" pitchFamily="66" charset="0"/>
              </a:rPr>
              <a:t>Спицыной Татьяны Викторовны.</a:t>
            </a:r>
            <a:endParaRPr lang="ru-RU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49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39752" y="1973759"/>
            <a:ext cx="62464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342900" algn="ctr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</a:pP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Всех на свете он добрей, 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Лечит он больных зверей,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И однажды бегемота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Вытащил он из болота.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Он известен, знаменит.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Это доктор...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739478"/>
            <a:ext cx="23855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ahoma"/>
                <a:ea typeface="+mj-ea"/>
                <a:cs typeface="Arial"/>
              </a:rPr>
              <a:t>1-й ряд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788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&amp;Kcy;&amp;acy;&amp;rcy;&amp;tcy;&amp;icy;&amp;ncy;&amp;kcy;&amp;acy; 1 &amp;icy;&amp;zcy; 379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1650"/>
            <a:ext cx="4752528" cy="453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98472" y="447090"/>
            <a:ext cx="596195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А кто автор книги об Айболите?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7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i?id=383633661-12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992" y="1976513"/>
            <a:ext cx="3671739" cy="41052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75856" y="830759"/>
            <a:ext cx="51235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К.И. Чуковский</a:t>
            </a: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.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1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91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1907651"/>
            <a:ext cx="70540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342900" algn="ctr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</a:pP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Многим долго неизвестный,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Стал он каждому дружком.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Всем по сказке интересной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Мальчик-луковка знаком. 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Очень просто и недлинно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Он зовётся…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956960"/>
            <a:ext cx="4572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ahoma"/>
                <a:ea typeface="+mj-ea"/>
                <a:cs typeface="Arial"/>
              </a:rPr>
              <a:t>2-й ряд</a:t>
            </a:r>
            <a:r>
              <a:rPr kumimoji="0" lang="ru-RU" altLang="ru-RU" sz="44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ahoma"/>
                <a:ea typeface="+mj-ea"/>
                <a:cs typeface="Arial"/>
              </a:rPr>
              <a:t/>
            </a:r>
            <a:br>
              <a:rPr kumimoji="0" lang="ru-RU" altLang="ru-RU" sz="44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ahoma"/>
                <a:ea typeface="+mj-ea"/>
                <a:cs typeface="Arial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0121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58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i?id=347394142-43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74825"/>
            <a:ext cx="4032448" cy="417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348145"/>
            <a:ext cx="62494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А кто создал этого героя?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63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i?id=80046353-55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844824"/>
            <a:ext cx="3672408" cy="41767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31840" y="739478"/>
            <a:ext cx="53206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Джанни </a:t>
            </a:r>
            <a:r>
              <a:rPr kumimoji="0" lang="ru-RU" altLang="ru-RU" sz="4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Родари</a:t>
            </a: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19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91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7744" y="1988840"/>
            <a:ext cx="5958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342900" algn="ctr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</a:pP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Всех он любит неизменно,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Кто б к нему ни приходил.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Догадались? Это Гена,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Это Гена…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929106"/>
            <a:ext cx="23855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ahoma"/>
                <a:ea typeface="+mj-ea"/>
                <a:cs typeface="Arial"/>
              </a:rPr>
              <a:t>3-й ряд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1309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i?id=59140409-39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16832"/>
            <a:ext cx="3671888" cy="410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42325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Кто автор книги о Крокодиле Гене и его друзьях? </a:t>
            </a: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63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24" y="-1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&amp;Kcy;&amp;acy;&amp;rcy;&amp;tcy;&amp;icy;&amp;ncy;&amp;kcy;&amp;acy; 5 &amp;icy;&amp;zcy; 61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4825"/>
            <a:ext cx="4680520" cy="4176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03731" y="656133"/>
            <a:ext cx="5652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Эдуард</a:t>
            </a:r>
            <a:r>
              <a:rPr kumimoji="0" lang="ru-RU" altLang="ru-RU" sz="4400" b="1" i="1" u="none" strike="noStrike" kern="0" cap="none" spc="0" normalizeH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 </a:t>
            </a:r>
            <a:r>
              <a:rPr kumimoji="0" lang="ru-RU" alt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Arial"/>
              </a:rPr>
              <a:t>Успенский </a:t>
            </a: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62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319" y="-1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76672"/>
            <a:ext cx="5904656" cy="85010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anose="02040604050505020304" pitchFamily="18" charset="0"/>
              </a:rPr>
              <a:t>Что такое книга?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916832"/>
            <a:ext cx="6264696" cy="4641379"/>
          </a:xfrm>
        </p:spPr>
        <p:txBody>
          <a:bodyPr/>
          <a:lstStyle/>
          <a:p>
            <a:r>
              <a:rPr lang="ru-RU" b="1" dirty="0" smtClean="0">
                <a:latin typeface="Century Schoolbook" panose="02040604050505020304" pitchFamily="18" charset="0"/>
              </a:rPr>
              <a:t>Закончить предложения.</a:t>
            </a:r>
          </a:p>
          <a:p>
            <a:pPr marL="0" indent="0">
              <a:buNone/>
            </a:pPr>
            <a:r>
              <a:rPr lang="ru-RU" b="1" i="1" dirty="0" smtClean="0">
                <a:latin typeface="Century Schoolbook" panose="02040604050505020304" pitchFamily="18" charset="0"/>
              </a:rPr>
              <a:t>1. Книга – это…</a:t>
            </a:r>
          </a:p>
          <a:p>
            <a:pPr marL="0" indent="0">
              <a:buNone/>
            </a:pPr>
            <a:r>
              <a:rPr lang="ru-RU" b="1" i="1" dirty="0" smtClean="0">
                <a:latin typeface="Century Schoolbook" panose="02040604050505020304" pitchFamily="18" charset="0"/>
              </a:rPr>
              <a:t>2. Из книги мы узнаём…</a:t>
            </a:r>
          </a:p>
          <a:p>
            <a:pPr marL="0" indent="0">
              <a:buNone/>
            </a:pPr>
            <a:r>
              <a:rPr lang="ru-RU" b="1" i="1" dirty="0" smtClean="0">
                <a:latin typeface="Century Schoolbook" panose="02040604050505020304" pitchFamily="18" charset="0"/>
              </a:rPr>
              <a:t>3. Книга нас учит…</a:t>
            </a:r>
          </a:p>
          <a:p>
            <a:pPr marL="0" indent="0">
              <a:buNone/>
            </a:pPr>
            <a:r>
              <a:rPr lang="ru-RU" b="1" i="1" dirty="0" smtClean="0">
                <a:latin typeface="Century Schoolbook" panose="02040604050505020304" pitchFamily="18" charset="0"/>
              </a:rPr>
              <a:t>4. Без книги невозможно…</a:t>
            </a:r>
            <a:endParaRPr lang="ru-RU" b="1" i="1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17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9" y="-1063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95736" y="764704"/>
            <a:ext cx="639045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</a:pP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Не наяву и не во сне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Без страха и без робости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Мы снова бродим по стране,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Которой нет на глобусе.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На карту не нанесена,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Но знаем ты и я,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  <a:t>Что есть она, что есть страна</a:t>
            </a:r>
            <a:br>
              <a:rPr lang="ru-RU" altLang="ru-RU" sz="3200" b="1" i="1" dirty="0">
                <a:solidFill>
                  <a:srgbClr val="000000"/>
                </a:solidFill>
                <a:latin typeface="Century Schoolbook" panose="02040604050505020304" pitchFamily="18" charset="0"/>
                <a:cs typeface="Arial"/>
              </a:rPr>
            </a:br>
            <a:r>
              <a:rPr lang="ru-RU" altLang="ru-RU" sz="4400" b="1" i="1" dirty="0" err="1">
                <a:solidFill>
                  <a:srgbClr val="FF0000"/>
                </a:solidFill>
                <a:latin typeface="Century Schoolbook" panose="02040604050505020304" pitchFamily="18" charset="0"/>
                <a:cs typeface="Arial"/>
              </a:rPr>
              <a:t>Литературия</a:t>
            </a:r>
            <a:r>
              <a:rPr lang="ru-RU" altLang="ru-RU" sz="4400" b="1" i="1" dirty="0">
                <a:solidFill>
                  <a:srgbClr val="FF0000"/>
                </a:solidFill>
                <a:latin typeface="Century Schoolbook" panose="02040604050505020304" pitchFamily="18" charset="0"/>
                <a:cs typeface="Arial"/>
              </a:rPr>
              <a:t>.</a:t>
            </a:r>
            <a:r>
              <a:rPr lang="ru-RU" altLang="ru-RU" sz="3600" b="1" dirty="0">
                <a:solidFill>
                  <a:srgbClr val="FF0000"/>
                </a:solidFill>
                <a:latin typeface="Century Schoolbook" panose="02040604050505020304" pitchFamily="18" charset="0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661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3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" y="3"/>
            <a:ext cx="9108000" cy="683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  <a:t>Сравните свои суждения о книге с тем, что звучит с стихотворении </a:t>
            </a:r>
            <a:br>
              <a:rPr lang="ru-RU" sz="3200" b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</a:br>
            <a:r>
              <a:rPr lang="ru-RU" sz="3200" b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entury Schoolbook" panose="02040604050505020304" pitchFamily="18" charset="0"/>
              </a:rPr>
              <a:t>Виктора Бокова.</a:t>
            </a:r>
            <a:endParaRPr lang="ru-RU" sz="3200" b="1" dirty="0">
              <a:ln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1" y="1692276"/>
            <a:ext cx="6337625" cy="47811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КНИГА.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 – учитель, книга – наставник.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 – близкий товарищ и друг.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Ум, как ручей, высыхает и старится, 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Если выпустишь книгу из рук.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 – советчик, книга – разведчик,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 – активный борец и боец.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 – нетленная память и вечность,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Спутник планеты Земля, наконец.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 – не просто красивая мебель,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Не приложенье дубовых столов.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 – волшебник, умеющий небыль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В быль превращать и в основу основ.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83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925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" y="3"/>
            <a:ext cx="9108000" cy="683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82296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entury Schoolbook" panose="02040604050505020304" pitchFamily="18" charset="0"/>
              </a:rPr>
              <a:t>О книге сложено множество пословиц.</a:t>
            </a:r>
            <a:endParaRPr lang="ru-RU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36889"/>
            <a:ext cx="6851104" cy="452596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Кто много читает, тот много знает.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 для ума – что тёплый дождь для всходов.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Книга – не самолёт, а за тридевять земель унесёт.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Не на пользу книги читать, если только вершки хватать.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64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ъект 9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871" y="4661756"/>
            <a:ext cx="1863057" cy="1512000"/>
          </a:xfrm>
        </p:spPr>
      </p:pic>
      <p:sp>
        <p:nvSpPr>
          <p:cNvPr id="5" name="Прямоугольник 4"/>
          <p:cNvSpPr/>
          <p:nvPr/>
        </p:nvSpPr>
        <p:spPr>
          <a:xfrm>
            <a:off x="2051720" y="620688"/>
            <a:ext cx="6552728" cy="7386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0" cap="none" spc="-100" normalizeH="0" baseline="0" noProof="0" dirty="0" smtClean="0">
                <a:ln w="3200">
                  <a:solidFill>
                    <a:srgbClr val="5A6378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Century Schoolbook" panose="02040604050505020304" pitchFamily="18" charset="0"/>
                <a:ea typeface="+mj-ea"/>
                <a:cs typeface="+mj-cs"/>
              </a:rPr>
              <a:t>Из чего состоит книга?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entury Schoolbook" panose="020406040505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02265" y="1485876"/>
            <a:ext cx="424847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ts val="600"/>
              </a:spcBef>
              <a:buClr>
                <a:srgbClr val="8D349C"/>
              </a:buClr>
              <a:buSzPct val="85000"/>
              <a:buFont typeface="Wingdings" panose="05000000000000000000" pitchFamily="2" charset="2"/>
              <a:buChar char="v"/>
            </a:pPr>
            <a:r>
              <a:rPr lang="ru-RU" sz="2600" b="1" u="sng" dirty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Обложка (переплет)</a:t>
            </a:r>
          </a:p>
          <a:p>
            <a:pPr marL="457200" lvl="0" indent="-457200">
              <a:spcBef>
                <a:spcPts val="600"/>
              </a:spcBef>
              <a:buClr>
                <a:srgbClr val="8D349C"/>
              </a:buClr>
              <a:buSzPct val="85000"/>
              <a:buFont typeface="Wingdings" panose="05000000000000000000" pitchFamily="2" charset="2"/>
              <a:buChar char="v"/>
            </a:pPr>
            <a:r>
              <a:rPr lang="ru-RU" sz="2600" b="1" u="sng" dirty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hlinkClick r:id="rId5" action="ppaction://hlinksldjump"/>
              </a:rPr>
              <a:t>Суперобложка</a:t>
            </a:r>
            <a:endParaRPr lang="ru-RU" sz="2600" b="1" u="sng" dirty="0">
              <a:solidFill>
                <a:srgbClr val="9A369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marL="457200" lvl="0" indent="-457200">
              <a:spcBef>
                <a:spcPts val="600"/>
              </a:spcBef>
              <a:buClr>
                <a:srgbClr val="8D349C"/>
              </a:buClr>
              <a:buSzPct val="85000"/>
              <a:buFont typeface="Wingdings" panose="05000000000000000000" pitchFamily="2" charset="2"/>
              <a:buChar char="v"/>
            </a:pPr>
            <a:r>
              <a:rPr lang="ru-RU" sz="2600" b="1" u="sng" dirty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hlinkClick r:id="rId6" action="ppaction://hlinksldjump"/>
              </a:rPr>
              <a:t>Ф</a:t>
            </a:r>
            <a:r>
              <a:rPr lang="ru-RU" sz="2600" b="1" i="1" u="sng" dirty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hlinkClick r:id="rId6" action="ppaction://hlinksldjump"/>
              </a:rPr>
              <a:t>о</a:t>
            </a:r>
            <a:r>
              <a:rPr lang="ru-RU" sz="2600" b="1" u="sng" dirty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hlinkClick r:id="rId6" action="ppaction://hlinksldjump"/>
              </a:rPr>
              <a:t>рзац</a:t>
            </a:r>
            <a:r>
              <a:rPr lang="ru-RU" sz="2600" b="1" dirty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hlinkClick r:id="rId6" action="ppaction://hlinksldjump"/>
              </a:rPr>
              <a:t> </a:t>
            </a:r>
            <a:endParaRPr lang="ru-RU" sz="2600" b="1" dirty="0">
              <a:solidFill>
                <a:srgbClr val="9A369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marL="457200" lvl="0" indent="-457200">
              <a:spcBef>
                <a:spcPts val="600"/>
              </a:spcBef>
              <a:buClr>
                <a:srgbClr val="8D349C"/>
              </a:buClr>
              <a:buSzPct val="85000"/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hlinkClick r:id="rId7" action="ppaction://hlinksldjump"/>
              </a:rPr>
              <a:t>Титульный лист</a:t>
            </a:r>
            <a:endParaRPr lang="ru-RU" sz="2600" b="1" dirty="0" smtClean="0">
              <a:solidFill>
                <a:srgbClr val="9A369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marL="457200" lvl="0" indent="-457200">
              <a:spcBef>
                <a:spcPts val="600"/>
              </a:spcBef>
              <a:buClr>
                <a:srgbClr val="8D349C"/>
              </a:buClr>
              <a:buSzPct val="85000"/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</a:t>
            </a:r>
            <a:r>
              <a:rPr lang="ru-RU" sz="2600" b="1" u="sng" dirty="0" smtClean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Сноски</a:t>
            </a:r>
          </a:p>
          <a:p>
            <a:pPr marL="457200" lvl="0" indent="-457200">
              <a:spcBef>
                <a:spcPts val="600"/>
              </a:spcBef>
              <a:buClr>
                <a:srgbClr val="8D349C"/>
              </a:buClr>
              <a:buSzPct val="85000"/>
              <a:buFont typeface="Wingdings" panose="05000000000000000000" pitchFamily="2" charset="2"/>
              <a:buChar char="v"/>
            </a:pPr>
            <a:r>
              <a:rPr lang="ru-RU" sz="2600" b="1" u="sng" dirty="0" smtClean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Оглавление</a:t>
            </a:r>
            <a:endParaRPr lang="ru-RU" sz="2600" b="1" u="sng" dirty="0">
              <a:solidFill>
                <a:srgbClr val="9A369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marL="457200" lvl="0" indent="-457200">
              <a:spcBef>
                <a:spcPts val="600"/>
              </a:spcBef>
              <a:buClr>
                <a:srgbClr val="8D349C"/>
              </a:buClr>
              <a:buSzPct val="85000"/>
              <a:buFont typeface="Wingdings" panose="05000000000000000000" pitchFamily="2" charset="2"/>
              <a:buChar char="v"/>
            </a:pPr>
            <a:r>
              <a:rPr lang="ru-RU" sz="2600" b="1" u="sng" dirty="0">
                <a:solidFill>
                  <a:srgbClr val="9A36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Иллюстрации </a:t>
            </a:r>
          </a:p>
        </p:txBody>
      </p:sp>
    </p:spTree>
    <p:extLst>
      <p:ext uri="{BB962C8B-B14F-4D97-AF65-F5344CB8AC3E}">
        <p14:creationId xmlns:p14="http://schemas.microsoft.com/office/powerpoint/2010/main" val="303991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131840" y="1274878"/>
            <a:ext cx="4608512" cy="397031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ФО́РЗАЦ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,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форзаца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, муж. ( нем. </a:t>
            </a:r>
            <a:r>
              <a:rPr kumimoji="0" lang="ru-RU" alt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Vorsatz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). Двойной лист чистой бумаги, одной половинкой приклеиваемый к внутренней стороне крышек переплета, тогда как другая половинка остается свободной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4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91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2699792" y="1453443"/>
            <a:ext cx="5646625" cy="35394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hlinkClick r:id="rId3" action="ppaction://hlinksldjump"/>
              </a:rPr>
              <a:t>Ти́тульный</a:t>
            </a:r>
            <a:r>
              <a:rPr lang="ru-RU" sz="2800" dirty="0">
                <a:hlinkClick r:id="rId3" action="ppaction://hlinksldjump"/>
              </a:rPr>
              <a:t> </a:t>
            </a:r>
            <a:r>
              <a:rPr lang="ru-RU" sz="2800" b="1" dirty="0">
                <a:hlinkClick r:id="rId3" action="ppaction://hlinksldjump"/>
              </a:rPr>
              <a:t>лист</a:t>
            </a:r>
            <a:r>
              <a:rPr lang="ru-RU" sz="2800" dirty="0">
                <a:hlinkClick r:id="rId3" action="ppaction://hlinksldjump"/>
              </a:rPr>
              <a:t>, </a:t>
            </a:r>
            <a:r>
              <a:rPr lang="ru-RU" sz="2800" dirty="0" err="1">
                <a:hlinkClick r:id="rId3" action="ppaction://hlinksldjump"/>
              </a:rPr>
              <a:t>ти́тул</a:t>
            </a:r>
            <a:r>
              <a:rPr lang="ru-RU" sz="2800" dirty="0">
                <a:hlinkClick r:id="rId3" action="ppaction://hlinksldjump"/>
              </a:rPr>
              <a:t> (лат. </a:t>
            </a:r>
            <a:r>
              <a:rPr lang="ru-RU" sz="2800" dirty="0" err="1">
                <a:hlinkClick r:id="rId3" action="ppaction://hlinksldjump"/>
              </a:rPr>
              <a:t>titulus</a:t>
            </a:r>
            <a:r>
              <a:rPr lang="ru-RU" sz="2800" dirty="0">
                <a:hlinkClick r:id="rId3" action="ppaction://hlinksldjump"/>
              </a:rPr>
              <a:t> — «надпись, заглавие») — одна из первых страниц книги, предваряющая текст произведения. На </a:t>
            </a:r>
            <a:r>
              <a:rPr lang="ru-RU" sz="2800" b="1" dirty="0">
                <a:hlinkClick r:id="rId3" action="ppaction://hlinksldjump"/>
              </a:rPr>
              <a:t>титульном</a:t>
            </a:r>
            <a:r>
              <a:rPr lang="ru-RU" sz="2800" dirty="0">
                <a:hlinkClick r:id="rId3" action="ppaction://hlinksldjump"/>
              </a:rPr>
              <a:t> </a:t>
            </a:r>
            <a:r>
              <a:rPr lang="ru-RU" sz="2800" b="1" dirty="0">
                <a:hlinkClick r:id="rId3" action="ppaction://hlinksldjump"/>
              </a:rPr>
              <a:t>листе</a:t>
            </a:r>
            <a:r>
              <a:rPr lang="ru-RU" sz="2800" dirty="0">
                <a:hlinkClick r:id="rId3" action="ppaction://hlinksldjump"/>
              </a:rPr>
              <a:t> размещаются основные выходные сведения: имя автора, название книги...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379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491880" y="1844824"/>
            <a:ext cx="4546848" cy="181588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hlinkClick r:id="rId3" action="ppaction://hlinksldjump"/>
              </a:rPr>
              <a:t>Суперобложка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 — бумажная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обложка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, надеваемая на переплёт или основную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обложку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action="ppaction://hlinksldjump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830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412776"/>
            <a:ext cx="3442334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6090"/>
            <a:ext cx="8229600" cy="9723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</a:rPr>
              <a:t/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/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Ярослав Владимирович Мудрый (978 – 1054)</a:t>
            </a:r>
            <a:br>
              <a:rPr lang="ru-RU" sz="32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</a:br>
            <a:endParaRPr lang="ru-RU" sz="3200" b="1" dirty="0">
              <a:solidFill>
                <a:srgbClr val="00206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18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5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b="5267"/>
          <a:stretch/>
        </p:blipFill>
        <p:spPr bwMode="auto">
          <a:xfrm>
            <a:off x="275004" y="1022570"/>
            <a:ext cx="3217197" cy="50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3248"/>
            <a:ext cx="8859140" cy="762657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Batang" pitchFamily="18" charset="-127"/>
              </a:rPr>
              <a:t>Первопечатник Иван Федоров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  <a:ea typeface="Batang" pitchFamily="18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7205" y="1085728"/>
            <a:ext cx="4697664" cy="36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80745" y="6136337"/>
            <a:ext cx="2880319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Ивану Федорову в Москве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7180" y="5031547"/>
            <a:ext cx="2462919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«Апостол»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104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" y="-13702"/>
            <a:ext cx="9108000" cy="683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8863" y="274319"/>
            <a:ext cx="6057593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entury Schoolbook" panose="02040604050505020304" pitchFamily="18" charset="0"/>
              </a:rPr>
              <a:t>Какую литературу называют классической?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7" y="1268760"/>
            <a:ext cx="6299875" cy="51845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Образовано от латинского  слова «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classicus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» – образцовый, лучший.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Писатели-классики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– это те писатели, чьи произведения считаются </a:t>
            </a:r>
            <a:r>
              <a:rPr lang="ru-RU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образцовыми, </a:t>
            </a:r>
            <a:r>
              <a:rPr lang="ru-RU" sz="24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л</a:t>
            </a:r>
            <a:r>
              <a:rPr lang="ru-RU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учшими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не только не только для своей эпохи, но и для читателей многих десятилетий, столетий, тысячелетий. Эти книги на своих страницах поднимают проблемы, которые будут интересны людям в любые времена и эпохи: добро и зло, любовь и ненависть, правда и ложь, порядочность и подлость…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3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1430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938265"/>
              </p:ext>
            </p:extLst>
          </p:nvPr>
        </p:nvGraphicFramePr>
        <p:xfrm>
          <a:off x="200667" y="1466466"/>
          <a:ext cx="8403781" cy="44828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7164"/>
                <a:gridCol w="4236617"/>
              </a:tblGrid>
              <a:tr h="4482813"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</a:pPr>
                      <a:endParaRPr lang="en-US" sz="2400" b="1" i="1" dirty="0" smtClean="0">
                        <a:latin typeface="Century Schoolbook" panose="02040604050505020304" pitchFamily="18" charset="0"/>
                      </a:endParaRP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Читайте, мальчишки!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Девчонки, читайте!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Любимые книжки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Ищите на сайте!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В метро, в электричке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И автомобиле,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В гостях или дома,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На даче, на вилле –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Читайте, девчонки!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Читайте, мальчишки!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Плохому не учат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Любимые книжки! </a:t>
                      </a:r>
                    </a:p>
                    <a:p>
                      <a:pPr>
                        <a:lnSpc>
                          <a:spcPts val="2300"/>
                        </a:lnSpc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Не всё в этом мире </a:t>
                      </a: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endParaRPr lang="en-US" sz="2400" b="1" i="1" dirty="0" smtClean="0">
                        <a:latin typeface="Century Schoolbook" panose="02040604050505020304" pitchFamily="18" charset="0"/>
                      </a:endParaRP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Легко нам даётся,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И всё же упорный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И мудрый – добьётся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Того, к чему доброе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Сердце стремится: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Он клетку откроет,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Где птица томится!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И каждый из нас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Облегчённо вздохнёт,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Поверив, что мудрое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Время – придёт!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И мудрое, новое </a:t>
                      </a:r>
                    </a:p>
                    <a:p>
                      <a:pPr marL="0" indent="0">
                        <a:lnSpc>
                          <a:spcPts val="2400"/>
                        </a:lnSpc>
                        <a:buNone/>
                      </a:pPr>
                      <a:r>
                        <a:rPr lang="ru-RU" sz="2400" b="1" i="1" dirty="0" smtClean="0">
                          <a:latin typeface="Century Schoolbook" panose="02040604050505020304" pitchFamily="18" charset="0"/>
                        </a:rPr>
                        <a:t> Время – придёт! </a:t>
                      </a: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819" y="120115"/>
            <a:ext cx="7314362" cy="114300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«Читайте, дети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»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(Нина Васильевна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Пикулева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47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1" y="20717"/>
            <a:ext cx="9108000" cy="68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r="13775"/>
          <a:stretch/>
        </p:blipFill>
        <p:spPr>
          <a:xfrm>
            <a:off x="50053" y="216353"/>
            <a:ext cx="9046136" cy="644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84" y="-53647"/>
            <a:ext cx="9109630" cy="698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476672"/>
            <a:ext cx="4392488" cy="650503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ЛИТЕРАТУРИЯ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24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45"/>
            <a:ext cx="916226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5072" y="25277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Schoolbook" panose="02040604050505020304" pitchFamily="18" charset="0"/>
              </a:rPr>
              <a:t>Рефлексия.</a:t>
            </a:r>
            <a:endParaRPr lang="ru-RU" sz="5400" b="1" dirty="0">
              <a:ln w="381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930666"/>
            <a:ext cx="2679669" cy="288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524" y="1930666"/>
            <a:ext cx="2921755" cy="288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047" y="1881831"/>
            <a:ext cx="4217381" cy="3672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428" y="2007245"/>
            <a:ext cx="4320000" cy="288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917831"/>
            <a:ext cx="3600000" cy="360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1271842"/>
            <a:ext cx="5721438" cy="697114"/>
          </a:xfrm>
          <a:prstGeom prst="rect">
            <a:avLst/>
          </a:prstGeom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Выбери настроение</a:t>
            </a:r>
          </a:p>
        </p:txBody>
      </p:sp>
    </p:spTree>
    <p:extLst>
      <p:ext uri="{BB962C8B-B14F-4D97-AF65-F5344CB8AC3E}">
        <p14:creationId xmlns:p14="http://schemas.microsoft.com/office/powerpoint/2010/main" val="385593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27"/>
            <a:ext cx="9108000" cy="68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318" y="341620"/>
            <a:ext cx="8229600" cy="84322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b="1" dirty="0">
                <a:ln w="381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entury Schoolbook" panose="02040604050505020304" pitchFamily="18" charset="0"/>
              </a:rPr>
              <a:t>Домашнее задание</a:t>
            </a:r>
            <a:r>
              <a:rPr lang="ru-RU" sz="6000" b="1" dirty="0" smtClean="0">
                <a:ln w="381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entury Schoolbook" panose="02040604050505020304" pitchFamily="18" charset="0"/>
              </a:rPr>
              <a:t>. 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18" y="1329559"/>
            <a:ext cx="8229600" cy="346759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Перечитать статью (с.3-5),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составить </a:t>
            </a:r>
            <a:r>
              <a:rPr lang="ru-RU" b="1" i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ее </a:t>
            </a:r>
            <a:r>
              <a:rPr lang="ru-RU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план(в тетради),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уметь </a:t>
            </a:r>
            <a:r>
              <a:rPr lang="ru-RU" b="1" i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пересказать </a:t>
            </a:r>
            <a:r>
              <a:rPr lang="ru-RU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текст,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выучить условные обозначения.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Нарисовать страну </a:t>
            </a:r>
            <a:r>
              <a:rPr lang="ru-RU" b="1" i="1" dirty="0" err="1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Литературию</a:t>
            </a:r>
            <a:r>
              <a:rPr lang="ru-RU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 (по желанию)</a:t>
            </a:r>
            <a:endParaRPr lang="ru-RU" b="1" i="1" dirty="0">
              <a:solidFill>
                <a:srgbClr val="002060"/>
              </a:solidFill>
              <a:latin typeface="Century Schoolbook" panose="020406040505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93306" y="4550337"/>
            <a:ext cx="209187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79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9108000" cy="68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000" cy="6831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000" y="2924944"/>
            <a:ext cx="2052000" cy="2052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5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1" y="20717"/>
            <a:ext cx="9108000" cy="68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Источники:</a:t>
            </a:r>
            <a:endParaRPr lang="ru-RU" b="1" dirty="0">
              <a:solidFill>
                <a:srgbClr val="00206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https://multiurok.ru/files/priezientatsiia-k-vvodnomu-uroku-litieratury-v-5-klassie.html</a:t>
            </a:r>
            <a:endParaRPr lang="ru-RU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http://ppt4web.ru/literatura/urok-literatury-klass.html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https://infourok.ru/prezentaciya-k-pervomu-uroku-literaturi-v-klasse-1732458.html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58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9" y="-1063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2" y="0"/>
            <a:ext cx="9135131" cy="6824644"/>
          </a:xfrm>
        </p:spPr>
      </p:pic>
    </p:spTree>
    <p:extLst>
      <p:ext uri="{BB962C8B-B14F-4D97-AF65-F5344CB8AC3E}">
        <p14:creationId xmlns:p14="http://schemas.microsoft.com/office/powerpoint/2010/main" val="373168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random/>
      </p:transition>
    </mc:Choice>
    <mc:Fallback xmlns="">
      <p:transition spd="slow" advClick="0" advTm="7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4297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902886"/>
            <a:ext cx="5976651" cy="2188839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latin typeface="Century Schoolbook" panose="02040604050505020304" pitchFamily="18" charset="0"/>
              </a:rPr>
              <a:t>Litera</a:t>
            </a:r>
            <a:r>
              <a:rPr lang="ru-RU" b="1" i="1" dirty="0" smtClean="0">
                <a:latin typeface="Century Schoolbook" panose="02040604050505020304" pitchFamily="18" charset="0"/>
              </a:rPr>
              <a:t>(лат.)</a:t>
            </a:r>
            <a:r>
              <a:rPr lang="en-US" sz="4000" b="1" dirty="0" smtClean="0"/>
              <a:t> </a:t>
            </a:r>
            <a:r>
              <a:rPr lang="ru-RU" sz="4000" b="1" i="1" dirty="0" smtClean="0">
                <a:latin typeface="Century Schoolbook" panose="02040604050505020304" pitchFamily="18" charset="0"/>
              </a:rPr>
              <a:t>– </a:t>
            </a:r>
            <a:r>
              <a:rPr lang="ru-RU" b="1" i="1" dirty="0" smtClean="0">
                <a:latin typeface="Century Schoolbook" panose="02040604050505020304" pitchFamily="18" charset="0"/>
              </a:rPr>
              <a:t>буква.</a:t>
            </a:r>
            <a:endParaRPr lang="ru-RU" sz="4000" b="1" i="1" dirty="0">
              <a:latin typeface="Century Schoolbook" panose="02040604050505020304" pitchFamily="18" charset="0"/>
            </a:endParaRPr>
          </a:p>
          <a:p>
            <a:r>
              <a:rPr lang="en-US" sz="4000" b="1" dirty="0" err="1" smtClean="0">
                <a:latin typeface="Century Schoolbook" panose="02040604050505020304" pitchFamily="18" charset="0"/>
              </a:rPr>
              <a:t>Literatura</a:t>
            </a:r>
            <a:r>
              <a:rPr lang="ru-RU" sz="4000" b="1" dirty="0" smtClean="0"/>
              <a:t> </a:t>
            </a:r>
            <a:r>
              <a:rPr lang="ru-RU" sz="4000" b="1" i="1" dirty="0" smtClean="0">
                <a:latin typeface="Century Schoolbook" panose="02040604050505020304" pitchFamily="18" charset="0"/>
              </a:rPr>
              <a:t>– </a:t>
            </a:r>
            <a:r>
              <a:rPr lang="ru-RU" b="1" i="1" dirty="0" smtClean="0">
                <a:latin typeface="Century Schoolbook" panose="02040604050505020304" pitchFamily="18" charset="0"/>
              </a:rPr>
              <a:t>рукопись, произведение.</a:t>
            </a:r>
            <a:endParaRPr lang="ru-RU" b="1" i="1" dirty="0">
              <a:latin typeface="Century Schoolbook" panose="020406040505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140968"/>
            <a:ext cx="4225337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79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43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774" y="1052736"/>
            <a:ext cx="8136904" cy="489654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На уроках литературы </a:t>
            </a:r>
            <a:r>
              <a:rPr lang="ru-RU" sz="2800" b="1" dirty="0" smtClean="0">
                <a:latin typeface="Century Schoolbook" panose="02040604050505020304" pitchFamily="18" charset="0"/>
              </a:rPr>
              <a:t>будем не просто читать произведения, но и учиться понимать их, оценивать различные жизненные ситуации, описанные в книгах, характеры героев, их чувства, переживания. </a:t>
            </a:r>
          </a:p>
          <a:p>
            <a:r>
              <a:rPr lang="ru-RU" sz="2800" b="1" dirty="0" smtClean="0">
                <a:latin typeface="Century Schoolbook" panose="02040604050505020304" pitchFamily="18" charset="0"/>
              </a:rPr>
              <a:t>Научимся понимать, как автору удалось заставить читателя плакать или смеяться, увидеть ту или иную картину. </a:t>
            </a:r>
            <a:endParaRPr lang="ru-RU" sz="2800" b="1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52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" y="0"/>
            <a:ext cx="9114297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6249" y="548680"/>
            <a:ext cx="8748000" cy="10801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7200" b="1" dirty="0" smtClean="0">
                <a:ln w="66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литература</a:t>
            </a:r>
            <a:endParaRPr lang="ru-RU" sz="7200" b="1" dirty="0">
              <a:ln w="660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8249" y="1750138"/>
            <a:ext cx="87840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                           </a:t>
            </a:r>
            <a:r>
              <a:rPr lang="ru-RU" sz="60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↙ </a:t>
            </a:r>
            <a:r>
              <a:rPr lang="ru-RU" sz="28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                          </a:t>
            </a:r>
            <a:r>
              <a:rPr lang="ru-RU" sz="60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↘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     </a:t>
            </a:r>
            <a:r>
              <a:rPr lang="ru-RU" sz="4800" b="1" spc="-100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научная     художественная</a:t>
            </a:r>
            <a:endParaRPr lang="ru-RU" sz="4000" b="1" spc="-100" dirty="0" smtClean="0">
              <a:solidFill>
                <a:srgbClr val="002060"/>
              </a:solidFill>
              <a:latin typeface="Century Schoolbook" panose="02040604050505020304" pitchFamily="18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ru-RU" sz="3900" b="1" i="1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Художественная литература </a:t>
            </a:r>
            <a:r>
              <a:rPr lang="ru-RU" sz="3600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рассказывает </a:t>
            </a:r>
            <a:r>
              <a:rPr lang="ru-RU" sz="3600" b="1" i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нам о жизни человека и природы, о чувствах, мыслях и желаниях многих поколений людей</a:t>
            </a:r>
            <a:endParaRPr lang="ru-RU" sz="3600" b="1" i="1" dirty="0" smtClean="0">
              <a:solidFill>
                <a:srgbClr val="002060"/>
              </a:solidFill>
              <a:latin typeface="Century Schoolbook" panose="02040604050505020304" pitchFamily="18" charset="0"/>
            </a:endParaRPr>
          </a:p>
          <a:p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43355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000" cy="68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7524" y="128702"/>
            <a:ext cx="8568952" cy="660488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уроках литературы мы</a:t>
            </a:r>
          </a:p>
          <a:p>
            <a:pPr marL="571500" lvl="0" indent="-5715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b="1" i="1" dirty="0" smtClean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научимся понимать, что </a:t>
            </a:r>
            <a:r>
              <a:rPr lang="ru-RU" sz="3600" b="1" i="1" dirty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хотел сказать нам </a:t>
            </a:r>
            <a:r>
              <a:rPr lang="ru-RU" sz="3600" b="1" i="1" dirty="0" smtClean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  <a:r>
              <a:rPr lang="ru-RU" sz="3600" b="1" i="1" dirty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 </a:t>
            </a:r>
            <a:endParaRPr lang="ru-RU" sz="3600" b="1" i="1" dirty="0" smtClean="0">
              <a:latin typeface="Century Schoolbook" panose="020406040505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600" b="1" i="1" dirty="0" smtClean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будем узнавать </a:t>
            </a:r>
            <a:r>
              <a:rPr lang="ru-RU" sz="3600" b="1" i="1" dirty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жизни писателей, о тех временах, в которые они </a:t>
            </a:r>
            <a:r>
              <a:rPr lang="ru-RU" sz="3600" b="1" i="1" dirty="0" smtClean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жили,</a:t>
            </a:r>
            <a:r>
              <a:rPr lang="ru-RU" sz="3200" b="1" i="1" dirty="0" smtClean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600" b="1" i="1" dirty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том, как развивалась человеческая </a:t>
            </a:r>
            <a:r>
              <a:rPr lang="ru-RU" sz="3600" b="1" i="1" dirty="0" smtClean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мысль,</a:t>
            </a:r>
            <a:r>
              <a:rPr lang="ru-RU" sz="3200" b="1" i="1" dirty="0" smtClean="0"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как </a:t>
            </a:r>
            <a:r>
              <a:rPr lang="ru-RU" sz="3600" b="1" i="1" dirty="0">
                <a:latin typeface="Century Schoolbook" panose="02040604050505020304" pitchFamily="18" charset="0"/>
                <a:ea typeface="Times New Roman" panose="02020603050405020304" pitchFamily="18" charset="0"/>
              </a:rPr>
              <a:t>люди учились выражать свои чувства </a:t>
            </a:r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словами.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164992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а\Рабочий стол\Мои дети\88086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620"/>
            <a:ext cx="9144000" cy="686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Century Schoolbook" panose="02040604050505020304" pitchFamily="18" charset="0"/>
              </a:rPr>
              <a:t>Что читали летом?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Книги каких авторов вы прочитали? О чем они?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Что взволновало вас в этих произведениях?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Чему научились вы у героев книг? От каких черт характера этих героев вы отказались бы?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Что </a:t>
            </a:r>
            <a:r>
              <a:rPr lang="ru-RU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из прочитанного вы предложили бы своим друзьям? Почему?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27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773</Words>
  <Application>Microsoft Office PowerPoint</Application>
  <PresentationFormat>Экран (4:3)</PresentationFormat>
  <Paragraphs>122</Paragraphs>
  <Slides>33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3" baseType="lpstr">
      <vt:lpstr>Arial</vt:lpstr>
      <vt:lpstr>Batang</vt:lpstr>
      <vt:lpstr>Book Antiqua</vt:lpstr>
      <vt:lpstr>Calibri</vt:lpstr>
      <vt:lpstr>Century Schoolbook</vt:lpstr>
      <vt:lpstr>Monotype Corsiva</vt:lpstr>
      <vt:lpstr>Tahoma</vt:lpstr>
      <vt:lpstr>Times New Roman</vt:lpstr>
      <vt:lpstr>Wingdings</vt:lpstr>
      <vt:lpstr>Тема Office</vt:lpstr>
      <vt:lpstr>Путешествие  в страну  Литературию</vt:lpstr>
      <vt:lpstr>Презентация PowerPoint</vt:lpstr>
      <vt:lpstr>ЛИТЕРАТУРИЯ</vt:lpstr>
      <vt:lpstr>Презентация PowerPoint</vt:lpstr>
      <vt:lpstr>Презентация PowerPoint</vt:lpstr>
      <vt:lpstr>Презентация PowerPoint</vt:lpstr>
      <vt:lpstr>литература</vt:lpstr>
      <vt:lpstr>Презентация PowerPoint</vt:lpstr>
      <vt:lpstr>Что читали летом?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книга?</vt:lpstr>
      <vt:lpstr>Сравните свои суждения о книге с тем, что звучит с стихотворении  Виктора Бокова.</vt:lpstr>
      <vt:lpstr>О книге сложено множество пословиц.</vt:lpstr>
      <vt:lpstr>Презентация PowerPoint</vt:lpstr>
      <vt:lpstr>Презентация PowerPoint</vt:lpstr>
      <vt:lpstr>Презентация PowerPoint</vt:lpstr>
      <vt:lpstr>Презентация PowerPoint</vt:lpstr>
      <vt:lpstr>  Ярослав Владимирович Мудрый (978 – 1054)  </vt:lpstr>
      <vt:lpstr>Первопечатник Иван Федоров</vt:lpstr>
      <vt:lpstr>Какую литературу называют классической?</vt:lpstr>
      <vt:lpstr>«Читайте, дети! »  (Нина Васильевна Пикулева)</vt:lpstr>
      <vt:lpstr>Рефлексия.</vt:lpstr>
      <vt:lpstr>Домашнее задание. </vt:lpstr>
      <vt:lpstr>Презентация PowerPoint</vt:lpstr>
      <vt:lpstr>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СТРАНЕ ЛИТЕРАТУРИИ</dc:title>
  <dc:creator>Лена</dc:creator>
  <cp:lastModifiedBy>User</cp:lastModifiedBy>
  <cp:revision>58</cp:revision>
  <dcterms:created xsi:type="dcterms:W3CDTF">2014-09-01T14:06:26Z</dcterms:created>
  <dcterms:modified xsi:type="dcterms:W3CDTF">2017-09-18T19:01:17Z</dcterms:modified>
</cp:coreProperties>
</file>