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  <p:sldMasterId id="2147484272" r:id="rId2"/>
  </p:sldMasterIdLst>
  <p:notesMasterIdLst>
    <p:notesMasterId r:id="rId26"/>
  </p:notesMasterIdLst>
  <p:sldIdLst>
    <p:sldId id="256" r:id="rId3"/>
    <p:sldId id="258" r:id="rId4"/>
    <p:sldId id="259" r:id="rId5"/>
    <p:sldId id="260" r:id="rId6"/>
    <p:sldId id="284" r:id="rId7"/>
    <p:sldId id="272" r:id="rId8"/>
    <p:sldId id="276" r:id="rId9"/>
    <p:sldId id="286" r:id="rId10"/>
    <p:sldId id="280" r:id="rId11"/>
    <p:sldId id="283" r:id="rId12"/>
    <p:sldId id="266" r:id="rId13"/>
    <p:sldId id="269" r:id="rId14"/>
    <p:sldId id="268" r:id="rId15"/>
    <p:sldId id="271" r:id="rId16"/>
    <p:sldId id="290" r:id="rId17"/>
    <p:sldId id="270" r:id="rId18"/>
    <p:sldId id="278" r:id="rId19"/>
    <p:sldId id="288" r:id="rId20"/>
    <p:sldId id="279" r:id="rId21"/>
    <p:sldId id="289" r:id="rId22"/>
    <p:sldId id="285" r:id="rId23"/>
    <p:sldId id="287" r:id="rId24"/>
    <p:sldId id="264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ова" initials="В" lastIdx="1" clrIdx="0">
    <p:extLst>
      <p:ext uri="{19B8F6BF-5375-455C-9EA6-DF929625EA0E}">
        <p15:presenceInfo xmlns="" xmlns:p15="http://schemas.microsoft.com/office/powerpoint/2012/main" userId="В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7E9E9"/>
    <a:srgbClr val="EAECEC"/>
    <a:srgbClr val="E3E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2" autoAdjust="0"/>
    <p:restoredTop sz="99512" autoAdjust="0"/>
  </p:normalViewPr>
  <p:slideViewPr>
    <p:cSldViewPr snapToGrid="0">
      <p:cViewPr>
        <p:scale>
          <a:sx n="80" d="100"/>
          <a:sy n="80" d="100"/>
        </p:scale>
        <p:origin x="38" y="-3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1-16T13:18:22.899" idx="1">
    <p:pos x="10" y="10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2D2D7-6B2C-45D3-87D1-34899BE9E96A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7D5D0-E344-4750-96CC-D6A3CDD43B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28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7D5D0-E344-4750-96CC-D6A3CDD43BA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9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50444"/>
      </p:ext>
    </p:extLst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109093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907101"/>
      </p:ext>
    </p:extLst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811926"/>
      </p:ext>
    </p:extLst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673995"/>
      </p:ext>
    </p:extLst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831467"/>
      </p:ext>
    </p:extLst>
  </p:cSld>
  <p:clrMapOvr>
    <a:masterClrMapping/>
  </p:clrMapOvr>
  <p:transition spd="slow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18573"/>
      </p:ext>
    </p:extLst>
  </p:cSld>
  <p:clrMapOvr>
    <a:masterClrMapping/>
  </p:clrMapOvr>
  <p:transition spd="slow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78115"/>
      </p:ext>
    </p:extLst>
  </p:cSld>
  <p:clrMapOvr>
    <a:masterClrMapping/>
  </p:clrMapOvr>
  <p:transition spd="slow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50612"/>
      </p:ext>
    </p:extLst>
  </p:cSld>
  <p:clrMapOvr>
    <a:masterClrMapping/>
  </p:clrMapOvr>
  <p:transition spd="slow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83758"/>
      </p:ext>
    </p:extLst>
  </p:cSld>
  <p:clrMapOvr>
    <a:masterClrMapping/>
  </p:clrMapOvr>
  <p:transition spd="slow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19100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978626"/>
      </p:ext>
    </p:extLst>
  </p:cSld>
  <p:clrMapOvr>
    <a:masterClrMapping/>
  </p:clrMapOvr>
  <p:transition spd="slow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11007"/>
      </p:ext>
    </p:extLst>
  </p:cSld>
  <p:clrMapOvr>
    <a:masterClrMapping/>
  </p:clrMapOvr>
  <p:transition spd="slow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155982"/>
      </p:ext>
    </p:extLst>
  </p:cSld>
  <p:clrMapOvr>
    <a:masterClrMapping/>
  </p:clrMapOvr>
  <p:transition spd="slow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794225"/>
      </p:ext>
    </p:extLst>
  </p:cSld>
  <p:clrMapOvr>
    <a:masterClrMapping/>
  </p:clrMapOvr>
  <p:transition spd="slow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23170"/>
      </p:ext>
    </p:extLst>
  </p:cSld>
  <p:clrMapOvr>
    <a:masterClrMapping/>
  </p:clrMapOvr>
  <p:transition spd="slow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02789"/>
      </p:ext>
    </p:extLst>
  </p:cSld>
  <p:clrMapOvr>
    <a:masterClrMapping/>
  </p:clrMapOvr>
  <p:transition spd="slow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11541"/>
      </p:ext>
    </p:extLst>
  </p:cSld>
  <p:clrMapOvr>
    <a:masterClrMapping/>
  </p:clrMapOvr>
  <p:transition spd="slow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55194"/>
      </p:ext>
    </p:extLst>
  </p:cSld>
  <p:clrMapOvr>
    <a:masterClrMapping/>
  </p:clrMapOvr>
  <p:transition spd="slow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710089"/>
      </p:ext>
    </p:extLst>
  </p:cSld>
  <p:clrMapOvr>
    <a:masterClrMapping/>
  </p:clrMapOvr>
  <p:transition spd="slow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797066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8727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24330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08548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03165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8455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11992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72012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1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ransition spd="slow">
    <p:wipe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B41DEE-E811-4FBD-9DA0-F1B51BBB0B52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2F7ECA3-4772-44DB-B83E-37505AC1CD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7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285" r:id="rId13"/>
    <p:sldLayoutId id="2147484286" r:id="rId14"/>
    <p:sldLayoutId id="2147484287" r:id="rId15"/>
    <p:sldLayoutId id="2147484288" r:id="rId16"/>
    <p:sldLayoutId id="2147484289" r:id="rId17"/>
  </p:sldLayoutIdLst>
  <p:transition spd="slow">
    <p:wipe dir="d"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9083" y="185530"/>
            <a:ext cx="9872870" cy="293867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Гигиена –залог здоровья 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54600" y="3498574"/>
            <a:ext cx="7137400" cy="238539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воспитатели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Матлахова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Наталья </a:t>
            </a:r>
            <a:r>
              <a:rPr lang="ru-RU" sz="3200" b="1" smtClean="0">
                <a:solidFill>
                  <a:schemeClr val="accent6">
                    <a:lumMod val="50000"/>
                  </a:schemeClr>
                </a:solidFill>
              </a:rPr>
              <a:t>Геннадиевна 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8632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8171" y="465843"/>
            <a:ext cx="9999024" cy="5502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Calibri"/>
                <a:cs typeface="Times New Roman"/>
              </a:rPr>
              <a:t>Основные формы   работы с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libri"/>
                <a:cs typeface="Times New Roman"/>
              </a:rPr>
              <a:t>родителями:</a:t>
            </a:r>
          </a:p>
          <a:p>
            <a:pPr indent="270510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chemeClr val="accent6">
                  <a:lumMod val="50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Оформление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папки-передвижки для родителей «Личная гигиена».</a:t>
            </a:r>
            <a:endParaRPr lang="ru-RU" sz="26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Консультация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для родителей «Как приобщить малыша к гигиене и самообслуживанию».</a:t>
            </a:r>
            <a:endParaRPr lang="ru-RU" sz="26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   Индивидуальные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беседы</a:t>
            </a:r>
          </a:p>
          <a:p>
            <a:pPr marL="171450" indent="-17145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   Стендовая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информация «Гигиена детей дошкольного возраста»</a:t>
            </a:r>
          </a:p>
          <a:p>
            <a:pPr marL="171450" indent="-17145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   Выставка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художественной литературы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для детей</a:t>
            </a:r>
            <a:endParaRPr lang="ru-RU" sz="26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71450" indent="-17145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endParaRPr lang="ru-RU" sz="9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42077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197" y="180474"/>
            <a:ext cx="5426158" cy="97455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Игры- упражнения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80655" y="1546605"/>
            <a:ext cx="3800104" cy="4150736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«Девочка чумазая»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«Постираем одежду»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«Научим Машу-растеряшу убирать вещи на место»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«Доброе утро ,расческа!»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«Посмотрим  в зеркало,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"как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аккуратно мы одеты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«Учимся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помогать товарищу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                                                                                     </a:t>
            </a:r>
            <a:endParaRPr lang="ru-RU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1028" name="Picture 4" descr="I:\ЧИСТОТА\DSCN28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2688" y="748145"/>
            <a:ext cx="3153709" cy="23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ЧИСТОТА\DSCN28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1808" y="3825609"/>
            <a:ext cx="3315467" cy="248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G\Desktop\DSCN27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7663" y="3804093"/>
            <a:ext cx="3405140" cy="255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6066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158" y="156411"/>
            <a:ext cx="5685724" cy="10226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Сюжетно-ролевые 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65881" y="1796759"/>
            <a:ext cx="3521658" cy="4643252"/>
          </a:xfrm>
        </p:spPr>
        <p:txBody>
          <a:bodyPr/>
          <a:lstStyle/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«Поликлиника» 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«Парикмахерская»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«Семья» сюжет: 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«Купание малышей»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«Стирка»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«Уборка  в доме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«Моем посуду»</a:t>
            </a:r>
          </a:p>
          <a:p>
            <a:pPr marL="342900" indent="-342900" algn="l">
              <a:buSzPct val="150000"/>
              <a:buFont typeface="Arial" panose="020B0604020202020204" pitchFamily="34" charset="0"/>
              <a:buChar char="•"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I:\ЧИСТОТА\DSCN27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8514" y="3749523"/>
            <a:ext cx="3418392" cy="256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ЧИСТОТА\DSCN28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8899" y="872379"/>
            <a:ext cx="3418007" cy="256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G\Desktop\DSCN28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544" y="3622830"/>
            <a:ext cx="3755817" cy="281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вая папка\DSCN28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937" y="198275"/>
            <a:ext cx="2428424" cy="32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3751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2231" y="1"/>
            <a:ext cx="9693078" cy="1721921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художественной литературы, художественное слово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96762" y="1710046"/>
            <a:ext cx="9506667" cy="4401683"/>
          </a:xfrm>
        </p:spPr>
        <p:txBody>
          <a:bodyPr>
            <a:noAutofit/>
          </a:bodyPr>
          <a:lstStyle/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К. Чуковский «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Мойдодыр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», «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Федорино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горе»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Барто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«Девочка чумазая», «Резиновая Зина»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Н. Найденов «Наши полотенца»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И. Горюнова «Этикет для карапузов»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З. Александрова «Что взяла, клади на место»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Фольклорные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потешк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, поговорки, прибаутки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4321305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8994" y="2327666"/>
            <a:ext cx="3816772" cy="2177134"/>
          </a:xfrm>
        </p:spPr>
        <p:txBody>
          <a:bodyPr>
            <a:normAutofit/>
          </a:bodyPr>
          <a:lstStyle/>
          <a:p>
            <a:pPr marL="457200" lvl="0" indent="-457200" algn="l">
              <a:buClr>
                <a:srgbClr val="30ACEC">
                  <a:lumMod val="75000"/>
                </a:srgbClr>
              </a:buCl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медицинский кабинет</a:t>
            </a: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Clr>
                <a:srgbClr val="30ACEC">
                  <a:lumMod val="75000"/>
                </a:srgbClr>
              </a:buClr>
              <a:buSzPct val="130000"/>
              <a:buFont typeface="Symbol"/>
              <a:buChar char="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rgbClr val="A666E1">
                    <a:lumMod val="50000"/>
                  </a:srgbClr>
                </a:solidFill>
                <a:ea typeface="Calibri"/>
                <a:cs typeface="Times New Roman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прачечную                               (с использованием слайдов)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I:\ЧИСТОТА\DSC04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817" y="1686315"/>
            <a:ext cx="5541061" cy="415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1310" y="4370118"/>
            <a:ext cx="25056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403274" y="387859"/>
            <a:ext cx="31155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>
                <a:solidFill>
                  <a:srgbClr val="A666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Экскурсии</a:t>
            </a:r>
            <a:r>
              <a:rPr lang="ru-RU" sz="9600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118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4437" y="961901"/>
            <a:ext cx="5498276" cy="891637"/>
          </a:xfrm>
        </p:spPr>
        <p:txBody>
          <a:bodyPr/>
          <a:lstStyle/>
          <a:p>
            <a:r>
              <a:rPr lang="ru-RU" sz="4000" dirty="0">
                <a:solidFill>
                  <a:srgbClr val="A666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Ситуативные беседы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Picture 3" descr="I:\ЧИСТОТА\DSCN2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475" y="3774443"/>
            <a:ext cx="3885566" cy="291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8834"/>
            <a:ext cx="3780441" cy="34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85652" y="3290500"/>
            <a:ext cx="41326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30ACEC">
                  <a:lumMod val="75000"/>
                </a:srgbClr>
              </a:buClr>
              <a:buSzPct val="135000"/>
              <a:buFont typeface="Arial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«Правила гигиены»</a:t>
            </a:r>
          </a:p>
          <a:p>
            <a:pPr marL="342900" lvl="0" indent="-342900">
              <a:buClr>
                <a:srgbClr val="30ACEC">
                  <a:lumMod val="75000"/>
                </a:srgbClr>
              </a:buClr>
              <a:buSzPct val="135000"/>
              <a:buFont typeface="Arial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«Как нужно ухаживать за собой»</a:t>
            </a:r>
          </a:p>
          <a:p>
            <a:pPr marL="342900" lvl="0" indent="-342900">
              <a:buClr>
                <a:srgbClr val="30ACEC">
                  <a:lumMod val="75000"/>
                </a:srgbClr>
              </a:buClr>
              <a:buSzPct val="135000"/>
              <a:buFont typeface="Arial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«Мои здоровые зубки»</a:t>
            </a:r>
          </a:p>
          <a:p>
            <a:pPr marL="342900" lvl="0" indent="-342900">
              <a:buClr>
                <a:srgbClr val="30ACEC">
                  <a:lumMod val="75000"/>
                </a:srgbClr>
              </a:buClr>
              <a:buSzPct val="135000"/>
              <a:buFont typeface="Arial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Для чего надо мыть руки, Почему чихая и кашляя нужно закрывать рот.</a:t>
            </a:r>
          </a:p>
        </p:txBody>
      </p:sp>
    </p:spTree>
    <p:extLst>
      <p:ext uri="{BB962C8B-B14F-4D97-AF65-F5344CB8AC3E}">
        <p14:creationId xmlns:p14="http://schemas.microsoft.com/office/powerpoint/2010/main" val="3278474950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2582" y="368135"/>
            <a:ext cx="7065818" cy="617517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Продуктивная деятельность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405" y="1935679"/>
            <a:ext cx="3431969" cy="3491344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Аппликация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«Украсим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полотенце»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Лепка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«Мыло для кукол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Рисование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«Дорисуй расчески кукле Тане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».                                                      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Раскрашивание «Надо- надо умываться»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Создание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выставок из детских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работ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ЧИСТОТА\DSC041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2104" y="1109166"/>
            <a:ext cx="3728852" cy="279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252" y="3729760"/>
            <a:ext cx="4170514" cy="312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5032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9423" y="3609930"/>
            <a:ext cx="10107593" cy="2604305"/>
          </a:xfrm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8243" y="229023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9423" y="386623"/>
            <a:ext cx="950025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Исследовательская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деятельность 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«Чистые ручки»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Воспитатель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предлагает детям представить, что на руках каждого человека есть микробы, которые мы не можем увидеть. Для демонстрации педагог посыпает детям руки тальком (мукой) и показывает, как микробы «передаются» от человека к человеку, оседают на предметы общего пользования, игрушки</a:t>
            </a:r>
          </a:p>
        </p:txBody>
      </p:sp>
      <p:pic>
        <p:nvPicPr>
          <p:cNvPr id="1026" name="Picture 2" descr="C:\Users\user\Desktop\Новая папка\DSCN28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632" y="3396343"/>
            <a:ext cx="3775004" cy="283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\DSCN28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833" y="3379960"/>
            <a:ext cx="3895333" cy="292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0500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339" y="1823851"/>
            <a:ext cx="5426158" cy="1371600"/>
          </a:xfrm>
        </p:spPr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2200" dirty="0">
                <a:ln>
                  <a:noFill/>
                </a:ln>
                <a:solidFill>
                  <a:srgbClr val="A666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Исследовательская  деятельность «Чих»      </a:t>
            </a:r>
            <a:br>
              <a:rPr lang="ru-RU" sz="2200" dirty="0">
                <a:ln>
                  <a:noFill/>
                </a:ln>
                <a:solidFill>
                  <a:srgbClr val="A666E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2530" y="3124199"/>
            <a:ext cx="5816352" cy="1828800"/>
          </a:xfrm>
        </p:spPr>
        <p:txBody>
          <a:bodyPr>
            <a:noAutofit/>
          </a:bodyPr>
          <a:lstStyle/>
          <a:p>
            <a:pPr lvl="0" algn="l">
              <a:buClr>
                <a:srgbClr val="30ACEC">
                  <a:lumMod val="75000"/>
                </a:srgbClr>
              </a:buClr>
            </a:pP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Воспитатель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с помощью пульверизатора (распыляя воду) </a:t>
            </a: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демонстрирует,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что вирус гриппа состоит из мелких и многочисленных частиц </a:t>
            </a: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,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которые при кашле и чихании распространяются  </a:t>
            </a: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в помещении и заражают  людей.</a:t>
            </a:r>
            <a:endParaRPr lang="ru-RU" sz="2400" dirty="0">
              <a:solidFill>
                <a:srgbClr val="A666E1">
                  <a:lumMod val="50000"/>
                </a:srgb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472" y="1020042"/>
            <a:ext cx="4988721" cy="374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842000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596" y="256308"/>
            <a:ext cx="10570732" cy="1371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Развлечение совместно с родителями  «Чистота - залог здоровья»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клоун Сема\DSC066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770" y="1695203"/>
            <a:ext cx="5290224" cy="297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клоун Сема\DSC066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8295" y="1695203"/>
            <a:ext cx="5290225" cy="297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3249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607" y="513708"/>
            <a:ext cx="9359757" cy="81165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84310" y="901149"/>
            <a:ext cx="10535412" cy="57249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Современная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жизнь  ставит перед нами много новых проблем, среди которой особо хотелось бы выделить – сохранение и укрепление здоровья детей.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процессе работы с дошкольниками необходимо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стремиться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к тому, чтобы выполнение правил личной гигиены стало для них естественным, а гигиенические навыки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 возрастом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постоянно совершенствовались.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	Воспитание культурно-гигиенических навыков играет важнейшую роль в охране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здоровья не только самого ребенка ,но и окружающих.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		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694459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86" y="398812"/>
            <a:ext cx="5234460" cy="988441"/>
          </a:xfrm>
        </p:spPr>
        <p:txBody>
          <a:bodyPr/>
          <a:lstStyle/>
          <a:p>
            <a:r>
              <a:rPr lang="ru-RU" b="1" dirty="0" smtClean="0"/>
              <a:t>Продукты  проектной деятельности</a:t>
            </a:r>
            <a:endParaRPr lang="ru-RU" b="1" dirty="0"/>
          </a:p>
        </p:txBody>
      </p:sp>
      <p:pic>
        <p:nvPicPr>
          <p:cNvPr id="5" name="Picture 2" descr="C:\Users\LG\Desktop\DSCN28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532" y="1739245"/>
            <a:ext cx="5897994" cy="372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ЧИСТОТА\DSC04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138" y="1739245"/>
            <a:ext cx="4963885" cy="372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10548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978" y="2571996"/>
            <a:ext cx="9786960" cy="1371600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III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этап: ЗАКЛЮЧИТЕЛЬНЫЙ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Подведение итогов работы по данной теме, презентация проекта.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444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4598" y="1591294"/>
            <a:ext cx="10463854" cy="3468583"/>
          </a:xfrm>
        </p:spPr>
        <p:txBody>
          <a:bodyPr>
            <a:noAutofit/>
          </a:bodyPr>
          <a:lstStyle/>
          <a:p>
            <a:pPr lvl="0" algn="l">
              <a:buClr>
                <a:srgbClr val="30ACEC">
                  <a:lumMod val="75000"/>
                </a:srgbClr>
              </a:buClr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lvl="0" algn="l">
              <a:buClr>
                <a:srgbClr val="30ACEC">
                  <a:lumMod val="75000"/>
                </a:srgbClr>
              </a:buClr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l">
              <a:buClr>
                <a:srgbClr val="30ACEC">
                  <a:lumMod val="75000"/>
                </a:srgbClr>
              </a:buClr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Вывод.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Воспитание культурно-гигиенических навыков у детей- первооснова всей дальнейшей работы и основа для развития физически крепкого ребёнка. Культурно-гигиенические навыки - это элементы самообслуживания, что является первой ступенью и основой для трудового воспитания. </a:t>
            </a:r>
          </a:p>
          <a:p>
            <a:pPr algn="l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 процессе проведения проекта воспитателями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прослежена динамика изменения уровня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сформированности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культурно-гигиенических навыков.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Родители заметили   следующие изменения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: дети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стали следить за своим внешним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видом,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научились пользоваться индивидуальными предметами гигиены, мыть руки перед едой, после посещения туалета или прогулки, насухо вытирать лицо и руки полотенцем, убирать за собой игрушки, поддерживать чистоту и порядок. </a:t>
            </a:r>
          </a:p>
        </p:txBody>
      </p:sp>
    </p:spTree>
    <p:extLst>
      <p:ext uri="{BB962C8B-B14F-4D97-AF65-F5344CB8AC3E}">
        <p14:creationId xmlns:p14="http://schemas.microsoft.com/office/powerpoint/2010/main" val="1025103070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5840" y="329068"/>
            <a:ext cx="9729484" cy="1474213"/>
          </a:xfrm>
        </p:spPr>
        <p:txBody>
          <a:bodyPr>
            <a:noAutofit/>
          </a:bodyPr>
          <a:lstStyle/>
          <a:p>
            <a:pPr algn="r"/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«Здоровье – не все, но без здоровья ничто»</a:t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Сократ</a:t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51440" y="1638135"/>
            <a:ext cx="5933131" cy="445390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Человек – совершенство природы. Но для того, чтобы он мог пользоваться всеми благами жизни, наслаждаться её красотой, очень важно иметь здоровье. </a:t>
            </a:r>
          </a:p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Развитие  и воспитание культурно-гигиенических навыков у ребенка  первый шаг к здоровью человека. Это первооснова всей дальнейшей работы и основа для развития физически крепких  и здоровых детей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I:\ЧИСТОТА\DSC037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258" y="1834938"/>
            <a:ext cx="5002846" cy="375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340754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трелка вправо 20"/>
          <p:cNvSpPr/>
          <p:nvPr/>
        </p:nvSpPr>
        <p:spPr>
          <a:xfrm>
            <a:off x="1334814" y="1562582"/>
            <a:ext cx="5575272" cy="431051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культурно-гигиенические навыки у детей младшего дошкольного возраста в повседневной жизни в детском саду и в семье. Формировать элементарные знания о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здоровьесбережении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I:\ЧИСТОТА\DSCN28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356" y="528556"/>
            <a:ext cx="5012764" cy="515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1993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180" y="135988"/>
            <a:ext cx="9325308" cy="140358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ВОСПИТАНИЯ</a:t>
            </a:r>
            <a:endParaRPr lang="ru-RU" sz="4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3235" y="803199"/>
            <a:ext cx="10018713" cy="60548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CC"/>
                </a:solidFill>
              </a:rPr>
              <a:t>   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1773231" y="1754144"/>
            <a:ext cx="9729789" cy="98165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представления о правилах личной гигиены, как о  ценности здоровья, систематизировать знания детей о необходимости гигиенических процедур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1773232" y="2966744"/>
            <a:ext cx="9729789" cy="96035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навыки самостоятельного обслуживания, умение правильно пользоваться расческой, носовым платком; воспитывать желание выглядеть чистыми и опрятными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1773233" y="4115748"/>
            <a:ext cx="9729789" cy="78085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простейшие навыки во время  мытья рук и умывания, умения правильно пользоваться мылом, полотенцем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1773234" y="5116782"/>
            <a:ext cx="9729788" cy="87661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Повысить педагогическую компетентность родителей в воспитании у детей младшего дошкольного возраста культурно-гигиенических навыков и навыков самообслуживания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6963877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817" y="909450"/>
            <a:ext cx="10018713" cy="476695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Идея </a:t>
            </a:r>
            <a:r>
              <a:rPr lang="ru-RU" sz="35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проекта</a:t>
            </a:r>
            <a:endParaRPr lang="ru-RU" sz="35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«Чистота </a:t>
            </a:r>
            <a:r>
              <a:rPr lang="ru-RU" sz="30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– залог здоровья».</a:t>
            </a:r>
            <a:endParaRPr lang="ru-RU" sz="30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Развитие культурно-гигиенических навыков ребенка – первый шаг в приобщении дошкольников к здоровому образу жизни.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3500" dirty="0">
              <a:solidFill>
                <a:schemeClr val="accent6">
                  <a:lumMod val="50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35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Проблема</a:t>
            </a:r>
            <a:endParaRPr lang="ru-RU" sz="35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</a:rPr>
              <a:t>Дети младшего возраста не осознают необходимости  гигиены в жизни человека. Недостаточно развиты теоретические  знания и   практические навыки.</a:t>
            </a:r>
            <a:endParaRPr lang="ru-RU" sz="3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426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697871" y="1114928"/>
            <a:ext cx="9049190" cy="19098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Тип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проекта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sz="3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нформационно-практико-ориентированный.</a:t>
            </a:r>
          </a:p>
          <a:p>
            <a:pPr marL="0" indent="0">
              <a:buNone/>
            </a:pPr>
            <a:endParaRPr lang="ru-RU" sz="3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1140" y="2704117"/>
            <a:ext cx="6392833" cy="3551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lnSpc>
                <a:spcPct val="115000"/>
              </a:lnSpc>
              <a:spcBef>
                <a:spcPct val="20000"/>
              </a:spcBef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3600" dirty="0">
                <a:ln w="3175" cmpd="sng"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Участники </a:t>
            </a:r>
            <a:r>
              <a:rPr lang="ru-RU" sz="3600" dirty="0" smtClean="0">
                <a:ln w="3175" cmpd="sng"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проекта: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 marL="342900" lvl="0" indent="-342900" defTabSz="457200">
              <a:lnSpc>
                <a:spcPct val="115000"/>
              </a:lnSpc>
              <a:spcBef>
                <a:spcPct val="20000"/>
              </a:spcBef>
              <a:buClr>
                <a:srgbClr val="30ACEC">
                  <a:lumMod val="75000"/>
                </a:srgbClr>
              </a:buClr>
              <a:buSzPct val="130000"/>
              <a:buFont typeface="Symbol"/>
              <a:buChar char="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дети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3-4 лет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младшего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дошкольного возраста);</a:t>
            </a:r>
          </a:p>
          <a:p>
            <a:pPr marL="342900" lvl="0" indent="-342900" defTabSz="457200">
              <a:lnSpc>
                <a:spcPct val="115000"/>
              </a:lnSpc>
              <a:spcBef>
                <a:spcPct val="20000"/>
              </a:spcBef>
              <a:buClr>
                <a:srgbClr val="30ACEC">
                  <a:lumMod val="75000"/>
                </a:srgbClr>
              </a:buClr>
              <a:buSzPct val="130000"/>
              <a:buFont typeface="Symbol"/>
              <a:buChar char=""/>
            </a:pPr>
            <a:r>
              <a:rPr lang="ru-RU" sz="2800" dirty="0" smtClean="0">
                <a:solidFill>
                  <a:srgbClr val="A666E1">
                    <a:lumMod val="50000"/>
                  </a:srgbClr>
                </a:solidFill>
                <a:ea typeface="Calibri"/>
                <a:cs typeface="Times New Roman"/>
              </a:rPr>
              <a:t>воспитатели</a:t>
            </a:r>
            <a:r>
              <a:rPr lang="ru-RU" sz="2800" dirty="0">
                <a:solidFill>
                  <a:srgbClr val="A666E1">
                    <a:lumMod val="50000"/>
                  </a:srgbClr>
                </a:solidFill>
                <a:ea typeface="Calibri"/>
                <a:cs typeface="Times New Roman"/>
              </a:rPr>
              <a:t>; </a:t>
            </a:r>
          </a:p>
          <a:p>
            <a:pPr marL="342900" lvl="0" indent="-342900" defTabSz="457200">
              <a:lnSpc>
                <a:spcPct val="115000"/>
              </a:lnSpc>
              <a:spcBef>
                <a:spcPct val="20000"/>
              </a:spcBef>
              <a:buClr>
                <a:srgbClr val="30ACEC">
                  <a:lumMod val="75000"/>
                </a:srgbClr>
              </a:buClr>
              <a:buSzPct val="130000"/>
              <a:buFont typeface="Symbol"/>
              <a:buChar char=""/>
            </a:pPr>
            <a:r>
              <a:rPr lang="ru-RU" sz="2800" dirty="0" smtClean="0">
                <a:solidFill>
                  <a:srgbClr val="A666E1">
                    <a:lumMod val="50000"/>
                  </a:srgbClr>
                </a:solidFill>
                <a:ea typeface="Calibri"/>
                <a:cs typeface="Times New Roman"/>
              </a:rPr>
              <a:t>родители; </a:t>
            </a:r>
            <a:endParaRPr lang="ru-RU" sz="2800" dirty="0">
              <a:solidFill>
                <a:srgbClr val="A666E1">
                  <a:lumMod val="50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just" defTabSz="457200">
              <a:lnSpc>
                <a:spcPct val="115000"/>
              </a:lnSpc>
              <a:spcBef>
                <a:spcPct val="20000"/>
              </a:spcBef>
              <a:buClr>
                <a:srgbClr val="30ACEC">
                  <a:lumMod val="75000"/>
                </a:srgbClr>
              </a:buClr>
              <a:buSzPct val="130000"/>
              <a:buFont typeface="Symbol"/>
              <a:buChar char=""/>
            </a:pPr>
            <a:endParaRPr lang="ru-RU" sz="28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37358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1289" y="602017"/>
            <a:ext cx="10683834" cy="5228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1 этап – подготовительный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• Подбор методической, научно-популярной и художественной литературы,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 пособий, игрушек, иллюстрированного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материала по данной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теме. 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2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  <a:cs typeface="Times New Roman"/>
              </a:rPr>
              <a:t>этап - практический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Работа с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детьми и родителями.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Выполнение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плана работы, совместная образовательная деятельность с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детьми 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родителями для решения поставленных задач.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3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этап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– заключительный                                                                                                           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Подведение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Calibri"/>
                <a:cs typeface="Times New Roman"/>
              </a:rPr>
              <a:t>итогов работы по данной теме, презентация проекта.</a:t>
            </a:r>
            <a:endParaRPr lang="ru-RU" sz="2400" dirty="0">
              <a:solidFill>
                <a:srgbClr val="A666E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3260725"/>
            <a:ext cx="2195512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/>
        </p:nvSpPr>
        <p:spPr>
          <a:xfrm flipV="1">
            <a:off x="4997508" y="3258782"/>
            <a:ext cx="2196984" cy="34043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2967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1922" y="719446"/>
            <a:ext cx="98802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результат: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Дать первоначальные знания о значении культурно-гигиенических навыков в сохранении и укреплении здоровья</a:t>
            </a: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Осознанное отношение к выполнению навыков личной гигиены, самостоятельность  в их выполнении</a:t>
            </a:r>
            <a:r>
              <a:rPr lang="ru-RU" sz="2400" dirty="0" smtClean="0">
                <a:solidFill>
                  <a:srgbClr val="A666E1">
                    <a:lumMod val="50000"/>
                  </a:srgbClr>
                </a:solidFill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• Закрепление представлений о предметах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гигиены, процессах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умывания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, купания и основных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действиях, сопровождающих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их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• Развитие умения отражать в игре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культурно- гигиенические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навыки,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правила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здоровьесберегающего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поведения.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66313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5049" y="810228"/>
            <a:ext cx="9227128" cy="5865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Основные формы   работы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  <a:cs typeface="Times New Roman"/>
              </a:rPr>
              <a:t>с детьми:</a:t>
            </a:r>
          </a:p>
          <a:p>
            <a:pPr indent="270510">
              <a:lnSpc>
                <a:spcPct val="115000"/>
              </a:lnSpc>
              <a:spcAft>
                <a:spcPts val="1000"/>
              </a:spcAft>
            </a:pPr>
            <a:endParaRPr lang="ru-RU" sz="9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Игры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Times New Roman"/>
                <a:cs typeface="Times New Roman"/>
              </a:rPr>
              <a:t>-упражнения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Сюжетно-ролевые игры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Чтение художественной литературы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Экскурсии    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Ситуативные беседы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Продуктивная деятельность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Исследовательская  деятельность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Совместное </a:t>
            </a:r>
            <a:r>
              <a:rPr lang="ru-RU" sz="2400" dirty="0">
                <a:solidFill>
                  <a:srgbClr val="A666E1">
                    <a:lumMod val="50000"/>
                  </a:srgbClr>
                </a:solidFill>
              </a:rPr>
              <a:t>с родителями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р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a typeface="+mj-ea"/>
                <a:cs typeface="+mj-cs"/>
              </a:rPr>
              <a:t>азвлечение  «Чистота -залог здоровья» 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82318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TM02900722[[fn=Ион (конференц-зал)]]</Template>
  <TotalTime>1706</TotalTime>
  <Words>829</Words>
  <Application>Microsoft Office PowerPoint</Application>
  <PresentationFormat>Произвольный</PresentationFormat>
  <Paragraphs>110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HDOfficeLightV0</vt:lpstr>
      <vt:lpstr>Параллакс</vt:lpstr>
      <vt:lpstr>Гигиена –залог здоровья </vt:lpstr>
      <vt:lpstr>АКТУАЛЬНОСТЬ ТЕМЫ</vt:lpstr>
      <vt:lpstr>Презентация PowerPoint</vt:lpstr>
      <vt:lpstr>ЗАДАЧИ ВОСПИТАНИЯ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Игры- упражнения</vt:lpstr>
      <vt:lpstr>Сюжетно-ролевые </vt:lpstr>
      <vt:lpstr>Чтение художественной литературы, художественное слово</vt:lpstr>
      <vt:lpstr>Презентация PowerPoint</vt:lpstr>
      <vt:lpstr>Ситуативные беседы</vt:lpstr>
      <vt:lpstr>Продуктивная деятельность</vt:lpstr>
      <vt:lpstr>Презентация PowerPoint</vt:lpstr>
      <vt:lpstr>Исследовательская  деятельность «Чих»       </vt:lpstr>
      <vt:lpstr>    Развлечение совместно с родителями  «Чистота - залог здоровья»</vt:lpstr>
      <vt:lpstr>Продукты  проектной деятельности</vt:lpstr>
      <vt:lpstr>III этап: ЗАКЛЮЧИТЕЛЬНЫЙ Подведение итогов работы по данной теме, презентация проекта. </vt:lpstr>
      <vt:lpstr>Презентация PowerPoint</vt:lpstr>
      <vt:lpstr>         «Здоровье – не все, но без здоровья ничто» Сократ                                                                                                      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</dc:creator>
  <cp:lastModifiedBy>LG</cp:lastModifiedBy>
  <cp:revision>166</cp:revision>
  <dcterms:created xsi:type="dcterms:W3CDTF">2014-11-14T05:20:04Z</dcterms:created>
  <dcterms:modified xsi:type="dcterms:W3CDTF">2017-09-18T17:16:05Z</dcterms:modified>
</cp:coreProperties>
</file>