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0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B895F49-B7EE-4599-B73E-5DEE71D885C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420C9FB-BEA4-440A-AD08-BF5EA29A5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412776"/>
            <a:ext cx="6696744" cy="1202017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bg2">
                    <a:lumMod val="25000"/>
                  </a:schemeClr>
                </a:solidFill>
              </a:rPr>
              <a:t>Конфликты в нашей жизни:</a:t>
            </a:r>
            <a:br>
              <a:rPr lang="ru-RU" sz="4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dirty="0">
                <a:solidFill>
                  <a:schemeClr val="bg2">
                    <a:lumMod val="25000"/>
                  </a:schemeClr>
                </a:solidFill>
              </a:rPr>
              <a:t>способы решения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708920"/>
            <a:ext cx="6192688" cy="3096344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/>
              <a:t>Других не зли и сам не злись.</a:t>
            </a:r>
          </a:p>
          <a:p>
            <a:pPr algn="r"/>
            <a:r>
              <a:rPr lang="ru-RU" dirty="0"/>
              <a:t>Мы гости в этом бренном мире.</a:t>
            </a:r>
          </a:p>
          <a:p>
            <a:pPr algn="r"/>
            <a:r>
              <a:rPr lang="ru-RU" dirty="0"/>
              <a:t>А если, что не так — смирись,</a:t>
            </a:r>
          </a:p>
          <a:p>
            <a:pPr algn="r"/>
            <a:r>
              <a:rPr lang="ru-RU" dirty="0"/>
              <a:t>Будь умнее — улыбнись,</a:t>
            </a:r>
          </a:p>
          <a:p>
            <a:pPr algn="r"/>
            <a:r>
              <a:rPr lang="ru-RU" dirty="0"/>
              <a:t>Холодной думай головой,</a:t>
            </a:r>
          </a:p>
          <a:p>
            <a:pPr algn="r"/>
            <a:r>
              <a:rPr lang="ru-RU" dirty="0"/>
              <a:t>Ведь в мире всё закономерно:</a:t>
            </a:r>
          </a:p>
          <a:p>
            <a:pPr algn="r"/>
            <a:r>
              <a:rPr lang="ru-RU" dirty="0"/>
              <a:t>Зло, излученное тобой,</a:t>
            </a:r>
          </a:p>
          <a:p>
            <a:pPr algn="r"/>
            <a:r>
              <a:rPr lang="ru-RU" dirty="0"/>
              <a:t>К тебе вернется непременно...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Омар </a:t>
            </a:r>
            <a:r>
              <a:rPr lang="ru-RU" dirty="0"/>
              <a:t>Хайям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472514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Выступление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педагога-психолога Кованда Я.Б.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9010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7" y="620688"/>
            <a:ext cx="6965245" cy="1202485"/>
          </a:xfrm>
        </p:spPr>
        <p:txBody>
          <a:bodyPr>
            <a:normAutofit/>
          </a:bodyPr>
          <a:lstStyle/>
          <a:p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</a:rPr>
              <a:t>Приемы бесконфликтного общения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772816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Отождествление </a:t>
            </a:r>
            <a:r>
              <a:rPr lang="ru-RU" dirty="0">
                <a:solidFill>
                  <a:schemeClr val="tx2"/>
                </a:solidFill>
              </a:rPr>
              <a:t>себя с учащимся: рационально (стараться понять его логику), эмоционально (представить себе его состояние) </a:t>
            </a:r>
            <a:endParaRPr lang="ru-RU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Подача </a:t>
            </a:r>
            <a:r>
              <a:rPr lang="ru-RU" dirty="0">
                <a:solidFill>
                  <a:schemeClr val="tx2"/>
                </a:solidFill>
              </a:rPr>
              <a:t>мысли не в прямом, безапелляционном тоне, а в демократическом стиле, приглашая к обсуждению. </a:t>
            </a:r>
            <a:endParaRPr lang="ru-RU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Избегание </a:t>
            </a:r>
            <a:r>
              <a:rPr lang="ru-RU" dirty="0">
                <a:solidFill>
                  <a:schemeClr val="tx2"/>
                </a:solidFill>
              </a:rPr>
              <a:t>знаков превосходства в виде: </a:t>
            </a:r>
            <a:endParaRPr lang="ru-RU" dirty="0" smtClean="0">
              <a:solidFill>
                <a:schemeClr val="tx2"/>
              </a:solidFill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     - приказов </a:t>
            </a:r>
            <a:r>
              <a:rPr lang="ru-RU" dirty="0">
                <a:solidFill>
                  <a:schemeClr val="tx2"/>
                </a:solidFill>
              </a:rPr>
              <a:t>(рассказывай, ответь и т.д</a:t>
            </a:r>
            <a:r>
              <a:rPr lang="ru-RU" dirty="0" smtClean="0">
                <a:solidFill>
                  <a:schemeClr val="tx2"/>
                </a:solidFill>
              </a:rPr>
              <a:t>.); 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     - обвинения; 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     - нравоучения; 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     - скрытого превосходства.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Юмор </a:t>
            </a:r>
            <a:r>
              <a:rPr lang="ru-RU" dirty="0">
                <a:solidFill>
                  <a:schemeClr val="tx2"/>
                </a:solidFill>
              </a:rPr>
              <a:t>должен быть направлен на ситуацию, а не на личность </a:t>
            </a:r>
            <a:endParaRPr lang="ru-RU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Демонстрация </a:t>
            </a:r>
            <a:r>
              <a:rPr lang="ru-RU" dirty="0">
                <a:solidFill>
                  <a:schemeClr val="tx2"/>
                </a:solidFill>
              </a:rPr>
              <a:t>знаков уважения (цитировать его, ссылаться на его слова) </a:t>
            </a:r>
            <a:endParaRPr lang="ru-RU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Использовать </a:t>
            </a:r>
            <a:r>
              <a:rPr lang="ru-RU" dirty="0">
                <a:solidFill>
                  <a:schemeClr val="tx2"/>
                </a:solidFill>
              </a:rPr>
              <a:t>невербальные средства общения.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289579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47856"/>
            <a:ext cx="7776864" cy="138728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Задания для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размышления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800" dirty="0">
                <a:solidFill>
                  <a:schemeClr val="tx2"/>
                </a:solidFill>
              </a:rPr>
              <a:t>Проанализируйте предлагаемые ситуации. </a:t>
            </a:r>
            <a:r>
              <a:rPr lang="ru-RU" sz="1800" dirty="0" smtClean="0">
                <a:solidFill>
                  <a:schemeClr val="tx2"/>
                </a:solidFill>
              </a:rPr>
              <a:t/>
            </a:r>
            <a:br>
              <a:rPr lang="ru-RU" sz="1800" dirty="0" smtClean="0">
                <a:solidFill>
                  <a:schemeClr val="tx2"/>
                </a:solidFill>
              </a:rPr>
            </a:br>
            <a:r>
              <a:rPr lang="ru-RU" sz="1800" dirty="0" smtClean="0">
                <a:solidFill>
                  <a:schemeClr val="tx2"/>
                </a:solidFill>
              </a:rPr>
              <a:t>Попытайтесь представить возможные </a:t>
            </a:r>
            <a:r>
              <a:rPr lang="ru-RU" sz="1800" dirty="0">
                <a:solidFill>
                  <a:schemeClr val="tx2"/>
                </a:solidFill>
              </a:rPr>
              <a:t>варианты их </a:t>
            </a:r>
            <a:r>
              <a:rPr lang="ru-RU" sz="1800" dirty="0" smtClean="0">
                <a:solidFill>
                  <a:schemeClr val="tx2"/>
                </a:solidFill>
              </a:rPr>
              <a:t>решения.</a:t>
            </a:r>
            <a:endParaRPr lang="ru-RU" sz="1800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56792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1</a:t>
            </a:r>
          </a:p>
          <a:p>
            <a:pPr algn="just"/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время собрания один из родителей учащихся вашего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класса начал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критически отзываться о ваших методах обучения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воспитания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По мере развития диалога он начал выходить из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себя, гневно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выкрикивать оскорбительные замечания в ваш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адрес. Вы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можете позволить родителю так вести себя. Что вы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предпримете?</a:t>
            </a:r>
            <a:endParaRPr lang="ru-RU" sz="12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2</a:t>
            </a:r>
          </a:p>
          <a:p>
            <a:pPr algn="just"/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улице вы неожиданно встречаете вашу коллегу,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которая официально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находится на больничном. Именно ее уроки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 вынуждены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«заменять». Но Вы находите ее в полном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здравии. Что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 предпримете? 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</a:t>
            </a:r>
            <a:r>
              <a:rPr lang="ru-RU" sz="12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algn="just"/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начале учебного года директор школы попросил вас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временно выполнять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обязанности завуча по воспитательной работе,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обещав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это дополнительную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оплату. Но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истечении трех месяцев обещанная оплата не была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вам начислена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Что вы предпримете?</a:t>
            </a:r>
          </a:p>
          <a:p>
            <a:pPr algn="just"/>
            <a:r>
              <a:rPr lang="ru-RU" sz="12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4</a:t>
            </a:r>
          </a:p>
          <a:p>
            <a:pPr algn="just"/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перемене к вам подошла заплаканная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ученица. По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ее мнению, вы несправедливо выставили ей годовую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оценку по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вашему предмету. Что вы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предпримете?</a:t>
            </a:r>
          </a:p>
          <a:p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5</a:t>
            </a: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algn="just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Учитель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математики после звонка задержал класс на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перемене. В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результате учащиеся опоздали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на Ваш урок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—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урок физики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У Вас была запланирована контрольная работа, которая была сорвана. Что Вы предпримете?</a:t>
            </a:r>
          </a:p>
          <a:p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6</a:t>
            </a:r>
          </a:p>
          <a:p>
            <a:pPr algn="just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Вы возмущены плохой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успеваемостью ученика и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даете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ему возможность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исправить оценку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с помощью реферата, ученик соглашается и на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следующий урок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приносит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реферат. Во-первых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, не по теме, а так, как ему вздумалось, хотя и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потратил, по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его словам, на его подготовку весь свой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вечер. Во-вторых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, весь помятый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. Что Вы предпримете? </a:t>
            </a:r>
            <a:endParaRPr lang="ru-RU" sz="12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648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124991" y="719357"/>
            <a:ext cx="3064827" cy="110111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Правила поведения педагога в «трудной»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ситуации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60000">
            <a:off x="4902296" y="934709"/>
            <a:ext cx="3020792" cy="48697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500" b="1" i="1" dirty="0" smtClean="0">
                <a:solidFill>
                  <a:schemeClr val="tx2"/>
                </a:solidFill>
              </a:rPr>
              <a:t>Правило 3</a:t>
            </a:r>
            <a:endParaRPr lang="ru-RU" sz="1500" dirty="0" smtClean="0">
              <a:solidFill>
                <a:schemeClr val="tx2"/>
              </a:solidFill>
            </a:endParaRPr>
          </a:p>
          <a:p>
            <a:pPr marL="0" indent="354013" algn="just">
              <a:buNone/>
            </a:pPr>
            <a:r>
              <a:rPr lang="ru-RU" sz="1500" dirty="0" smtClean="0">
                <a:solidFill>
                  <a:schemeClr val="tx2"/>
                </a:solidFill>
              </a:rPr>
              <a:t>Не усиливайте напряжение ситуации.</a:t>
            </a:r>
          </a:p>
          <a:p>
            <a:pPr marL="0" indent="0" algn="ctr">
              <a:buNone/>
            </a:pPr>
            <a:r>
              <a:rPr lang="ru-RU" sz="1500" b="1" dirty="0" smtClean="0">
                <a:solidFill>
                  <a:schemeClr val="tx2"/>
                </a:solidFill>
              </a:rPr>
              <a:t>Правило 4</a:t>
            </a:r>
          </a:p>
          <a:p>
            <a:pPr marL="0" indent="354013">
              <a:buNone/>
            </a:pPr>
            <a:r>
              <a:rPr lang="ru-RU" sz="1500" dirty="0" smtClean="0">
                <a:solidFill>
                  <a:schemeClr val="tx2"/>
                </a:solidFill>
              </a:rPr>
              <a:t>Обсудите проступок позже. Например, можно обсудить случившееся после урока.</a:t>
            </a:r>
          </a:p>
          <a:p>
            <a:pPr marL="0" indent="0" algn="ctr">
              <a:buNone/>
            </a:pPr>
            <a:r>
              <a:rPr lang="ru-RU" sz="1500" b="1" dirty="0" smtClean="0">
                <a:solidFill>
                  <a:schemeClr val="tx2"/>
                </a:solidFill>
              </a:rPr>
              <a:t>Правило 5</a:t>
            </a:r>
          </a:p>
          <a:p>
            <a:pPr marL="0" indent="354013" algn="just">
              <a:buNone/>
            </a:pPr>
            <a:r>
              <a:rPr lang="ru-RU" sz="1500" dirty="0" smtClean="0">
                <a:solidFill>
                  <a:schemeClr val="tx2"/>
                </a:solidFill>
              </a:rPr>
              <a:t>Позвольте ученику «сохранить лицо». Не следует требовать публичного раскаянья от ученика в своем поступке. Даже если он понимает свою неправоту, признаться в этом публично сложно даже взрослому человеку. </a:t>
            </a:r>
          </a:p>
          <a:p>
            <a:pPr marL="0" indent="354013" algn="ctr">
              <a:buNone/>
            </a:pPr>
            <a:r>
              <a:rPr lang="ru-RU" sz="1500" b="1" dirty="0" smtClean="0">
                <a:solidFill>
                  <a:schemeClr val="tx2"/>
                </a:solidFill>
              </a:rPr>
              <a:t>Правило 6</a:t>
            </a:r>
          </a:p>
          <a:p>
            <a:pPr marL="0" indent="354013" algn="just">
              <a:buNone/>
            </a:pPr>
            <a:r>
              <a:rPr lang="ru-RU" sz="1500" dirty="0" smtClean="0">
                <a:solidFill>
                  <a:schemeClr val="tx2"/>
                </a:solidFill>
              </a:rPr>
              <a:t>Демонстрируйте модели неагрессивного поведения.</a:t>
            </a:r>
            <a:endParaRPr lang="ru-RU" sz="15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901112" y="1771856"/>
            <a:ext cx="3601108" cy="4321077"/>
          </a:xfrm>
        </p:spPr>
        <p:txBody>
          <a:bodyPr>
            <a:noAutofit/>
          </a:bodyPr>
          <a:lstStyle/>
          <a:p>
            <a:endParaRPr lang="ru-RU" sz="1400" b="1" i="1" dirty="0" smtClean="0"/>
          </a:p>
          <a:p>
            <a:r>
              <a:rPr lang="ru-RU" sz="1500" b="1" i="1" dirty="0" smtClean="0">
                <a:solidFill>
                  <a:schemeClr val="tx2"/>
                </a:solidFill>
              </a:rPr>
              <a:t>Правило </a:t>
            </a:r>
            <a:r>
              <a:rPr lang="ru-RU" sz="1500" b="1" i="1" dirty="0">
                <a:solidFill>
                  <a:schemeClr val="tx2"/>
                </a:solidFill>
              </a:rPr>
              <a:t>1</a:t>
            </a:r>
            <a:endParaRPr lang="ru-RU" sz="1500" dirty="0">
              <a:solidFill>
                <a:schemeClr val="tx2"/>
              </a:solidFill>
            </a:endParaRPr>
          </a:p>
          <a:p>
            <a:pPr indent="354013" algn="just"/>
            <a:r>
              <a:rPr lang="ru-RU" sz="1500" dirty="0">
                <a:solidFill>
                  <a:schemeClr val="tx2"/>
                </a:solidFill>
              </a:rPr>
              <a:t>Научитесь акцентировать внимание на поступках (поведении), а не на личности ученика. Характеризуя поведение ученика, используйте конкретное описание того поступка, который он совершил, вместо оценочных замечаний в его адрес.</a:t>
            </a:r>
          </a:p>
          <a:p>
            <a:r>
              <a:rPr lang="ru-RU" sz="1500" b="1" i="1" dirty="0" smtClean="0">
                <a:solidFill>
                  <a:schemeClr val="tx2"/>
                </a:solidFill>
              </a:rPr>
              <a:t>Правило </a:t>
            </a:r>
            <a:r>
              <a:rPr lang="ru-RU" sz="1500" b="1" i="1" dirty="0">
                <a:solidFill>
                  <a:schemeClr val="tx2"/>
                </a:solidFill>
              </a:rPr>
              <a:t>2</a:t>
            </a:r>
            <a:endParaRPr lang="ru-RU" sz="1500" dirty="0">
              <a:solidFill>
                <a:schemeClr val="tx2"/>
              </a:solidFill>
            </a:endParaRPr>
          </a:p>
          <a:p>
            <a:pPr indent="354013" algn="just"/>
            <a:r>
              <a:rPr lang="ru-RU" sz="1500" dirty="0">
                <a:solidFill>
                  <a:schemeClr val="tx2"/>
                </a:solidFill>
              </a:rPr>
              <a:t>Займитесь своими негативными эмоциями. Если вы чувствуете, что не можете справиться с гневом, то выдержите паузу, которая необходима для того, чтобы с ним справиться</a:t>
            </a:r>
            <a:r>
              <a:rPr lang="ru-RU" sz="1500" dirty="0" smtClean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52501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572" y="4941168"/>
            <a:ext cx="7704856" cy="914453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Конфликт — это нормально.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908720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725" algn="just"/>
            <a:r>
              <a:rPr lang="ru-RU" sz="2400" b="1" dirty="0" smtClean="0">
                <a:solidFill>
                  <a:schemeClr val="tx2"/>
                </a:solidFill>
              </a:rPr>
              <a:t>Конфликт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>
                <a:solidFill>
                  <a:schemeClr val="tx2"/>
                </a:solidFill>
              </a:rPr>
              <a:t>обычно рассматривается как такое </a:t>
            </a:r>
            <a:r>
              <a:rPr lang="ru-RU" sz="2400" dirty="0" smtClean="0">
                <a:solidFill>
                  <a:schemeClr val="tx2"/>
                </a:solidFill>
              </a:rPr>
              <a:t>качество взаимодействия </a:t>
            </a:r>
            <a:r>
              <a:rPr lang="ru-RU" sz="2400" dirty="0">
                <a:solidFill>
                  <a:schemeClr val="tx2"/>
                </a:solidFill>
              </a:rPr>
              <a:t>между людьми (или </a:t>
            </a:r>
            <a:r>
              <a:rPr lang="ru-RU" sz="2400" dirty="0" smtClean="0">
                <a:solidFill>
                  <a:schemeClr val="tx2"/>
                </a:solidFill>
              </a:rPr>
              <a:t>элементами самой личности</a:t>
            </a:r>
            <a:r>
              <a:rPr lang="ru-RU" sz="2400" dirty="0">
                <a:solidFill>
                  <a:schemeClr val="tx2"/>
                </a:solidFill>
              </a:rPr>
              <a:t>), </a:t>
            </a:r>
            <a:r>
              <a:rPr lang="ru-RU" sz="2400" dirty="0" smtClean="0">
                <a:solidFill>
                  <a:schemeClr val="tx2"/>
                </a:solidFill>
              </a:rPr>
              <a:t>которое выражается </a:t>
            </a:r>
            <a:r>
              <a:rPr lang="ru-RU" sz="2400" dirty="0">
                <a:solidFill>
                  <a:schemeClr val="tx2"/>
                </a:solidFill>
              </a:rPr>
              <a:t>в </a:t>
            </a:r>
            <a:r>
              <a:rPr lang="ru-RU" sz="2400" dirty="0" smtClean="0">
                <a:solidFill>
                  <a:schemeClr val="tx2"/>
                </a:solidFill>
              </a:rPr>
              <a:t>противоборстве сторон ради достижения </a:t>
            </a:r>
            <a:r>
              <a:rPr lang="ru-RU" sz="2400" dirty="0">
                <a:solidFill>
                  <a:schemeClr val="tx2"/>
                </a:solidFill>
              </a:rPr>
              <a:t>своих интересов </a:t>
            </a:r>
            <a:r>
              <a:rPr lang="ru-RU" sz="2400" dirty="0" smtClean="0">
                <a:solidFill>
                  <a:schemeClr val="tx2"/>
                </a:solidFill>
              </a:rPr>
              <a:t>и  целей</a:t>
            </a:r>
            <a:r>
              <a:rPr lang="ru-RU" sz="2400" dirty="0">
                <a:solidFill>
                  <a:schemeClr val="tx2"/>
                </a:solidFill>
              </a:rPr>
              <a:t>. </a:t>
            </a:r>
            <a:endParaRPr lang="ru-RU" sz="2400" dirty="0" smtClean="0">
              <a:solidFill>
                <a:schemeClr val="tx2"/>
              </a:solidFill>
            </a:endParaRPr>
          </a:p>
          <a:p>
            <a:pPr indent="720725" algn="just"/>
            <a:endParaRPr lang="ru-RU" sz="2400" dirty="0" smtClean="0">
              <a:solidFill>
                <a:schemeClr val="tx2"/>
              </a:solidFill>
            </a:endParaRPr>
          </a:p>
          <a:p>
            <a:pPr indent="720725" algn="just"/>
            <a:r>
              <a:rPr lang="ru-RU" sz="2400" dirty="0" smtClean="0">
                <a:solidFill>
                  <a:schemeClr val="tx2"/>
                </a:solidFill>
              </a:rPr>
              <a:t>Очевидно, что столкновение </a:t>
            </a:r>
            <a:r>
              <a:rPr lang="ru-RU" sz="2400" dirty="0">
                <a:solidFill>
                  <a:schemeClr val="tx2"/>
                </a:solidFill>
              </a:rPr>
              <a:t>интересов </a:t>
            </a:r>
            <a:r>
              <a:rPr lang="ru-RU" sz="2400" dirty="0" smtClean="0">
                <a:solidFill>
                  <a:schemeClr val="tx2"/>
                </a:solidFill>
              </a:rPr>
              <a:t>является неизбежной </a:t>
            </a:r>
            <a:r>
              <a:rPr lang="ru-RU" sz="2400" dirty="0">
                <a:solidFill>
                  <a:schemeClr val="tx2"/>
                </a:solidFill>
              </a:rPr>
              <a:t>реальностью </a:t>
            </a:r>
            <a:r>
              <a:rPr lang="ru-RU" sz="2400" dirty="0" smtClean="0">
                <a:solidFill>
                  <a:schemeClr val="tx2"/>
                </a:solidFill>
              </a:rPr>
              <a:t>нашей </a:t>
            </a:r>
            <a:r>
              <a:rPr lang="ru-RU" sz="2400" dirty="0">
                <a:solidFill>
                  <a:schemeClr val="tx2"/>
                </a:solidFill>
              </a:rPr>
              <a:t>жизни, просто потому, </a:t>
            </a:r>
            <a:r>
              <a:rPr lang="ru-RU" sz="2400" dirty="0" smtClean="0">
                <a:solidFill>
                  <a:schemeClr val="tx2"/>
                </a:solidFill>
              </a:rPr>
              <a:t>что все </a:t>
            </a:r>
            <a:r>
              <a:rPr lang="ru-RU" sz="2400" dirty="0">
                <a:solidFill>
                  <a:schemeClr val="tx2"/>
                </a:solidFill>
              </a:rPr>
              <a:t>люди разные и имеют </a:t>
            </a:r>
            <a:r>
              <a:rPr lang="ru-RU" sz="2400" dirty="0" smtClean="0">
                <a:solidFill>
                  <a:schemeClr val="tx2"/>
                </a:solidFill>
              </a:rPr>
              <a:t>различные </a:t>
            </a:r>
            <a:r>
              <a:rPr lang="ru-RU" sz="2400" dirty="0">
                <a:solidFill>
                  <a:schemeClr val="tx2"/>
                </a:solidFill>
              </a:rPr>
              <a:t>интересы.</a:t>
            </a:r>
          </a:p>
        </p:txBody>
      </p:sp>
    </p:spTree>
    <p:extLst>
      <p:ext uri="{BB962C8B-B14F-4D97-AF65-F5344CB8AC3E}">
        <p14:creationId xmlns:p14="http://schemas.microsoft.com/office/powerpoint/2010/main" xmlns="" val="360125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17582"/>
            <a:ext cx="7632847" cy="1202485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Виды педагогических конфликтов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132856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</a:rPr>
              <a:t>конфликты </a:t>
            </a:r>
            <a:r>
              <a:rPr lang="ru-RU" sz="2000" b="1" i="1" dirty="0">
                <a:solidFill>
                  <a:schemeClr val="tx2"/>
                </a:solidFill>
              </a:rPr>
              <a:t>деятельности</a:t>
            </a:r>
            <a:r>
              <a:rPr lang="ru-RU" sz="2000" dirty="0">
                <a:solidFill>
                  <a:schemeClr val="tx2"/>
                </a:solidFill>
              </a:rPr>
              <a:t>, возникающие по поводу </a:t>
            </a:r>
            <a:r>
              <a:rPr lang="ru-RU" sz="2000" dirty="0" smtClean="0">
                <a:solidFill>
                  <a:schemeClr val="tx2"/>
                </a:solidFill>
              </a:rPr>
              <a:t>выполнения </a:t>
            </a:r>
            <a:r>
              <a:rPr lang="ru-RU" sz="2000" dirty="0">
                <a:solidFill>
                  <a:schemeClr val="tx2"/>
                </a:solidFill>
              </a:rPr>
              <a:t>учеником учебных заданий, успеваемости, </a:t>
            </a:r>
            <a:r>
              <a:rPr lang="ru-RU" sz="2000" dirty="0" err="1" smtClean="0">
                <a:solidFill>
                  <a:schemeClr val="tx2"/>
                </a:solidFill>
              </a:rPr>
              <a:t>внеучебной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деятельности</a:t>
            </a:r>
            <a:r>
              <a:rPr lang="ru-RU" sz="2000" dirty="0" smtClean="0">
                <a:solidFill>
                  <a:schemeClr val="tx2"/>
                </a:solidFill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конфликты </a:t>
            </a:r>
            <a:r>
              <a:rPr lang="ru-RU" sz="2000" b="1" i="1" dirty="0">
                <a:solidFill>
                  <a:schemeClr val="tx2"/>
                </a:solidFill>
              </a:rPr>
              <a:t>поведения</a:t>
            </a:r>
            <a:r>
              <a:rPr lang="ru-RU" sz="2000" dirty="0">
                <a:solidFill>
                  <a:schemeClr val="tx2"/>
                </a:solidFill>
              </a:rPr>
              <a:t>, поступков, возникающие по </a:t>
            </a:r>
            <a:r>
              <a:rPr lang="ru-RU" sz="2000" dirty="0" smtClean="0">
                <a:solidFill>
                  <a:schemeClr val="tx2"/>
                </a:solidFill>
              </a:rPr>
              <a:t>поводу </a:t>
            </a:r>
            <a:r>
              <a:rPr lang="ru-RU" sz="2000" dirty="0">
                <a:solidFill>
                  <a:schemeClr val="tx2"/>
                </a:solidFill>
              </a:rPr>
              <a:t>нарушения учеником правил поведения в школе, на </a:t>
            </a:r>
            <a:r>
              <a:rPr lang="ru-RU" sz="2000" dirty="0" smtClean="0">
                <a:solidFill>
                  <a:schemeClr val="tx2"/>
                </a:solidFill>
              </a:rPr>
              <a:t>уроках, вне </a:t>
            </a:r>
            <a:r>
              <a:rPr lang="ru-RU" sz="2000" dirty="0">
                <a:solidFill>
                  <a:schemeClr val="tx2"/>
                </a:solidFill>
              </a:rPr>
              <a:t>школы</a:t>
            </a:r>
            <a:r>
              <a:rPr lang="ru-RU" sz="2000" dirty="0" smtClean="0">
                <a:solidFill>
                  <a:schemeClr val="tx2"/>
                </a:solidFill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конфликты </a:t>
            </a:r>
            <a:r>
              <a:rPr lang="ru-RU" sz="2000" b="1" i="1" dirty="0">
                <a:solidFill>
                  <a:schemeClr val="tx2"/>
                </a:solidFill>
              </a:rPr>
              <a:t>отношений</a:t>
            </a:r>
            <a:r>
              <a:rPr lang="ru-RU" sz="2000" dirty="0">
                <a:solidFill>
                  <a:schemeClr val="tx2"/>
                </a:solidFill>
              </a:rPr>
              <a:t>, возникающие в сфере </a:t>
            </a:r>
            <a:r>
              <a:rPr lang="ru-RU" sz="2000" dirty="0" smtClean="0">
                <a:solidFill>
                  <a:schemeClr val="tx2"/>
                </a:solidFill>
              </a:rPr>
              <a:t>эмоциональных </a:t>
            </a:r>
            <a:r>
              <a:rPr lang="ru-RU" sz="2000" dirty="0">
                <a:solidFill>
                  <a:schemeClr val="tx2"/>
                </a:solidFill>
              </a:rPr>
              <a:t>личностных отношений учащихся и учителей, в </a:t>
            </a:r>
            <a:r>
              <a:rPr lang="ru-RU" sz="2000" dirty="0" smtClean="0">
                <a:solidFill>
                  <a:schemeClr val="tx2"/>
                </a:solidFill>
              </a:rPr>
              <a:t>сфере </a:t>
            </a:r>
            <a:r>
              <a:rPr lang="ru-RU" sz="2000" dirty="0">
                <a:solidFill>
                  <a:schemeClr val="tx2"/>
                </a:solidFill>
              </a:rPr>
              <a:t>их общения в процессе педагогической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66215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04856" cy="1584176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О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собенности педагогических конфликтов (по М.М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Рыбаковой):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023150"/>
            <a:ext cx="75608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2"/>
                </a:solidFill>
              </a:rPr>
              <a:t>профессиональная ответственность учителя за </a:t>
            </a:r>
            <a:r>
              <a:rPr lang="ru-RU" dirty="0" smtClean="0">
                <a:solidFill>
                  <a:schemeClr val="tx2"/>
                </a:solidFill>
              </a:rPr>
              <a:t>педагогически </a:t>
            </a:r>
            <a:r>
              <a:rPr lang="ru-RU" dirty="0">
                <a:solidFill>
                  <a:schemeClr val="tx2"/>
                </a:solidFill>
              </a:rPr>
              <a:t>правильное разрешение ситуации, ведь школа — </a:t>
            </a:r>
            <a:r>
              <a:rPr lang="ru-RU" dirty="0" smtClean="0">
                <a:solidFill>
                  <a:schemeClr val="tx2"/>
                </a:solidFill>
              </a:rPr>
              <a:t>модель </a:t>
            </a:r>
            <a:r>
              <a:rPr lang="ru-RU" dirty="0">
                <a:solidFill>
                  <a:schemeClr val="tx2"/>
                </a:solidFill>
              </a:rPr>
              <a:t>общества, где ученики усваивают социальные </a:t>
            </a:r>
            <a:r>
              <a:rPr lang="ru-RU" dirty="0" smtClean="0">
                <a:solidFill>
                  <a:schemeClr val="tx2"/>
                </a:solidFill>
              </a:rPr>
              <a:t>нормы отношений </a:t>
            </a:r>
            <a:r>
              <a:rPr lang="ru-RU" dirty="0">
                <a:solidFill>
                  <a:schemeClr val="tx2"/>
                </a:solidFill>
              </a:rPr>
              <a:t>между </a:t>
            </a:r>
            <a:r>
              <a:rPr lang="ru-RU" dirty="0" smtClean="0">
                <a:solidFill>
                  <a:schemeClr val="tx2"/>
                </a:solidFill>
              </a:rPr>
              <a:t>людьми;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участники </a:t>
            </a:r>
            <a:r>
              <a:rPr lang="ru-RU" dirty="0">
                <a:solidFill>
                  <a:schemeClr val="tx2"/>
                </a:solidFill>
              </a:rPr>
              <a:t>конфликтов имеют различный </a:t>
            </a:r>
            <a:r>
              <a:rPr lang="ru-RU" dirty="0" smtClean="0">
                <a:solidFill>
                  <a:schemeClr val="tx2"/>
                </a:solidFill>
              </a:rPr>
              <a:t>социальный статус </a:t>
            </a:r>
            <a:r>
              <a:rPr lang="ru-RU" dirty="0">
                <a:solidFill>
                  <a:schemeClr val="tx2"/>
                </a:solidFill>
              </a:rPr>
              <a:t>(учитель — ученик), чем и определяется разное </a:t>
            </a:r>
            <a:r>
              <a:rPr lang="ru-RU" dirty="0" smtClean="0">
                <a:solidFill>
                  <a:schemeClr val="tx2"/>
                </a:solidFill>
              </a:rPr>
              <a:t>поведение </a:t>
            </a:r>
            <a:r>
              <a:rPr lang="ru-RU" dirty="0">
                <a:solidFill>
                  <a:schemeClr val="tx2"/>
                </a:solidFill>
              </a:rPr>
              <a:t>в </a:t>
            </a:r>
            <a:r>
              <a:rPr lang="ru-RU" dirty="0" smtClean="0">
                <a:solidFill>
                  <a:schemeClr val="tx2"/>
                </a:solidFill>
              </a:rPr>
              <a:t>конфликте;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разница </a:t>
            </a:r>
            <a:r>
              <a:rPr lang="ru-RU" dirty="0">
                <a:solidFill>
                  <a:schemeClr val="tx2"/>
                </a:solidFill>
              </a:rPr>
              <a:t>в возрасте и жизненном опыте участников </a:t>
            </a:r>
            <a:r>
              <a:rPr lang="ru-RU" dirty="0" smtClean="0">
                <a:solidFill>
                  <a:schemeClr val="tx2"/>
                </a:solidFill>
              </a:rPr>
              <a:t>разводит </a:t>
            </a:r>
            <a:r>
              <a:rPr lang="ru-RU" dirty="0">
                <a:solidFill>
                  <a:schemeClr val="tx2"/>
                </a:solidFill>
              </a:rPr>
              <a:t>их позиции в конфликте, порождает разную </a:t>
            </a:r>
            <a:r>
              <a:rPr lang="ru-RU" dirty="0" smtClean="0">
                <a:solidFill>
                  <a:schemeClr val="tx2"/>
                </a:solidFill>
              </a:rPr>
              <a:t>степень ответственности </a:t>
            </a:r>
            <a:r>
              <a:rPr lang="ru-RU" dirty="0">
                <a:solidFill>
                  <a:schemeClr val="tx2"/>
                </a:solidFill>
              </a:rPr>
              <a:t>за ошибки при его </a:t>
            </a:r>
            <a:r>
              <a:rPr lang="ru-RU" dirty="0" smtClean="0">
                <a:solidFill>
                  <a:schemeClr val="tx2"/>
                </a:solidFill>
              </a:rPr>
              <a:t>решении;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различное </a:t>
            </a:r>
            <a:r>
              <a:rPr lang="ru-RU" dirty="0">
                <a:solidFill>
                  <a:schemeClr val="tx2"/>
                </a:solidFill>
              </a:rPr>
              <a:t>понимание событий и их причин </a:t>
            </a:r>
            <a:r>
              <a:rPr lang="ru-RU" dirty="0" smtClean="0">
                <a:solidFill>
                  <a:schemeClr val="tx2"/>
                </a:solidFill>
              </a:rPr>
              <a:t>участниками (конфликт «глазами учителя» </a:t>
            </a:r>
            <a:r>
              <a:rPr lang="ru-RU" dirty="0">
                <a:solidFill>
                  <a:schemeClr val="tx2"/>
                </a:solidFill>
              </a:rPr>
              <a:t>и </a:t>
            </a:r>
            <a:r>
              <a:rPr lang="ru-RU" dirty="0" smtClean="0">
                <a:solidFill>
                  <a:schemeClr val="tx2"/>
                </a:solidFill>
              </a:rPr>
              <a:t>«глазами ученика» видится по-разному), поэтому </a:t>
            </a:r>
            <a:r>
              <a:rPr lang="ru-RU" dirty="0">
                <a:solidFill>
                  <a:schemeClr val="tx2"/>
                </a:solidFill>
              </a:rPr>
              <a:t>учителю не всегда легко понять </a:t>
            </a:r>
            <a:r>
              <a:rPr lang="ru-RU" dirty="0" smtClean="0">
                <a:solidFill>
                  <a:schemeClr val="tx2"/>
                </a:solidFill>
              </a:rPr>
              <a:t>глубину переживаний ребенка</a:t>
            </a:r>
            <a:r>
              <a:rPr lang="ru-RU" dirty="0">
                <a:solidFill>
                  <a:schemeClr val="tx2"/>
                </a:solidFill>
              </a:rPr>
              <a:t>, а ученику — справиться со </a:t>
            </a:r>
            <a:r>
              <a:rPr lang="ru-RU" dirty="0" smtClean="0">
                <a:solidFill>
                  <a:schemeClr val="tx2"/>
                </a:solidFill>
              </a:rPr>
              <a:t>своими эмоциями</a:t>
            </a:r>
            <a:r>
              <a:rPr lang="ru-RU" dirty="0">
                <a:solidFill>
                  <a:schemeClr val="tx2"/>
                </a:solidFill>
              </a:rPr>
              <a:t>, подчинить разуму;</a:t>
            </a:r>
          </a:p>
        </p:txBody>
      </p:sp>
    </p:spTree>
    <p:extLst>
      <p:ext uri="{BB962C8B-B14F-4D97-AF65-F5344CB8AC3E}">
        <p14:creationId xmlns:p14="http://schemas.microsoft.com/office/powerpoint/2010/main" xmlns="" val="52415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430" y="4077072"/>
            <a:ext cx="7704855" cy="230060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Таким образом, можно сделать вывод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 том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, что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основной особенностью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педагогических конфликтов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является ответственность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учителя за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их разрешение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764704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2"/>
                </a:solidFill>
              </a:rPr>
              <a:t>присутствие других учеников при конфликте делает </a:t>
            </a:r>
            <a:r>
              <a:rPr lang="ru-RU" dirty="0" smtClean="0">
                <a:solidFill>
                  <a:schemeClr val="tx2"/>
                </a:solidFill>
              </a:rPr>
              <a:t>их из </a:t>
            </a:r>
            <a:r>
              <a:rPr lang="ru-RU" dirty="0">
                <a:solidFill>
                  <a:schemeClr val="tx2"/>
                </a:solidFill>
              </a:rPr>
              <a:t>свидетелей участниками, а конфликт приобретает </a:t>
            </a:r>
            <a:r>
              <a:rPr lang="ru-RU" dirty="0" smtClean="0">
                <a:solidFill>
                  <a:schemeClr val="tx2"/>
                </a:solidFill>
              </a:rPr>
              <a:t>воспитательный </a:t>
            </a:r>
            <a:r>
              <a:rPr lang="ru-RU" dirty="0">
                <a:solidFill>
                  <a:schemeClr val="tx2"/>
                </a:solidFill>
              </a:rPr>
              <a:t>смысл и для них; об этом всегда приходится </a:t>
            </a:r>
            <a:r>
              <a:rPr lang="ru-RU" dirty="0" smtClean="0">
                <a:solidFill>
                  <a:schemeClr val="tx2"/>
                </a:solidFill>
              </a:rPr>
              <a:t>помнить учителю;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профессиональная </a:t>
            </a:r>
            <a:r>
              <a:rPr lang="ru-RU" dirty="0">
                <a:solidFill>
                  <a:schemeClr val="tx2"/>
                </a:solidFill>
              </a:rPr>
              <a:t>позиция учителя в конфликте </a:t>
            </a:r>
            <a:r>
              <a:rPr lang="ru-RU" dirty="0" smtClean="0">
                <a:solidFill>
                  <a:schemeClr val="tx2"/>
                </a:solidFill>
              </a:rPr>
              <a:t>обязывает </a:t>
            </a:r>
            <a:r>
              <a:rPr lang="ru-RU" dirty="0">
                <a:solidFill>
                  <a:schemeClr val="tx2"/>
                </a:solidFill>
              </a:rPr>
              <a:t>его взять на себя инициативу в его разрешении и на </a:t>
            </a:r>
            <a:r>
              <a:rPr lang="ru-RU" dirty="0" smtClean="0">
                <a:solidFill>
                  <a:schemeClr val="tx2"/>
                </a:solidFill>
              </a:rPr>
              <a:t>первое </a:t>
            </a:r>
            <a:r>
              <a:rPr lang="ru-RU" dirty="0">
                <a:solidFill>
                  <a:schemeClr val="tx2"/>
                </a:solidFill>
              </a:rPr>
              <a:t>место суметь поставить интересы ученика как </a:t>
            </a:r>
            <a:r>
              <a:rPr lang="ru-RU" dirty="0" smtClean="0">
                <a:solidFill>
                  <a:schemeClr val="tx2"/>
                </a:solidFill>
              </a:rPr>
              <a:t>формирующейся личности;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всякая </a:t>
            </a:r>
            <a:r>
              <a:rPr lang="ru-RU" dirty="0">
                <a:solidFill>
                  <a:schemeClr val="tx2"/>
                </a:solidFill>
              </a:rPr>
              <a:t>ошибка учителя при разрешении конфликта </a:t>
            </a:r>
            <a:r>
              <a:rPr lang="ru-RU" dirty="0" smtClean="0">
                <a:solidFill>
                  <a:schemeClr val="tx2"/>
                </a:solidFill>
              </a:rPr>
              <a:t>порождает </a:t>
            </a:r>
            <a:r>
              <a:rPr lang="ru-RU" dirty="0">
                <a:solidFill>
                  <a:schemeClr val="tx2"/>
                </a:solidFill>
              </a:rPr>
              <a:t>новые ситуации и конфликты, в которые </a:t>
            </a:r>
            <a:r>
              <a:rPr lang="ru-RU" dirty="0" smtClean="0">
                <a:solidFill>
                  <a:schemeClr val="tx2"/>
                </a:solidFill>
              </a:rPr>
              <a:t>включаются другие ученики;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конфликт </a:t>
            </a:r>
            <a:r>
              <a:rPr lang="ru-RU" dirty="0">
                <a:solidFill>
                  <a:schemeClr val="tx2"/>
                </a:solidFill>
              </a:rPr>
              <a:t>в педагогической деятельности легче </a:t>
            </a:r>
            <a:r>
              <a:rPr lang="ru-RU" dirty="0" smtClean="0">
                <a:solidFill>
                  <a:schemeClr val="tx2"/>
                </a:solidFill>
              </a:rPr>
              <a:t>предупредить</a:t>
            </a:r>
            <a:r>
              <a:rPr lang="ru-RU" dirty="0">
                <a:solidFill>
                  <a:schemeClr val="tx2"/>
                </a:solidFill>
              </a:rPr>
              <a:t>, чем успешно разрешить.</a:t>
            </a:r>
          </a:p>
        </p:txBody>
      </p:sp>
    </p:spTree>
    <p:extLst>
      <p:ext uri="{BB962C8B-B14F-4D97-AF65-F5344CB8AC3E}">
        <p14:creationId xmlns:p14="http://schemas.microsoft.com/office/powerpoint/2010/main" xmlns="" val="48596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568" y="260648"/>
            <a:ext cx="7548273" cy="120248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Стили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разрешения конфликта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8142" y="1196752"/>
            <a:ext cx="754827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/>
                </a:solidFill>
              </a:rPr>
              <a:t>Сотрудничество </a:t>
            </a:r>
            <a:r>
              <a:rPr lang="ru-RU" dirty="0">
                <a:solidFill>
                  <a:schemeClr val="tx2"/>
                </a:solidFill>
              </a:rPr>
              <a:t>— высокая ориентация на себя и </a:t>
            </a:r>
            <a:r>
              <a:rPr lang="ru-RU" dirty="0" smtClean="0">
                <a:solidFill>
                  <a:schemeClr val="tx2"/>
                </a:solidFill>
              </a:rPr>
              <a:t>других. Включает </a:t>
            </a:r>
            <a:r>
              <a:rPr lang="ru-RU" dirty="0">
                <a:solidFill>
                  <a:schemeClr val="tx2"/>
                </a:solidFill>
              </a:rPr>
              <a:t>открытость, обмен информацией, выяснение </a:t>
            </a:r>
            <a:r>
              <a:rPr lang="ru-RU" dirty="0" smtClean="0">
                <a:solidFill>
                  <a:schemeClr val="tx2"/>
                </a:solidFill>
              </a:rPr>
              <a:t>и проверку </a:t>
            </a:r>
            <a:r>
              <a:rPr lang="ru-RU" dirty="0">
                <a:solidFill>
                  <a:schemeClr val="tx2"/>
                </a:solidFill>
              </a:rPr>
              <a:t>различий для достижения эффективного </a:t>
            </a:r>
            <a:r>
              <a:rPr lang="ru-RU" dirty="0" smtClean="0">
                <a:solidFill>
                  <a:schemeClr val="tx2"/>
                </a:solidFill>
              </a:rPr>
              <a:t>решения, приемлемого </a:t>
            </a:r>
            <a:r>
              <a:rPr lang="ru-RU" dirty="0">
                <a:solidFill>
                  <a:schemeClr val="tx2"/>
                </a:solidFill>
              </a:rPr>
              <a:t>для обеих сторон.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</a:rPr>
              <a:t>Уступчивость </a:t>
            </a:r>
            <a:r>
              <a:rPr lang="ru-RU" b="1" dirty="0">
                <a:solidFill>
                  <a:schemeClr val="tx2"/>
                </a:solidFill>
              </a:rPr>
              <a:t>(сглаживание) </a:t>
            </a:r>
            <a:r>
              <a:rPr lang="ru-RU" dirty="0">
                <a:solidFill>
                  <a:schemeClr val="tx2"/>
                </a:solidFill>
              </a:rPr>
              <a:t>— низкая ориентация на </a:t>
            </a:r>
            <a:r>
              <a:rPr lang="ru-RU" dirty="0" smtClean="0">
                <a:solidFill>
                  <a:schemeClr val="tx2"/>
                </a:solidFill>
              </a:rPr>
              <a:t>себя и </a:t>
            </a:r>
            <a:r>
              <a:rPr lang="ru-RU" dirty="0">
                <a:solidFill>
                  <a:schemeClr val="tx2"/>
                </a:solidFill>
              </a:rPr>
              <a:t>высокая — на других. Включает попытки </a:t>
            </a:r>
            <a:r>
              <a:rPr lang="ru-RU" dirty="0" smtClean="0">
                <a:solidFill>
                  <a:schemeClr val="tx2"/>
                </a:solidFill>
              </a:rPr>
              <a:t>преуменьшить важность </a:t>
            </a:r>
            <a:r>
              <a:rPr lang="ru-RU" dirty="0">
                <a:solidFill>
                  <a:schemeClr val="tx2"/>
                </a:solidFill>
              </a:rPr>
              <a:t>различий и подчеркнуть внимание к </a:t>
            </a:r>
            <a:r>
              <a:rPr lang="ru-RU" dirty="0" smtClean="0">
                <a:solidFill>
                  <a:schemeClr val="tx2"/>
                </a:solidFill>
              </a:rPr>
              <a:t>общности, совпадениям</a:t>
            </a:r>
            <a:r>
              <a:rPr lang="ru-RU" dirty="0">
                <a:solidFill>
                  <a:schemeClr val="tx2"/>
                </a:solidFill>
              </a:rPr>
              <a:t>, чтобы удовлетворить потребности </a:t>
            </a:r>
            <a:r>
              <a:rPr lang="ru-RU" dirty="0" smtClean="0">
                <a:solidFill>
                  <a:schemeClr val="tx2"/>
                </a:solidFill>
              </a:rPr>
              <a:t>других, пренебрегая </a:t>
            </a:r>
            <a:r>
              <a:rPr lang="ru-RU" dirty="0">
                <a:solidFill>
                  <a:schemeClr val="tx2"/>
                </a:solidFill>
              </a:rPr>
              <a:t>своими собственными интересами.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Доминирование </a:t>
            </a:r>
            <a:r>
              <a:rPr lang="ru-RU" b="1" dirty="0">
                <a:solidFill>
                  <a:schemeClr val="tx2"/>
                </a:solidFill>
              </a:rPr>
              <a:t>(конфронтация) </a:t>
            </a:r>
            <a:r>
              <a:rPr lang="ru-RU" dirty="0">
                <a:solidFill>
                  <a:schemeClr val="tx2"/>
                </a:solidFill>
              </a:rPr>
              <a:t>— высокая </a:t>
            </a:r>
            <a:r>
              <a:rPr lang="ru-RU" dirty="0" smtClean="0">
                <a:solidFill>
                  <a:schemeClr val="tx2"/>
                </a:solidFill>
              </a:rPr>
              <a:t>ориентация на </a:t>
            </a:r>
            <a:r>
              <a:rPr lang="ru-RU" dirty="0">
                <a:solidFill>
                  <a:schemeClr val="tx2"/>
                </a:solidFill>
              </a:rPr>
              <a:t>себя и низкая — на других. Предполагает </a:t>
            </a:r>
            <a:r>
              <a:rPr lang="ru-RU" dirty="0" smtClean="0">
                <a:solidFill>
                  <a:schemeClr val="tx2"/>
                </a:solidFill>
              </a:rPr>
              <a:t>ориентацию на «силовой» </a:t>
            </a:r>
            <a:r>
              <a:rPr lang="ru-RU" dirty="0">
                <a:solidFill>
                  <a:schemeClr val="tx2"/>
                </a:solidFill>
              </a:rPr>
              <a:t>метод решения проблем.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Избегание </a:t>
            </a:r>
            <a:r>
              <a:rPr lang="ru-RU" dirty="0">
                <a:solidFill>
                  <a:schemeClr val="tx2"/>
                </a:solidFill>
              </a:rPr>
              <a:t>— низкая ориентация на себя и других. </a:t>
            </a:r>
            <a:r>
              <a:rPr lang="ru-RU" dirty="0" smtClean="0">
                <a:solidFill>
                  <a:schemeClr val="tx2"/>
                </a:solidFill>
              </a:rPr>
              <a:t>Предполагает </a:t>
            </a:r>
            <a:r>
              <a:rPr lang="ru-RU" dirty="0">
                <a:solidFill>
                  <a:schemeClr val="tx2"/>
                </a:solidFill>
              </a:rPr>
              <a:t>уход в сторону, удаление себя (психологически </a:t>
            </a:r>
            <a:r>
              <a:rPr lang="ru-RU" dirty="0" smtClean="0">
                <a:solidFill>
                  <a:schemeClr val="tx2"/>
                </a:solidFill>
              </a:rPr>
              <a:t>или физически</a:t>
            </a:r>
            <a:r>
              <a:rPr lang="ru-RU" dirty="0">
                <a:solidFill>
                  <a:schemeClr val="tx2"/>
                </a:solidFill>
              </a:rPr>
              <a:t>) из ситуации конфликта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r>
              <a:rPr lang="ru-RU" b="1" dirty="0">
                <a:solidFill>
                  <a:schemeClr val="tx2"/>
                </a:solidFill>
              </a:rPr>
              <a:t>Компромисс </a:t>
            </a:r>
            <a:r>
              <a:rPr lang="ru-RU" dirty="0">
                <a:solidFill>
                  <a:schemeClr val="tx2"/>
                </a:solidFill>
              </a:rPr>
              <a:t>— средняя ориентация на себя и других. </a:t>
            </a:r>
            <a:r>
              <a:rPr lang="ru-RU" dirty="0" smtClean="0">
                <a:solidFill>
                  <a:schemeClr val="tx2"/>
                </a:solidFill>
              </a:rPr>
              <a:t>Включает </a:t>
            </a:r>
            <a:r>
              <a:rPr lang="ru-RU" dirty="0">
                <a:solidFill>
                  <a:schemeClr val="tx2"/>
                </a:solidFill>
              </a:rPr>
              <a:t>тактику типа </a:t>
            </a:r>
            <a:r>
              <a:rPr lang="ru-RU" dirty="0" smtClean="0">
                <a:solidFill>
                  <a:schemeClr val="tx2"/>
                </a:solidFill>
              </a:rPr>
              <a:t>«ты </a:t>
            </a:r>
            <a:r>
              <a:rPr lang="ru-RU" dirty="0">
                <a:solidFill>
                  <a:schemeClr val="tx2"/>
                </a:solidFill>
              </a:rPr>
              <a:t>мне — я </a:t>
            </a:r>
            <a:r>
              <a:rPr lang="ru-RU" dirty="0" smtClean="0">
                <a:solidFill>
                  <a:schemeClr val="tx2"/>
                </a:solidFill>
              </a:rPr>
              <a:t>тебе», </a:t>
            </a:r>
            <a:r>
              <a:rPr lang="ru-RU" dirty="0">
                <a:solidFill>
                  <a:schemeClr val="tx2"/>
                </a:solidFill>
              </a:rPr>
              <a:t>т.е. обе стороны </a:t>
            </a:r>
            <a:r>
              <a:rPr lang="ru-RU" dirty="0" smtClean="0">
                <a:solidFill>
                  <a:schemeClr val="tx2"/>
                </a:solidFill>
              </a:rPr>
              <a:t>что-то </a:t>
            </a:r>
            <a:r>
              <a:rPr lang="ru-RU" dirty="0">
                <a:solidFill>
                  <a:schemeClr val="tx2"/>
                </a:solidFill>
              </a:rPr>
              <a:t>теряют, чтобы достичь взаимоприемлемого решения.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922577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52182" y="647356"/>
            <a:ext cx="3064827" cy="10092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Задание для размышления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60000">
            <a:off x="4571023" y="403240"/>
            <a:ext cx="3673105" cy="6195458"/>
          </a:xfrm>
        </p:spPr>
        <p:txBody>
          <a:bodyPr>
            <a:normAutofit fontScale="77500" lnSpcReduction="20000"/>
          </a:bodyPr>
          <a:lstStyle/>
          <a:p>
            <a:pPr marL="0" indent="182563" algn="just">
              <a:buNone/>
            </a:pPr>
            <a:r>
              <a:rPr lang="ru-RU" dirty="0">
                <a:solidFill>
                  <a:schemeClr val="tx2"/>
                </a:solidFill>
              </a:rPr>
              <a:t>Урок в 8-м классе. Проверяя домашнее задание, учитель </a:t>
            </a:r>
            <a:r>
              <a:rPr lang="ru-RU" dirty="0" smtClean="0">
                <a:solidFill>
                  <a:schemeClr val="tx2"/>
                </a:solidFill>
              </a:rPr>
              <a:t>трижды вызывает </a:t>
            </a:r>
            <a:r>
              <a:rPr lang="ru-RU" dirty="0">
                <a:solidFill>
                  <a:schemeClr val="tx2"/>
                </a:solidFill>
              </a:rPr>
              <a:t>одного и того же ученика. Все три раза </a:t>
            </a:r>
            <a:r>
              <a:rPr lang="ru-RU" dirty="0" smtClean="0">
                <a:solidFill>
                  <a:schemeClr val="tx2"/>
                </a:solidFill>
              </a:rPr>
              <a:t>мальчик отвечал </a:t>
            </a:r>
            <a:r>
              <a:rPr lang="ru-RU" dirty="0">
                <a:solidFill>
                  <a:schemeClr val="tx2"/>
                </a:solidFill>
              </a:rPr>
              <a:t>молчанием, хотя обычно по этому предмету </a:t>
            </a:r>
            <a:r>
              <a:rPr lang="ru-RU" dirty="0" smtClean="0">
                <a:solidFill>
                  <a:schemeClr val="tx2"/>
                </a:solidFill>
              </a:rPr>
              <a:t>хорошо успевал</a:t>
            </a:r>
            <a:r>
              <a:rPr lang="ru-RU" dirty="0">
                <a:solidFill>
                  <a:schemeClr val="tx2"/>
                </a:solidFill>
              </a:rPr>
              <a:t>. В результате — «2» в </a:t>
            </a:r>
            <a:r>
              <a:rPr lang="ru-RU" dirty="0" smtClean="0">
                <a:solidFill>
                  <a:schemeClr val="tx2"/>
                </a:solidFill>
              </a:rPr>
              <a:t>журнале.</a:t>
            </a:r>
          </a:p>
          <a:p>
            <a:pPr marL="0" indent="182563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На </a:t>
            </a:r>
            <a:r>
              <a:rPr lang="ru-RU" dirty="0">
                <a:solidFill>
                  <a:schemeClr val="tx2"/>
                </a:solidFill>
              </a:rPr>
              <a:t>следующий день опрос начинается вновь с этого </a:t>
            </a:r>
            <a:r>
              <a:rPr lang="ru-RU" dirty="0" smtClean="0">
                <a:solidFill>
                  <a:schemeClr val="tx2"/>
                </a:solidFill>
              </a:rPr>
              <a:t>ученика. И</a:t>
            </a:r>
            <a:r>
              <a:rPr lang="ru-RU" dirty="0">
                <a:solidFill>
                  <a:schemeClr val="tx2"/>
                </a:solidFill>
              </a:rPr>
              <a:t>, когда он опять не стал отвечать, учитель удалил его с </a:t>
            </a:r>
            <a:r>
              <a:rPr lang="ru-RU" dirty="0" smtClean="0">
                <a:solidFill>
                  <a:schemeClr val="tx2"/>
                </a:solidFill>
              </a:rPr>
              <a:t>урока.</a:t>
            </a:r>
          </a:p>
          <a:p>
            <a:pPr marL="0" indent="182563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Такая </a:t>
            </a:r>
            <a:r>
              <a:rPr lang="ru-RU" dirty="0">
                <a:solidFill>
                  <a:schemeClr val="tx2"/>
                </a:solidFill>
              </a:rPr>
              <a:t>же история повторилась на следующих двух </a:t>
            </a:r>
            <a:r>
              <a:rPr lang="ru-RU" dirty="0" smtClean="0">
                <a:solidFill>
                  <a:schemeClr val="tx2"/>
                </a:solidFill>
              </a:rPr>
              <a:t>занятиях, потом </a:t>
            </a:r>
            <a:r>
              <a:rPr lang="ru-RU" dirty="0">
                <a:solidFill>
                  <a:schemeClr val="tx2"/>
                </a:solidFill>
              </a:rPr>
              <a:t>последовали прогулы и вызов родителей в </a:t>
            </a:r>
            <a:r>
              <a:rPr lang="ru-RU" dirty="0" smtClean="0">
                <a:solidFill>
                  <a:schemeClr val="tx2"/>
                </a:solidFill>
              </a:rPr>
              <a:t>школу.</a:t>
            </a:r>
          </a:p>
          <a:p>
            <a:pPr marL="0" indent="182563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Но </a:t>
            </a:r>
            <a:r>
              <a:rPr lang="ru-RU" dirty="0">
                <a:solidFill>
                  <a:schemeClr val="tx2"/>
                </a:solidFill>
              </a:rPr>
              <a:t>родители выразили учителю недовольство тем, что он не </a:t>
            </a:r>
            <a:r>
              <a:rPr lang="ru-RU" dirty="0" smtClean="0">
                <a:solidFill>
                  <a:schemeClr val="tx2"/>
                </a:solidFill>
              </a:rPr>
              <a:t>смог найти </a:t>
            </a:r>
            <a:r>
              <a:rPr lang="ru-RU" dirty="0">
                <a:solidFill>
                  <a:schemeClr val="tx2"/>
                </a:solidFill>
              </a:rPr>
              <a:t>подход к их </a:t>
            </a:r>
            <a:r>
              <a:rPr lang="ru-RU" dirty="0" smtClean="0">
                <a:solidFill>
                  <a:schemeClr val="tx2"/>
                </a:solidFill>
              </a:rPr>
              <a:t>сыну.</a:t>
            </a:r>
          </a:p>
          <a:p>
            <a:pPr marL="0" indent="182563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Учитель </a:t>
            </a:r>
            <a:r>
              <a:rPr lang="ru-RU" dirty="0">
                <a:solidFill>
                  <a:schemeClr val="tx2"/>
                </a:solidFill>
              </a:rPr>
              <a:t>в ответ высказал претензии в адрес родителей, что </a:t>
            </a:r>
            <a:r>
              <a:rPr lang="ru-RU" dirty="0" smtClean="0">
                <a:solidFill>
                  <a:schemeClr val="tx2"/>
                </a:solidFill>
              </a:rPr>
              <a:t>те не </a:t>
            </a:r>
            <a:r>
              <a:rPr lang="ru-RU" dirty="0">
                <a:solidFill>
                  <a:schemeClr val="tx2"/>
                </a:solidFill>
              </a:rPr>
              <a:t>уделяют должного внимания сыну. Разговор </a:t>
            </a:r>
            <a:r>
              <a:rPr lang="ru-RU" dirty="0" smtClean="0">
                <a:solidFill>
                  <a:schemeClr val="tx2"/>
                </a:solidFill>
              </a:rPr>
              <a:t>продолжился в </a:t>
            </a:r>
            <a:r>
              <a:rPr lang="ru-RU" dirty="0">
                <a:solidFill>
                  <a:schemeClr val="tx2"/>
                </a:solidFill>
              </a:rPr>
              <a:t>кабинете директора.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081076" y="1657158"/>
            <a:ext cx="3287496" cy="4322336"/>
          </a:xfrm>
        </p:spPr>
        <p:txBody>
          <a:bodyPr>
            <a:normAutofit/>
          </a:bodyPr>
          <a:lstStyle/>
          <a:p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>Определите стили поведения участников данной </a:t>
            </a: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конфликтной 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>ситуации</a:t>
            </a: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l"/>
            <a:endParaRPr lang="ru-RU" sz="1700" dirty="0">
              <a:solidFill>
                <a:schemeClr val="bg2">
                  <a:lumMod val="25000"/>
                </a:schemeClr>
              </a:solidFill>
            </a:endParaRPr>
          </a:p>
          <a:p>
            <a:pPr algn="l"/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1. Какой 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>стиль поведения характеризует </a:t>
            </a: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учителя? </a:t>
            </a:r>
          </a:p>
          <a:p>
            <a:pPr algn="l"/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2. Какой стиль характеризует родителей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>?</a:t>
            </a:r>
          </a:p>
          <a:p>
            <a:pPr algn="l"/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3. 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>Какой </a:t>
            </a: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стиль 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>поведения демонстрирует ученик?</a:t>
            </a:r>
          </a:p>
          <a:p>
            <a:pPr algn="l"/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4. 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>Какой стиль урегулирования конфликта, по </a:t>
            </a:r>
            <a:r>
              <a:rPr lang="ru-RU" sz="1700" dirty="0" smtClean="0">
                <a:solidFill>
                  <a:schemeClr val="bg2">
                    <a:lumMod val="25000"/>
                  </a:schemeClr>
                </a:solidFill>
              </a:rPr>
              <a:t>Вашему мнению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</a:rPr>
              <a:t>, наиболее эффективен в данной ситуации?</a:t>
            </a:r>
          </a:p>
        </p:txBody>
      </p:sp>
    </p:spTree>
    <p:extLst>
      <p:ext uri="{BB962C8B-B14F-4D97-AF65-F5344CB8AC3E}">
        <p14:creationId xmlns:p14="http://schemas.microsoft.com/office/powerpoint/2010/main" xmlns="" val="4144520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4956" y="19532"/>
            <a:ext cx="2243497" cy="587460"/>
          </a:xfrm>
        </p:spPr>
        <p:txBody>
          <a:bodyPr>
            <a:normAutofit/>
          </a:bodyPr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60000">
            <a:off x="4404015" y="655033"/>
            <a:ext cx="3984174" cy="554000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200" b="1" dirty="0">
                <a:solidFill>
                  <a:schemeClr val="tx2"/>
                </a:solidFill>
              </a:rPr>
              <a:t>19 </a:t>
            </a:r>
            <a:r>
              <a:rPr lang="ru-RU" sz="1200" dirty="0">
                <a:solidFill>
                  <a:schemeClr val="tx2"/>
                </a:solidFill>
              </a:rPr>
              <a:t>Ты мне — я тебе.</a:t>
            </a:r>
          </a:p>
          <a:p>
            <a:pPr marL="0" indent="0">
              <a:buNone/>
            </a:pPr>
            <a:r>
              <a:rPr lang="ru-RU" sz="1200" b="1" dirty="0" smtClean="0">
                <a:solidFill>
                  <a:schemeClr val="tx2"/>
                </a:solidFill>
              </a:rPr>
              <a:t>20 </a:t>
            </a:r>
            <a:r>
              <a:rPr lang="ru-RU" sz="1200" dirty="0">
                <a:solidFill>
                  <a:schemeClr val="tx2"/>
                </a:solidFill>
              </a:rPr>
              <a:t>Только тот, кто откажется от своей монополии на истину, </a:t>
            </a:r>
            <a:r>
              <a:rPr lang="ru-RU" sz="1200" dirty="0" smtClean="0">
                <a:solidFill>
                  <a:schemeClr val="tx2"/>
                </a:solidFill>
              </a:rPr>
              <a:t>сможет извлечь </a:t>
            </a:r>
            <a:r>
              <a:rPr lang="ru-RU" sz="1200" dirty="0">
                <a:solidFill>
                  <a:schemeClr val="tx2"/>
                </a:solidFill>
              </a:rPr>
              <a:t>пользу из истин, которыми обладают другие.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21 </a:t>
            </a:r>
            <a:r>
              <a:rPr lang="ru-RU" sz="1200" dirty="0">
                <a:solidFill>
                  <a:schemeClr val="tx2"/>
                </a:solidFill>
              </a:rPr>
              <a:t>Кто спорит — гроша не стоит.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22 </a:t>
            </a:r>
            <a:r>
              <a:rPr lang="ru-RU" sz="1200" dirty="0">
                <a:solidFill>
                  <a:schemeClr val="tx2"/>
                </a:solidFill>
              </a:rPr>
              <a:t>Кто не отступает, тот обращает в бегство.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23 </a:t>
            </a:r>
            <a:r>
              <a:rPr lang="ru-RU" sz="1200" dirty="0">
                <a:solidFill>
                  <a:schemeClr val="tx2"/>
                </a:solidFill>
              </a:rPr>
              <a:t>Ласковый теленок двух маток сосет, а упрямый — ни одной</a:t>
            </a:r>
            <a:r>
              <a:rPr lang="ru-RU" sz="1200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24 </a:t>
            </a:r>
            <a:r>
              <a:rPr lang="ru-RU" sz="1200" dirty="0">
                <a:solidFill>
                  <a:schemeClr val="tx2"/>
                </a:solidFill>
              </a:rPr>
              <a:t>Кто дарит, друзей наживает.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25 </a:t>
            </a:r>
            <a:r>
              <a:rPr lang="ru-RU" sz="1200" dirty="0">
                <a:solidFill>
                  <a:schemeClr val="tx2"/>
                </a:solidFill>
              </a:rPr>
              <a:t>Выноси заботы на свет и держи с другими совет.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26 </a:t>
            </a:r>
            <a:r>
              <a:rPr lang="ru-RU" sz="1200" dirty="0">
                <a:solidFill>
                  <a:schemeClr val="tx2"/>
                </a:solidFill>
              </a:rPr>
              <a:t>Лучший способ решать конфликты — избегать их.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27 </a:t>
            </a:r>
            <a:r>
              <a:rPr lang="ru-RU" sz="1200" dirty="0">
                <a:solidFill>
                  <a:schemeClr val="tx2"/>
                </a:solidFill>
              </a:rPr>
              <a:t>Семь раз отмерь, один раз отрежь.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28 </a:t>
            </a:r>
            <a:r>
              <a:rPr lang="ru-RU" sz="1200" dirty="0">
                <a:solidFill>
                  <a:schemeClr val="tx2"/>
                </a:solidFill>
              </a:rPr>
              <a:t>Кротость торжествует над гневом.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29 </a:t>
            </a:r>
            <a:r>
              <a:rPr lang="ru-RU" sz="1200" dirty="0">
                <a:solidFill>
                  <a:schemeClr val="tx2"/>
                </a:solidFill>
              </a:rPr>
              <a:t>Лучше синица в руках, чем журавль </a:t>
            </a:r>
            <a:r>
              <a:rPr lang="ru-RU" sz="1200" dirty="0" smtClean="0">
                <a:solidFill>
                  <a:schemeClr val="tx2"/>
                </a:solidFill>
              </a:rPr>
              <a:t>в облаках</a:t>
            </a:r>
            <a:r>
              <a:rPr lang="ru-RU" sz="1200" dirty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30 </a:t>
            </a:r>
            <a:r>
              <a:rPr lang="ru-RU" sz="1200" dirty="0">
                <a:solidFill>
                  <a:schemeClr val="tx2"/>
                </a:solidFill>
              </a:rPr>
              <a:t>Чистосердечие, честность и доверие сдвигают горы.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31 </a:t>
            </a:r>
            <a:r>
              <a:rPr lang="ru-RU" sz="1200" dirty="0">
                <a:solidFill>
                  <a:schemeClr val="tx2"/>
                </a:solidFill>
              </a:rPr>
              <a:t>На свете нет ничего, что заслуживало бы спора.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32 </a:t>
            </a:r>
            <a:r>
              <a:rPr lang="ru-RU" sz="1200" dirty="0">
                <a:solidFill>
                  <a:schemeClr val="tx2"/>
                </a:solidFill>
              </a:rPr>
              <a:t>В этом мире есть две породы людей: </a:t>
            </a:r>
            <a:r>
              <a:rPr lang="ru-RU" sz="1200" dirty="0" smtClean="0">
                <a:solidFill>
                  <a:schemeClr val="tx2"/>
                </a:solidFill>
              </a:rPr>
              <a:t>победители и </a:t>
            </a:r>
            <a:r>
              <a:rPr lang="ru-RU" sz="1200" dirty="0">
                <a:solidFill>
                  <a:schemeClr val="tx2"/>
                </a:solidFill>
              </a:rPr>
              <a:t>побежденные.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33 </a:t>
            </a:r>
            <a:r>
              <a:rPr lang="ru-RU" sz="1200" dirty="0">
                <a:solidFill>
                  <a:schemeClr val="tx2"/>
                </a:solidFill>
              </a:rPr>
              <a:t>Если в тебя швырнули камень — брось в ответ кусок ваты.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34 </a:t>
            </a:r>
            <a:r>
              <a:rPr lang="ru-RU" sz="1200" dirty="0">
                <a:solidFill>
                  <a:schemeClr val="tx2"/>
                </a:solidFill>
              </a:rPr>
              <a:t>Взаимные уступки прекрасно решают дела.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tx2"/>
                </a:solidFill>
              </a:rPr>
              <a:t>35 </a:t>
            </a:r>
            <a:r>
              <a:rPr lang="ru-RU" sz="1200" dirty="0">
                <a:solidFill>
                  <a:schemeClr val="tx2"/>
                </a:solidFill>
              </a:rPr>
              <a:t>Копай и копай, без устали: докопаешь до истины</a:t>
            </a:r>
            <a:r>
              <a:rPr lang="ru-RU" sz="1200" dirty="0"/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804272" y="794326"/>
            <a:ext cx="3443516" cy="561038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1 </a:t>
            </a:r>
            <a:r>
              <a:rPr lang="ru-RU" dirty="0" smtClean="0">
                <a:solidFill>
                  <a:schemeClr val="tx2"/>
                </a:solidFill>
              </a:rPr>
              <a:t>Худой мир лучше доброй ссоры.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2 </a:t>
            </a:r>
            <a:r>
              <a:rPr lang="ru-RU" dirty="0" smtClean="0">
                <a:solidFill>
                  <a:schemeClr val="tx2"/>
                </a:solidFill>
              </a:rPr>
              <a:t>Если вы можете заставить другого думать так, как вы хотите,</a:t>
            </a:r>
          </a:p>
          <a:p>
            <a:pPr algn="l"/>
            <a:r>
              <a:rPr lang="ru-RU" dirty="0" smtClean="0">
                <a:solidFill>
                  <a:schemeClr val="tx2"/>
                </a:solidFill>
              </a:rPr>
              <a:t>заставьте его делать так, как вы думаете.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3 </a:t>
            </a:r>
            <a:r>
              <a:rPr lang="ru-RU" dirty="0" smtClean="0">
                <a:solidFill>
                  <a:schemeClr val="tx2"/>
                </a:solidFill>
              </a:rPr>
              <a:t>Мягко стелет, да жестко спать.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4 </a:t>
            </a:r>
            <a:r>
              <a:rPr lang="ru-RU" dirty="0" smtClean="0">
                <a:solidFill>
                  <a:schemeClr val="tx2"/>
                </a:solidFill>
              </a:rPr>
              <a:t>Рука руку моет.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5 </a:t>
            </a:r>
            <a:r>
              <a:rPr lang="ru-RU" dirty="0" smtClean="0">
                <a:solidFill>
                  <a:schemeClr val="tx2"/>
                </a:solidFill>
              </a:rPr>
              <a:t>Один ум хорошо, а два — лучше.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6 </a:t>
            </a:r>
            <a:r>
              <a:rPr lang="ru-RU" dirty="0" smtClean="0">
                <a:solidFill>
                  <a:schemeClr val="tx2"/>
                </a:solidFill>
              </a:rPr>
              <a:t>Из двух спорщиков умнее тот, кто первым замолчит.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7 </a:t>
            </a:r>
            <a:r>
              <a:rPr lang="ru-RU" dirty="0" smtClean="0">
                <a:solidFill>
                  <a:schemeClr val="tx2"/>
                </a:solidFill>
              </a:rPr>
              <a:t>Кто сильнее, тот и правее.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8 </a:t>
            </a:r>
            <a:r>
              <a:rPr lang="ru-RU" dirty="0" smtClean="0">
                <a:solidFill>
                  <a:schemeClr val="tx2"/>
                </a:solidFill>
              </a:rPr>
              <a:t>Не подмажешь — не поедешь.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9 </a:t>
            </a:r>
            <a:r>
              <a:rPr lang="ru-RU" dirty="0" smtClean="0">
                <a:solidFill>
                  <a:schemeClr val="tx2"/>
                </a:solidFill>
              </a:rPr>
              <a:t>С паршивой овцы — хоть шерсти клок.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10 </a:t>
            </a:r>
            <a:r>
              <a:rPr lang="ru-RU" dirty="0" smtClean="0">
                <a:solidFill>
                  <a:schemeClr val="tx2"/>
                </a:solidFill>
              </a:rPr>
              <a:t>Правда — то, что мудрый знает, а не то, о чём все болтают.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11 </a:t>
            </a:r>
            <a:r>
              <a:rPr lang="ru-RU" dirty="0" smtClean="0">
                <a:solidFill>
                  <a:schemeClr val="tx2"/>
                </a:solidFill>
              </a:rPr>
              <a:t>Кто ударит и убежит, тот может драться и на следующий день.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12 </a:t>
            </a:r>
            <a:r>
              <a:rPr lang="ru-RU" dirty="0" smtClean="0">
                <a:solidFill>
                  <a:schemeClr val="tx2"/>
                </a:solidFill>
              </a:rPr>
              <a:t>Слово «победа» четко написано только на спинах врагов.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13 </a:t>
            </a:r>
            <a:r>
              <a:rPr lang="ru-RU" dirty="0" smtClean="0">
                <a:solidFill>
                  <a:schemeClr val="tx2"/>
                </a:solidFill>
              </a:rPr>
              <a:t>Убивай врагов своих добротой.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14 </a:t>
            </a:r>
            <a:r>
              <a:rPr lang="ru-RU" dirty="0" smtClean="0">
                <a:solidFill>
                  <a:schemeClr val="tx2"/>
                </a:solidFill>
              </a:rPr>
              <a:t>Честная сделка не вызывает ссоры.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15 </a:t>
            </a:r>
            <a:r>
              <a:rPr lang="ru-RU" dirty="0" smtClean="0">
                <a:solidFill>
                  <a:schemeClr val="tx2"/>
                </a:solidFill>
              </a:rPr>
              <a:t>Ни у кого нет полного ответа, но у каждого есть что добавить.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</a:rPr>
              <a:t>16 </a:t>
            </a:r>
            <a:r>
              <a:rPr lang="ru-RU" dirty="0" smtClean="0">
                <a:solidFill>
                  <a:schemeClr val="tx2"/>
                </a:solidFill>
              </a:rPr>
              <a:t>Держись подальше от людей, которые не согласны с тобой.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</a:rPr>
              <a:t>17 </a:t>
            </a:r>
            <a:r>
              <a:rPr lang="ru-RU" dirty="0" smtClean="0">
                <a:solidFill>
                  <a:schemeClr val="tx2"/>
                </a:solidFill>
              </a:rPr>
              <a:t>Сражение выигрывает тот, кто верит в победу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</a:rPr>
              <a:t>18 </a:t>
            </a:r>
            <a:r>
              <a:rPr lang="ru-RU" dirty="0" smtClean="0">
                <a:solidFill>
                  <a:schemeClr val="tx2"/>
                </a:solidFill>
              </a:rPr>
              <a:t>Доброе слово не требует затрат, а ценится дорого.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5919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4888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Тип I «Черепаха»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— уход под панцирь, отказ от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достижения целей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 от участия во взаимоотношениях с другими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участниками, один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из вариантов самодостаточности (избегание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).</a:t>
            </a:r>
          </a:p>
          <a:p>
            <a:pPr algn="just"/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Тип II «Акула»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— силовая стратегия цели, конфликт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решается выигрышем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только для себя (доминирование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).</a:t>
            </a:r>
          </a:p>
          <a:p>
            <a:pPr algn="just"/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Тип III «Медвежонок»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— сглаживание углов: такие люди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любят, чтобы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их понимали и ценили, ради чего жертвуют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успехом (уступчивость).</a:t>
            </a:r>
          </a:p>
          <a:p>
            <a:pPr algn="just"/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Тип IV «Лиса»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— стратегия хитроумного компромисса,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при хороших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взаимоотношениях добивается осуществления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своих целей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(компромисс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).</a:t>
            </a:r>
          </a:p>
          <a:p>
            <a:pPr algn="just"/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Тип V «Сова»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— мудрая птица, ценит и цели, и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взаимоотношения, открыто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определяет позиции и пути выхода в совместной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работе по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достижению целей, стремится найти решения,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удовлетворяющие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всех участников (сотрудничество).</a:t>
            </a:r>
          </a:p>
        </p:txBody>
      </p:sp>
    </p:spTree>
    <p:extLst>
      <p:ext uri="{BB962C8B-B14F-4D97-AF65-F5344CB8AC3E}">
        <p14:creationId xmlns:p14="http://schemas.microsoft.com/office/powerpoint/2010/main" xmlns="" val="288813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580</TotalTime>
  <Words>1725</Words>
  <Application>Microsoft Office PowerPoint</Application>
  <PresentationFormat>Экран (4:3)</PresentationFormat>
  <Paragraphs>135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Конфликты в нашей жизни: способы решения</vt:lpstr>
      <vt:lpstr>Конфликт — это нормально.</vt:lpstr>
      <vt:lpstr>Виды педагогических конфликтов</vt:lpstr>
      <vt:lpstr>Особенности педагогических конфликтов (по М.М. Рыбаковой):</vt:lpstr>
      <vt:lpstr>Таким образом, можно сделать вывод о том, что основной особенностью педагогических конфликтов является ответственность учителя за их разрешение.</vt:lpstr>
      <vt:lpstr>Стили разрешения конфликта</vt:lpstr>
      <vt:lpstr>Задание для размышления</vt:lpstr>
      <vt:lpstr>ТЕСТ</vt:lpstr>
      <vt:lpstr>Слайд 9</vt:lpstr>
      <vt:lpstr>Приемы бесконфликтного общения</vt:lpstr>
      <vt:lpstr>Задания для размышления Проанализируйте предлагаемые ситуации.  Попытайтесь представить возможные варианты их решения.</vt:lpstr>
      <vt:lpstr>Правила поведения педагога в «трудной» ситуации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Конфликты в нашей жизни: способы решения</dc:title>
  <dc:creator>Психолог</dc:creator>
  <cp:lastModifiedBy>Green</cp:lastModifiedBy>
  <cp:revision>36</cp:revision>
  <dcterms:created xsi:type="dcterms:W3CDTF">2017-03-28T06:23:37Z</dcterms:created>
  <dcterms:modified xsi:type="dcterms:W3CDTF">2017-09-18T15:44:06Z</dcterms:modified>
</cp:coreProperties>
</file>