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7"/>
  </p:notesMasterIdLst>
  <p:sldIdLst>
    <p:sldId id="262" r:id="rId2"/>
    <p:sldId id="256" r:id="rId3"/>
    <p:sldId id="257" r:id="rId4"/>
    <p:sldId id="272" r:id="rId5"/>
    <p:sldId id="258" r:id="rId6"/>
    <p:sldId id="260" r:id="rId7"/>
    <p:sldId id="269" r:id="rId8"/>
    <p:sldId id="261" r:id="rId9"/>
    <p:sldId id="266" r:id="rId10"/>
    <p:sldId id="265" r:id="rId11"/>
    <p:sldId id="264" r:id="rId12"/>
    <p:sldId id="259" r:id="rId13"/>
    <p:sldId id="271" r:id="rId14"/>
    <p:sldId id="270" r:id="rId15"/>
    <p:sldId id="268"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0" d="100"/>
          <a:sy n="100" d="100"/>
        </p:scale>
        <p:origin x="-29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D37C13-07B5-460F-8F9A-D1393150DDF8}" type="datetimeFigureOut">
              <a:rPr lang="ru-RU" smtClean="0"/>
              <a:pPr/>
              <a:t>25.11.2016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86A36D-9A0E-4DA1-B99D-41F322617258}" type="slidenum">
              <a:rPr lang="ru-RU" smtClean="0"/>
              <a:pPr/>
              <a:t>‹#›</a:t>
            </a:fld>
            <a:endParaRPr lang="ru-RU"/>
          </a:p>
        </p:txBody>
      </p:sp>
    </p:spTree>
    <p:extLst>
      <p:ext uri="{BB962C8B-B14F-4D97-AF65-F5344CB8AC3E}">
        <p14:creationId xmlns:p14="http://schemas.microsoft.com/office/powerpoint/2010/main" xmlns="" val="30331077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186A36D-9A0E-4DA1-B99D-41F322617258}" type="slidenum">
              <a:rPr lang="ru-RU" smtClean="0"/>
              <a:pPr/>
              <a:t>1</a:t>
            </a:fld>
            <a:endParaRPr lang="ru-RU"/>
          </a:p>
        </p:txBody>
      </p:sp>
    </p:spTree>
    <p:extLst>
      <p:ext uri="{BB962C8B-B14F-4D97-AF65-F5344CB8AC3E}">
        <p14:creationId xmlns:p14="http://schemas.microsoft.com/office/powerpoint/2010/main" xmlns="" val="6325060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25.11.2016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25.11.2016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25.11.2016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25.11.2016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25.11.2016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pPr/>
              <a:t>25.11.2016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25.11.2016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pPr/>
              <a:t>25.11.2016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4C71EC6-210F-42DE-9C53-41977AD35B3D}" type="datetimeFigureOut">
              <a:rPr lang="ru-RU" smtClean="0"/>
              <a:pPr/>
              <a:t>25.11.2016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pPr/>
              <a:t>25.11.2016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25.11.2016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4C71EC6-210F-42DE-9C53-41977AD35B3D}" type="datetimeFigureOut">
              <a:rPr lang="ru-RU" smtClean="0"/>
              <a:pPr/>
              <a:t>25.11.2016</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9B0651-EE4F-4900-A07F-96A6BFA9D0F0}" type="slidenum">
              <a:rPr lang="ru-RU" smtClean="0"/>
              <a:pPr/>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7.xml"/><Relationship Id="rId5" Type="http://schemas.openxmlformats.org/officeDocument/2006/relationships/image" Target="../media/image28.jpeg"/><Relationship Id="rId4" Type="http://schemas.openxmlformats.org/officeDocument/2006/relationships/image" Target="../media/image27.jpeg"/></Relationships>
</file>

<file path=ppt/slides/_rels/slide11.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image" Target="../media/image29.jpeg"/><Relationship Id="rId1" Type="http://schemas.openxmlformats.org/officeDocument/2006/relationships/slideLayout" Target="../slideLayouts/slideLayout7.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4" Type="http://schemas.openxmlformats.org/officeDocument/2006/relationships/image" Target="../media/image18.gif"/></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image" Target="../media/image19.jpeg"/><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79712" y="1844824"/>
            <a:ext cx="5344427" cy="1446550"/>
          </a:xfrm>
          <a:prstGeom prst="rect">
            <a:avLst/>
          </a:prstGeom>
        </p:spPr>
        <p:txBody>
          <a:bodyPr wrap="square">
            <a:spAutoFit/>
          </a:bodyPr>
          <a:lstStyle/>
          <a:p>
            <a:pPr algn="ctr"/>
            <a:r>
              <a:rPr lang="ru-RU" sz="4400" b="1" dirty="0" smtClean="0">
                <a:solidFill>
                  <a:schemeClr val="tx2">
                    <a:lumMod val="75000"/>
                  </a:schemeClr>
                </a:solidFill>
              </a:rPr>
              <a:t>«</a:t>
            </a:r>
            <a:r>
              <a:rPr lang="ru-RU" sz="4400" b="1" dirty="0" smtClean="0">
                <a:solidFill>
                  <a:schemeClr val="tx2"/>
                </a:solidFill>
              </a:rPr>
              <a:t>Коврик для ванной комнаты»</a:t>
            </a:r>
            <a:endParaRPr lang="ru-RU" sz="4400" dirty="0">
              <a:solidFill>
                <a:schemeClr val="tx2"/>
              </a:solidFill>
            </a:endParaRPr>
          </a:p>
        </p:txBody>
      </p:sp>
      <p:sp>
        <p:nvSpPr>
          <p:cNvPr id="3" name="Прямоугольник 2"/>
          <p:cNvSpPr/>
          <p:nvPr/>
        </p:nvSpPr>
        <p:spPr>
          <a:xfrm>
            <a:off x="4475991" y="3933056"/>
            <a:ext cx="4572000" cy="2585323"/>
          </a:xfrm>
          <a:prstGeom prst="rect">
            <a:avLst/>
          </a:prstGeom>
        </p:spPr>
        <p:txBody>
          <a:bodyPr>
            <a:spAutoFit/>
          </a:bodyPr>
          <a:lstStyle/>
          <a:p>
            <a:pPr algn="r"/>
            <a:r>
              <a:rPr lang="ru-RU" dirty="0">
                <a:solidFill>
                  <a:schemeClr val="tx2">
                    <a:lumMod val="75000"/>
                  </a:schemeClr>
                </a:solidFill>
                <a:latin typeface="Comic Sans MS" panose="030F0702030302020204" pitchFamily="66" charset="0"/>
              </a:rPr>
              <a:t>Работу выполнила</a:t>
            </a:r>
          </a:p>
          <a:p>
            <a:pPr algn="r"/>
            <a:r>
              <a:rPr lang="ru-RU" dirty="0">
                <a:solidFill>
                  <a:schemeClr val="tx2">
                    <a:lumMod val="75000"/>
                  </a:schemeClr>
                </a:solidFill>
                <a:latin typeface="Comic Sans MS" panose="030F0702030302020204" pitchFamily="66" charset="0"/>
              </a:rPr>
              <a:t>обучающаяся 7 класса</a:t>
            </a:r>
          </a:p>
          <a:p>
            <a:pPr algn="r"/>
            <a:r>
              <a:rPr lang="ru-RU" dirty="0" err="1" smtClean="0">
                <a:solidFill>
                  <a:schemeClr val="tx2">
                    <a:lumMod val="75000"/>
                  </a:schemeClr>
                </a:solidFill>
                <a:latin typeface="Comic Sans MS" panose="030F0702030302020204" pitchFamily="66" charset="0"/>
              </a:rPr>
              <a:t>Лезина</a:t>
            </a:r>
            <a:r>
              <a:rPr lang="ru-RU" dirty="0" smtClean="0">
                <a:solidFill>
                  <a:schemeClr val="tx2">
                    <a:lumMod val="75000"/>
                  </a:schemeClr>
                </a:solidFill>
                <a:latin typeface="Comic Sans MS" panose="030F0702030302020204" pitchFamily="66" charset="0"/>
              </a:rPr>
              <a:t> Кристина,</a:t>
            </a:r>
            <a:endParaRPr lang="ru-RU" dirty="0">
              <a:solidFill>
                <a:schemeClr val="tx2">
                  <a:lumMod val="75000"/>
                </a:schemeClr>
              </a:solidFill>
              <a:latin typeface="Comic Sans MS" panose="030F0702030302020204" pitchFamily="66" charset="0"/>
            </a:endParaRPr>
          </a:p>
          <a:p>
            <a:pPr algn="r"/>
            <a:r>
              <a:rPr lang="ru-RU" dirty="0">
                <a:solidFill>
                  <a:schemeClr val="tx2">
                    <a:lumMod val="75000"/>
                  </a:schemeClr>
                </a:solidFill>
                <a:latin typeface="Comic Sans MS" panose="030F0702030302020204" pitchFamily="66" charset="0"/>
              </a:rPr>
              <a:t>МОУ » </a:t>
            </a:r>
            <a:r>
              <a:rPr lang="ru-RU" dirty="0" err="1">
                <a:solidFill>
                  <a:schemeClr val="tx2">
                    <a:lumMod val="75000"/>
                  </a:schemeClr>
                </a:solidFill>
                <a:latin typeface="Comic Sans MS" panose="030F0702030302020204" pitchFamily="66" charset="0"/>
              </a:rPr>
              <a:t>Красногорская</a:t>
            </a:r>
            <a:r>
              <a:rPr lang="ru-RU" dirty="0">
                <a:solidFill>
                  <a:schemeClr val="tx2">
                    <a:lumMod val="75000"/>
                  </a:schemeClr>
                </a:solidFill>
                <a:latin typeface="Comic Sans MS" panose="030F0702030302020204" pitchFamily="66" charset="0"/>
              </a:rPr>
              <a:t> СОШ № 1».</a:t>
            </a:r>
          </a:p>
          <a:p>
            <a:pPr algn="r"/>
            <a:endParaRPr lang="ru-RU" dirty="0">
              <a:solidFill>
                <a:schemeClr val="tx2">
                  <a:lumMod val="75000"/>
                </a:schemeClr>
              </a:solidFill>
              <a:latin typeface="Comic Sans MS" panose="030F0702030302020204" pitchFamily="66" charset="0"/>
            </a:endParaRPr>
          </a:p>
          <a:p>
            <a:pPr algn="r"/>
            <a:r>
              <a:rPr lang="ru-RU" dirty="0">
                <a:solidFill>
                  <a:schemeClr val="tx2">
                    <a:lumMod val="75000"/>
                  </a:schemeClr>
                </a:solidFill>
                <a:latin typeface="Comic Sans MS" panose="030F0702030302020204" pitchFamily="66" charset="0"/>
              </a:rPr>
              <a:t>Руководитель:</a:t>
            </a:r>
          </a:p>
          <a:p>
            <a:pPr algn="r"/>
            <a:r>
              <a:rPr lang="ru-RU" dirty="0">
                <a:solidFill>
                  <a:schemeClr val="tx2">
                    <a:lumMod val="75000"/>
                  </a:schemeClr>
                </a:solidFill>
                <a:latin typeface="Comic Sans MS" panose="030F0702030302020204" pitchFamily="66" charset="0"/>
              </a:rPr>
              <a:t>Учитель технологии</a:t>
            </a:r>
          </a:p>
          <a:p>
            <a:pPr algn="r"/>
            <a:r>
              <a:rPr lang="ru-RU" dirty="0">
                <a:solidFill>
                  <a:schemeClr val="tx2">
                    <a:lumMod val="75000"/>
                  </a:schemeClr>
                </a:solidFill>
                <a:latin typeface="Comic Sans MS" panose="030F0702030302020204" pitchFamily="66" charset="0"/>
              </a:rPr>
              <a:t>Дмитриева Елена</a:t>
            </a:r>
          </a:p>
          <a:p>
            <a:pPr algn="r"/>
            <a:r>
              <a:rPr lang="ru-RU" dirty="0">
                <a:solidFill>
                  <a:schemeClr val="tx2">
                    <a:lumMod val="75000"/>
                  </a:schemeClr>
                </a:solidFill>
                <a:latin typeface="Comic Sans MS" panose="030F0702030302020204" pitchFamily="66" charset="0"/>
              </a:rPr>
              <a:t>Григорьевна</a:t>
            </a:r>
            <a:endParaRPr lang="ru-RU" dirty="0"/>
          </a:p>
        </p:txBody>
      </p:sp>
    </p:spTree>
    <p:extLst>
      <p:ext uri="{BB962C8B-B14F-4D97-AF65-F5344CB8AC3E}">
        <p14:creationId xmlns:p14="http://schemas.microsoft.com/office/powerpoint/2010/main" xmlns="" val="558575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88592" y="476672"/>
            <a:ext cx="3875036" cy="584775"/>
          </a:xfrm>
          <a:prstGeom prst="rect">
            <a:avLst/>
          </a:prstGeom>
        </p:spPr>
        <p:txBody>
          <a:bodyPr wrap="none">
            <a:spAutoFit/>
          </a:bodyPr>
          <a:lstStyle/>
          <a:p>
            <a:pPr algn="ctr"/>
            <a:r>
              <a:rPr lang="ru-RU" sz="3200" b="1" dirty="0">
                <a:solidFill>
                  <a:schemeClr val="tx2">
                    <a:lumMod val="75000"/>
                  </a:schemeClr>
                </a:solidFill>
                <a:latin typeface="Arial" panose="020B0604020202020204" pitchFamily="34" charset="0"/>
                <a:cs typeface="Arial" panose="020B0604020202020204" pitchFamily="34" charset="0"/>
              </a:rPr>
              <a:t>Творческая часть</a:t>
            </a:r>
            <a:r>
              <a:rPr lang="ru-RU" b="1" dirty="0">
                <a:solidFill>
                  <a:schemeClr val="tx2">
                    <a:lumMod val="75000"/>
                  </a:schemeClr>
                </a:solidFill>
                <a:latin typeface="Comic Sans MS" panose="030F0702030302020204" pitchFamily="66" charset="0"/>
              </a:rPr>
              <a:t>.</a:t>
            </a:r>
          </a:p>
        </p:txBody>
      </p:sp>
      <p:sp>
        <p:nvSpPr>
          <p:cNvPr id="3" name="Прямоугольник 2"/>
          <p:cNvSpPr/>
          <p:nvPr/>
        </p:nvSpPr>
        <p:spPr>
          <a:xfrm>
            <a:off x="1259632" y="1412776"/>
            <a:ext cx="3573992" cy="369332"/>
          </a:xfrm>
          <a:prstGeom prst="rect">
            <a:avLst/>
          </a:prstGeom>
        </p:spPr>
        <p:txBody>
          <a:bodyPr wrap="none">
            <a:spAutoFit/>
          </a:bodyPr>
          <a:lstStyle/>
          <a:p>
            <a:r>
              <a:rPr lang="ru-RU" b="1" dirty="0" smtClean="0">
                <a:solidFill>
                  <a:schemeClr val="tx2">
                    <a:lumMod val="75000"/>
                  </a:schemeClr>
                </a:solidFill>
                <a:latin typeface="Arial" panose="020B0604020202020204" pitchFamily="34" charset="0"/>
                <a:cs typeface="Arial" panose="020B0604020202020204" pitchFamily="34" charset="0"/>
              </a:rPr>
              <a:t>Выбор </a:t>
            </a:r>
            <a:r>
              <a:rPr lang="ru-RU" b="1" dirty="0">
                <a:solidFill>
                  <a:schemeClr val="tx2">
                    <a:lumMod val="75000"/>
                  </a:schemeClr>
                </a:solidFill>
                <a:latin typeface="Arial" panose="020B0604020202020204" pitchFamily="34" charset="0"/>
                <a:cs typeface="Arial" panose="020B0604020202020204" pitchFamily="34" charset="0"/>
              </a:rPr>
              <a:t>и подбор материалов.</a:t>
            </a:r>
            <a:endParaRPr lang="ru-RU" dirty="0">
              <a:solidFill>
                <a:schemeClr val="tx2">
                  <a:lumMod val="75000"/>
                </a:schemeClr>
              </a:solidFill>
              <a:latin typeface="Arial" panose="020B0604020202020204" pitchFamily="34" charset="0"/>
              <a:cs typeface="Arial" panose="020B0604020202020204" pitchFamily="34" charset="0"/>
            </a:endParaRPr>
          </a:p>
        </p:txBody>
      </p:sp>
      <p:pic>
        <p:nvPicPr>
          <p:cNvPr id="4" name="Рисунок 3" descr="E:\кристина\PA260553.JPG"/>
          <p:cNvPicPr/>
          <p:nvPr/>
        </p:nvPicPr>
        <p:blipFill rotWithShape="1">
          <a:blip r:embed="rId2" cstate="print">
            <a:extLst>
              <a:ext uri="{28A0092B-C50C-407E-A947-70E740481C1C}">
                <a14:useLocalDpi xmlns:a14="http://schemas.microsoft.com/office/drawing/2010/main" xmlns="" val="0"/>
              </a:ext>
            </a:extLst>
          </a:blip>
          <a:srcRect t="19120" r="60717" b="36902"/>
          <a:stretch/>
        </p:blipFill>
        <p:spPr bwMode="auto">
          <a:xfrm>
            <a:off x="539552" y="3284984"/>
            <a:ext cx="2609850" cy="2190750"/>
          </a:xfrm>
          <a:prstGeom prst="rect">
            <a:avLst/>
          </a:prstGeom>
          <a:noFill/>
          <a:ln>
            <a:noFill/>
          </a:ln>
          <a:extLst>
            <a:ext uri="{53640926-AAD7-44D8-BBD7-CCE9431645EC}">
              <a14:shadowObscured xmlns:a14="http://schemas.microsoft.com/office/drawing/2010/main" xmlns=""/>
            </a:ext>
          </a:extLst>
        </p:spPr>
      </p:pic>
      <p:pic>
        <p:nvPicPr>
          <p:cNvPr id="7" name="Рисунок 6" descr="https://img04.rl0.ru/02883aa9986a03f1097d7895d81f9f74/c1548x1200/www.playing-field.ru/img/2015/052111/0027936"/>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660232" y="2639599"/>
            <a:ext cx="1962150" cy="1520825"/>
          </a:xfrm>
          <a:prstGeom prst="rect">
            <a:avLst/>
          </a:prstGeom>
          <a:noFill/>
          <a:ln>
            <a:noFill/>
          </a:ln>
        </p:spPr>
      </p:pic>
      <p:pic>
        <p:nvPicPr>
          <p:cNvPr id="8" name="Рисунок 7" descr="нож"/>
          <p:cNvPicPr/>
          <p:nvPr/>
        </p:nvPicPr>
        <p:blipFill>
          <a:blip r:embed="rId4">
            <a:extLst>
              <a:ext uri="{28A0092B-C50C-407E-A947-70E740481C1C}">
                <a14:useLocalDpi xmlns:a14="http://schemas.microsoft.com/office/drawing/2010/main" xmlns="" val="0"/>
              </a:ext>
            </a:extLst>
          </a:blip>
          <a:srcRect/>
          <a:stretch>
            <a:fillRect/>
          </a:stretch>
        </p:blipFill>
        <p:spPr bwMode="auto">
          <a:xfrm>
            <a:off x="5076056" y="4508477"/>
            <a:ext cx="1039495" cy="1257300"/>
          </a:xfrm>
          <a:prstGeom prst="rect">
            <a:avLst/>
          </a:prstGeom>
          <a:noFill/>
        </p:spPr>
      </p:pic>
      <p:pic>
        <p:nvPicPr>
          <p:cNvPr id="9" name="Рисунок 8" descr="https://img03.rl0.ru/3d5fe03ed58f5408e452ea2be78ba0ed/c700x429/krasyarn.ru/wp-content/uploads/2012/03/IMG_7076.jpg"/>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804386" y="2311892"/>
            <a:ext cx="2341880" cy="1435100"/>
          </a:xfrm>
          <a:prstGeom prst="rect">
            <a:avLst/>
          </a:prstGeom>
          <a:noFill/>
          <a:ln>
            <a:noFill/>
          </a:ln>
        </p:spPr>
      </p:pic>
    </p:spTree>
    <p:extLst>
      <p:ext uri="{BB962C8B-B14F-4D97-AF65-F5344CB8AC3E}">
        <p14:creationId xmlns:p14="http://schemas.microsoft.com/office/powerpoint/2010/main" xmlns="" val="37522941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46903" y="285797"/>
            <a:ext cx="5015797" cy="584775"/>
          </a:xfrm>
          <a:prstGeom prst="rect">
            <a:avLst/>
          </a:prstGeom>
        </p:spPr>
        <p:txBody>
          <a:bodyPr wrap="none">
            <a:spAutoFit/>
          </a:bodyPr>
          <a:lstStyle/>
          <a:p>
            <a:pPr algn="ctr"/>
            <a:r>
              <a:rPr lang="ru-RU" sz="3200" b="1" dirty="0" smtClean="0">
                <a:solidFill>
                  <a:schemeClr val="tx2">
                    <a:lumMod val="75000"/>
                  </a:schemeClr>
                </a:solidFill>
                <a:latin typeface="Arial" panose="020B0604020202020204" pitchFamily="34" charset="0"/>
                <a:cs typeface="Arial" panose="020B0604020202020204" pitchFamily="34" charset="0"/>
              </a:rPr>
              <a:t>Технологическая </a:t>
            </a:r>
            <a:r>
              <a:rPr lang="ru-RU" sz="3200" b="1" dirty="0">
                <a:solidFill>
                  <a:schemeClr val="tx2">
                    <a:lumMod val="75000"/>
                  </a:schemeClr>
                </a:solidFill>
                <a:latin typeface="Arial" panose="020B0604020202020204" pitchFamily="34" charset="0"/>
                <a:cs typeface="Arial" panose="020B0604020202020204" pitchFamily="34" charset="0"/>
              </a:rPr>
              <a:t>часть</a:t>
            </a:r>
            <a:r>
              <a:rPr lang="ru-RU" sz="3200" b="1" dirty="0" smtClean="0">
                <a:solidFill>
                  <a:schemeClr val="tx2">
                    <a:lumMod val="75000"/>
                  </a:schemeClr>
                </a:solidFill>
                <a:latin typeface="Arial" panose="020B0604020202020204" pitchFamily="34" charset="0"/>
                <a:cs typeface="Arial" panose="020B0604020202020204" pitchFamily="34" charset="0"/>
              </a:rPr>
              <a:t>.</a:t>
            </a:r>
            <a:endParaRPr lang="ru-RU" sz="3200" b="1" dirty="0">
              <a:solidFill>
                <a:schemeClr val="tx2">
                  <a:lumMod val="75000"/>
                </a:schemeClr>
              </a:solidFill>
              <a:latin typeface="Arial" panose="020B0604020202020204" pitchFamily="34" charset="0"/>
              <a:cs typeface="Arial" panose="020B0604020202020204" pitchFamily="34" charset="0"/>
            </a:endParaRPr>
          </a:p>
        </p:txBody>
      </p:sp>
      <p:sp>
        <p:nvSpPr>
          <p:cNvPr id="9" name="Прямоугольник 8"/>
          <p:cNvSpPr/>
          <p:nvPr/>
        </p:nvSpPr>
        <p:spPr>
          <a:xfrm>
            <a:off x="395536" y="1124744"/>
            <a:ext cx="5022304" cy="2031325"/>
          </a:xfrm>
          <a:prstGeom prst="rect">
            <a:avLst/>
          </a:prstGeom>
        </p:spPr>
        <p:txBody>
          <a:bodyPr wrap="square">
            <a:spAutoFit/>
          </a:bodyPr>
          <a:lstStyle/>
          <a:p>
            <a:r>
              <a:rPr lang="ru-RU" b="1" dirty="0">
                <a:solidFill>
                  <a:schemeClr val="tx2">
                    <a:lumMod val="75000"/>
                  </a:schemeClr>
                </a:solidFill>
                <a:latin typeface="Arial" panose="020B0604020202020204" pitchFamily="34" charset="0"/>
                <a:cs typeface="Arial" panose="020B0604020202020204" pitchFamily="34" charset="0"/>
              </a:rPr>
              <a:t>Последовательность  выполнения изделия.</a:t>
            </a:r>
          </a:p>
          <a:p>
            <a:r>
              <a:rPr lang="ru-RU" b="1" dirty="0">
                <a:solidFill>
                  <a:schemeClr val="tx2">
                    <a:lumMod val="75000"/>
                  </a:schemeClr>
                </a:solidFill>
                <a:latin typeface="Arial" panose="020B0604020202020204" pitchFamily="34" charset="0"/>
                <a:cs typeface="Arial" panose="020B0604020202020204" pitchFamily="34" charset="0"/>
              </a:rPr>
              <a:t>   1. Выбор материала.</a:t>
            </a:r>
          </a:p>
          <a:p>
            <a:r>
              <a:rPr lang="ru-RU" b="1" dirty="0">
                <a:solidFill>
                  <a:schemeClr val="tx2">
                    <a:lumMod val="75000"/>
                  </a:schemeClr>
                </a:solidFill>
                <a:latin typeface="Arial" panose="020B0604020202020204" pitchFamily="34" charset="0"/>
                <a:cs typeface="Arial" panose="020B0604020202020204" pitchFamily="34" charset="0"/>
              </a:rPr>
              <a:t>    2. Нарезание полосок из полиэтиленовых  пакетов.</a:t>
            </a:r>
          </a:p>
          <a:p>
            <a:r>
              <a:rPr lang="ru-RU" b="1" dirty="0">
                <a:solidFill>
                  <a:schemeClr val="tx2">
                    <a:lumMod val="75000"/>
                  </a:schemeClr>
                </a:solidFill>
                <a:latin typeface="Arial" panose="020B0604020202020204" pitchFamily="34" charset="0"/>
                <a:cs typeface="Arial" panose="020B0604020202020204" pitchFamily="34" charset="0"/>
              </a:rPr>
              <a:t>    3. Получение «пряжи».</a:t>
            </a:r>
          </a:p>
          <a:p>
            <a:r>
              <a:rPr lang="ru-RU" b="1" dirty="0">
                <a:solidFill>
                  <a:schemeClr val="tx2">
                    <a:lumMod val="75000"/>
                  </a:schemeClr>
                </a:solidFill>
                <a:latin typeface="Arial" panose="020B0604020202020204" pitchFamily="34" charset="0"/>
                <a:cs typeface="Arial" panose="020B0604020202020204" pitchFamily="34" charset="0"/>
              </a:rPr>
              <a:t>    4. Вязание по схеме.</a:t>
            </a:r>
          </a:p>
        </p:txBody>
      </p:sp>
      <p:pic>
        <p:nvPicPr>
          <p:cNvPr id="10" name="Рисунок 9" descr="C:\Users\Елена Григорьевна\Desktop\-Zy8wCSUkTI.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380312" y="188668"/>
            <a:ext cx="1609725" cy="21469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Рисунок 10" descr="C:\Users\Елена Григорьевна\Desktop\GjPv-lCPuvc (1).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417840" y="1262135"/>
            <a:ext cx="1628353" cy="211959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Рисунок 11" descr="C:\Users\Елена Григорьевна\Desktop\pM2w5okBHC8.jpg"/>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979712" y="3346554"/>
            <a:ext cx="1632198" cy="20878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Рисунок 12" descr="C:\Users\Елена Григорьевна\Desktop\i8z1r5lbb18 (1).jpg"/>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779912" y="2232936"/>
            <a:ext cx="1512168" cy="20295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 name="Рисунок 13" descr="C:\Users\Елена Григорьевна\Desktop\ZMw5yS4NM-Q.jpg"/>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51520" y="4262437"/>
            <a:ext cx="1628353" cy="20882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5" name="Рисунок 14" descr="C:\Users\Елена Григорьевна\Desktop\c2cqCF33E_g.jpg"/>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3808115" y="4509120"/>
            <a:ext cx="1609725" cy="21052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9782981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83768" y="400308"/>
            <a:ext cx="4708212" cy="584775"/>
          </a:xfrm>
          <a:prstGeom prst="rect">
            <a:avLst/>
          </a:prstGeom>
        </p:spPr>
        <p:txBody>
          <a:bodyPr wrap="none">
            <a:spAutoFit/>
          </a:bodyPr>
          <a:lstStyle/>
          <a:p>
            <a:r>
              <a:rPr lang="ru-RU" sz="3200" b="1" dirty="0">
                <a:solidFill>
                  <a:schemeClr val="tx2">
                    <a:lumMod val="75000"/>
                  </a:schemeClr>
                </a:solidFill>
                <a:latin typeface="Arial" panose="020B0604020202020204" pitchFamily="34" charset="0"/>
                <a:cs typeface="Arial" panose="020B0604020202020204" pitchFamily="34" charset="0"/>
              </a:rPr>
              <a:t>Экономическая часть.</a:t>
            </a:r>
          </a:p>
        </p:txBody>
      </p:sp>
      <p:graphicFrame>
        <p:nvGraphicFramePr>
          <p:cNvPr id="3" name="Таблица 2"/>
          <p:cNvGraphicFramePr>
            <a:graphicFrameLocks noGrp="1"/>
          </p:cNvGraphicFramePr>
          <p:nvPr>
            <p:extLst>
              <p:ext uri="{D42A27DB-BD31-4B8C-83A1-F6EECF244321}">
                <p14:modId xmlns:p14="http://schemas.microsoft.com/office/powerpoint/2010/main" xmlns="" val="2438911408"/>
              </p:ext>
            </p:extLst>
          </p:nvPr>
        </p:nvGraphicFramePr>
        <p:xfrm>
          <a:off x="873618" y="2040960"/>
          <a:ext cx="7586813" cy="2216562"/>
        </p:xfrm>
        <a:graphic>
          <a:graphicData uri="http://schemas.openxmlformats.org/drawingml/2006/table">
            <a:tbl>
              <a:tblPr firstRow="1" firstCol="1" lastRow="1" lastCol="1" bandRow="1" bandCol="1">
                <a:tableStyleId>{5C22544A-7EE6-4342-B048-85BDC9FD1C3A}</a:tableStyleId>
              </a:tblPr>
              <a:tblGrid>
                <a:gridCol w="2332318"/>
                <a:gridCol w="1812727"/>
                <a:gridCol w="3321383"/>
                <a:gridCol w="120385"/>
              </a:tblGrid>
              <a:tr h="1115694">
                <a:tc>
                  <a:txBody>
                    <a:bodyPr/>
                    <a:lstStyle/>
                    <a:p>
                      <a:pPr algn="ctr">
                        <a:lnSpc>
                          <a:spcPct val="115000"/>
                        </a:lnSpc>
                        <a:spcAft>
                          <a:spcPts val="1000"/>
                        </a:spcAft>
                        <a:tabLst>
                          <a:tab pos="3648075" algn="l"/>
                        </a:tabLst>
                      </a:pPr>
                      <a:r>
                        <a:rPr lang="ru-RU" sz="1400" dirty="0">
                          <a:effectLst/>
                        </a:rPr>
                        <a:t>Наименование</a:t>
                      </a:r>
                      <a:endParaRPr lang="ru-RU" sz="1100" dirty="0">
                        <a:effectLst/>
                        <a:latin typeface="Calibri"/>
                        <a:ea typeface="Calibri"/>
                        <a:cs typeface="Calibri"/>
                      </a:endParaRPr>
                    </a:p>
                  </a:txBody>
                  <a:tcPr marL="68580" marR="68580" marT="0" marB="0"/>
                </a:tc>
                <a:tc>
                  <a:txBody>
                    <a:bodyPr/>
                    <a:lstStyle/>
                    <a:p>
                      <a:pPr algn="ctr">
                        <a:lnSpc>
                          <a:spcPct val="115000"/>
                        </a:lnSpc>
                        <a:spcAft>
                          <a:spcPts val="1000"/>
                        </a:spcAft>
                        <a:tabLst>
                          <a:tab pos="3648075" algn="l"/>
                        </a:tabLst>
                      </a:pPr>
                      <a:r>
                        <a:rPr lang="ru-RU" sz="1400">
                          <a:effectLst/>
                        </a:rPr>
                        <a:t>Расход количества метров (штук)</a:t>
                      </a:r>
                      <a:endParaRPr lang="ru-RU" sz="1100">
                        <a:effectLst/>
                        <a:latin typeface="Calibri"/>
                        <a:ea typeface="Calibri"/>
                        <a:cs typeface="Calibri"/>
                      </a:endParaRPr>
                    </a:p>
                  </a:txBody>
                  <a:tcPr marL="68580" marR="68580" marT="0" marB="0"/>
                </a:tc>
                <a:tc>
                  <a:txBody>
                    <a:bodyPr/>
                    <a:lstStyle/>
                    <a:p>
                      <a:pPr algn="ctr">
                        <a:lnSpc>
                          <a:spcPct val="115000"/>
                        </a:lnSpc>
                        <a:spcAft>
                          <a:spcPts val="1000"/>
                        </a:spcAft>
                        <a:tabLst>
                          <a:tab pos="3648075" algn="l"/>
                        </a:tabLst>
                      </a:pPr>
                      <a:r>
                        <a:rPr lang="ru-RU" sz="1400" dirty="0">
                          <a:effectLst/>
                        </a:rPr>
                        <a:t>Стоимость, рублей</a:t>
                      </a:r>
                      <a:endParaRPr lang="ru-RU" sz="1100" dirty="0">
                        <a:effectLst/>
                        <a:latin typeface="Calibri"/>
                        <a:ea typeface="Calibri"/>
                        <a:cs typeface="Calibri"/>
                      </a:endParaRPr>
                    </a:p>
                  </a:txBody>
                  <a:tcPr marL="68580" marR="68580" marT="0" marB="0"/>
                </a:tc>
                <a:tc>
                  <a:txBody>
                    <a:bodyPr/>
                    <a:lstStyle/>
                    <a:p>
                      <a:pPr>
                        <a:lnSpc>
                          <a:spcPct val="115000"/>
                        </a:lnSpc>
                        <a:spcAft>
                          <a:spcPts val="1000"/>
                        </a:spcAft>
                      </a:pPr>
                      <a:r>
                        <a:rPr lang="ru-RU" sz="1100">
                          <a:effectLst/>
                        </a:rPr>
                        <a:t> </a:t>
                      </a:r>
                      <a:endParaRPr lang="ru-RU" sz="1100">
                        <a:effectLst/>
                        <a:latin typeface="Calibri"/>
                        <a:ea typeface="Calibri"/>
                        <a:cs typeface="Calibri"/>
                      </a:endParaRPr>
                    </a:p>
                  </a:txBody>
                  <a:tcPr marL="0" marR="0" marT="0" marB="0" anchor="ctr"/>
                </a:tc>
              </a:tr>
              <a:tr h="366956">
                <a:tc>
                  <a:txBody>
                    <a:bodyPr/>
                    <a:lstStyle/>
                    <a:p>
                      <a:pPr algn="ctr">
                        <a:lnSpc>
                          <a:spcPct val="115000"/>
                        </a:lnSpc>
                        <a:spcAft>
                          <a:spcPts val="1000"/>
                        </a:spcAft>
                        <a:tabLst>
                          <a:tab pos="3648075" algn="l"/>
                        </a:tabLst>
                      </a:pPr>
                      <a:r>
                        <a:rPr lang="ru-RU" sz="1400">
                          <a:effectLst/>
                        </a:rPr>
                        <a:t>Мешочки для мусора</a:t>
                      </a:r>
                      <a:endParaRPr lang="ru-RU" sz="1100">
                        <a:effectLst/>
                        <a:latin typeface="Calibri"/>
                        <a:ea typeface="Calibri"/>
                        <a:cs typeface="Calibri"/>
                      </a:endParaRPr>
                    </a:p>
                  </a:txBody>
                  <a:tcPr marL="68580" marR="68580" marT="0" marB="0"/>
                </a:tc>
                <a:tc>
                  <a:txBody>
                    <a:bodyPr/>
                    <a:lstStyle/>
                    <a:p>
                      <a:pPr algn="ctr">
                        <a:lnSpc>
                          <a:spcPct val="115000"/>
                        </a:lnSpc>
                        <a:spcAft>
                          <a:spcPts val="1000"/>
                        </a:spcAft>
                        <a:tabLst>
                          <a:tab pos="3648075" algn="l"/>
                        </a:tabLst>
                      </a:pPr>
                      <a:r>
                        <a:rPr lang="ru-RU" sz="1400">
                          <a:effectLst/>
                        </a:rPr>
                        <a:t>2х</a:t>
                      </a:r>
                      <a:endParaRPr lang="ru-RU" sz="1100">
                        <a:effectLst/>
                        <a:latin typeface="Calibri"/>
                        <a:ea typeface="Calibri"/>
                        <a:cs typeface="Calibri"/>
                      </a:endParaRPr>
                    </a:p>
                  </a:txBody>
                  <a:tcPr marL="68580" marR="68580" marT="0" marB="0"/>
                </a:tc>
                <a:tc>
                  <a:txBody>
                    <a:bodyPr/>
                    <a:lstStyle/>
                    <a:p>
                      <a:pPr algn="ctr">
                        <a:lnSpc>
                          <a:spcPct val="115000"/>
                        </a:lnSpc>
                        <a:spcAft>
                          <a:spcPts val="1000"/>
                        </a:spcAft>
                        <a:tabLst>
                          <a:tab pos="3648075" algn="l"/>
                        </a:tabLst>
                      </a:pPr>
                      <a:r>
                        <a:rPr lang="ru-RU" sz="1400" dirty="0">
                          <a:effectLst/>
                        </a:rPr>
                        <a:t> </a:t>
                      </a:r>
                      <a:endParaRPr lang="ru-RU" sz="1100" dirty="0">
                        <a:effectLst/>
                        <a:latin typeface="Calibri"/>
                        <a:ea typeface="Calibri"/>
                        <a:cs typeface="Calibri"/>
                      </a:endParaRPr>
                    </a:p>
                  </a:txBody>
                  <a:tcPr marL="68580" marR="68580" marT="0" marB="0"/>
                </a:tc>
                <a:tc>
                  <a:txBody>
                    <a:bodyPr/>
                    <a:lstStyle/>
                    <a:p>
                      <a:pPr>
                        <a:lnSpc>
                          <a:spcPct val="115000"/>
                        </a:lnSpc>
                        <a:spcAft>
                          <a:spcPts val="1000"/>
                        </a:spcAft>
                      </a:pPr>
                      <a:r>
                        <a:rPr lang="ru-RU" sz="1100">
                          <a:effectLst/>
                        </a:rPr>
                        <a:t> </a:t>
                      </a:r>
                      <a:endParaRPr lang="ru-RU" sz="1100">
                        <a:effectLst/>
                        <a:latin typeface="Calibri"/>
                        <a:ea typeface="Calibri"/>
                        <a:cs typeface="Calibri"/>
                      </a:endParaRPr>
                    </a:p>
                  </a:txBody>
                  <a:tcPr marL="0" marR="0" marT="0" marB="0" anchor="ctr"/>
                </a:tc>
              </a:tr>
              <a:tr h="366956">
                <a:tc>
                  <a:txBody>
                    <a:bodyPr/>
                    <a:lstStyle/>
                    <a:p>
                      <a:pPr algn="ctr">
                        <a:lnSpc>
                          <a:spcPct val="115000"/>
                        </a:lnSpc>
                        <a:spcAft>
                          <a:spcPts val="1000"/>
                        </a:spcAft>
                        <a:tabLst>
                          <a:tab pos="3648075" algn="l"/>
                        </a:tabLst>
                      </a:pPr>
                      <a:r>
                        <a:rPr lang="ru-RU" sz="1400" dirty="0">
                          <a:effectLst/>
                        </a:rPr>
                        <a:t> </a:t>
                      </a:r>
                      <a:r>
                        <a:rPr lang="ru-RU" sz="1400" dirty="0" smtClean="0">
                          <a:effectLst/>
                        </a:rPr>
                        <a:t>крючок</a:t>
                      </a:r>
                      <a:endParaRPr lang="ru-RU" sz="1100" dirty="0">
                        <a:effectLst/>
                        <a:latin typeface="Calibri"/>
                        <a:ea typeface="Calibri"/>
                        <a:cs typeface="Calibri"/>
                      </a:endParaRPr>
                    </a:p>
                  </a:txBody>
                  <a:tcPr marL="68580" marR="68580" marT="0" marB="0"/>
                </a:tc>
                <a:tc>
                  <a:txBody>
                    <a:bodyPr/>
                    <a:lstStyle/>
                    <a:p>
                      <a:pPr algn="ctr">
                        <a:lnSpc>
                          <a:spcPct val="115000"/>
                        </a:lnSpc>
                        <a:spcAft>
                          <a:spcPts val="1000"/>
                        </a:spcAft>
                        <a:tabLst>
                          <a:tab pos="3648075" algn="l"/>
                        </a:tabLst>
                      </a:pPr>
                      <a:r>
                        <a:rPr lang="ru-RU" sz="1400">
                          <a:effectLst/>
                        </a:rPr>
                        <a:t> </a:t>
                      </a:r>
                      <a:endParaRPr lang="ru-RU" sz="1100">
                        <a:effectLst/>
                        <a:latin typeface="Calibri"/>
                        <a:ea typeface="Calibri"/>
                        <a:cs typeface="Calibri"/>
                      </a:endParaRPr>
                    </a:p>
                  </a:txBody>
                  <a:tcPr marL="68580" marR="68580" marT="0" marB="0"/>
                </a:tc>
                <a:tc>
                  <a:txBody>
                    <a:bodyPr/>
                    <a:lstStyle/>
                    <a:p>
                      <a:pPr algn="ctr">
                        <a:lnSpc>
                          <a:spcPct val="115000"/>
                        </a:lnSpc>
                        <a:spcAft>
                          <a:spcPts val="1000"/>
                        </a:spcAft>
                        <a:tabLst>
                          <a:tab pos="3648075" algn="l"/>
                        </a:tabLst>
                      </a:pPr>
                      <a:r>
                        <a:rPr lang="ru-RU" sz="1400" dirty="0">
                          <a:effectLst/>
                        </a:rPr>
                        <a:t> </a:t>
                      </a:r>
                      <a:endParaRPr lang="ru-RU" sz="1100" dirty="0">
                        <a:effectLst/>
                        <a:latin typeface="Calibri"/>
                        <a:ea typeface="Calibri"/>
                        <a:cs typeface="Calibri"/>
                      </a:endParaRPr>
                    </a:p>
                  </a:txBody>
                  <a:tcPr marL="68580" marR="68580" marT="0" marB="0"/>
                </a:tc>
                <a:tc>
                  <a:txBody>
                    <a:bodyPr/>
                    <a:lstStyle/>
                    <a:p>
                      <a:pPr>
                        <a:lnSpc>
                          <a:spcPct val="115000"/>
                        </a:lnSpc>
                        <a:spcAft>
                          <a:spcPts val="1000"/>
                        </a:spcAft>
                      </a:pPr>
                      <a:r>
                        <a:rPr lang="ru-RU" sz="1100">
                          <a:effectLst/>
                        </a:rPr>
                        <a:t> </a:t>
                      </a:r>
                      <a:endParaRPr lang="ru-RU" sz="1100">
                        <a:effectLst/>
                        <a:latin typeface="Calibri"/>
                        <a:ea typeface="Calibri"/>
                        <a:cs typeface="Calibri"/>
                      </a:endParaRPr>
                    </a:p>
                  </a:txBody>
                  <a:tcPr marL="0" marR="0" marT="0" marB="0" anchor="ctr"/>
                </a:tc>
              </a:tr>
              <a:tr h="366956">
                <a:tc gridSpan="4">
                  <a:txBody>
                    <a:bodyPr/>
                    <a:lstStyle/>
                    <a:p>
                      <a:pPr algn="ctr">
                        <a:lnSpc>
                          <a:spcPct val="115000"/>
                        </a:lnSpc>
                        <a:spcAft>
                          <a:spcPts val="1000"/>
                        </a:spcAft>
                        <a:tabLst>
                          <a:tab pos="3648075" algn="l"/>
                        </a:tabLst>
                      </a:pPr>
                      <a:r>
                        <a:rPr lang="ru-RU" sz="1400" dirty="0">
                          <a:effectLst/>
                        </a:rPr>
                        <a:t>Всего  </a:t>
                      </a:r>
                      <a:endParaRPr lang="ru-RU" sz="1100" dirty="0">
                        <a:effectLst/>
                        <a:latin typeface="Calibri"/>
                        <a:ea typeface="Calibri"/>
                        <a:cs typeface="Calibri"/>
                      </a:endParaRPr>
                    </a:p>
                  </a:txBody>
                  <a:tcPr marL="68580" marR="68580" marT="0" marB="0"/>
                </a:tc>
                <a:tc hMerge="1">
                  <a:txBody>
                    <a:bodyPr/>
                    <a:lstStyle/>
                    <a:p>
                      <a:endParaRPr lang="ru-RU"/>
                    </a:p>
                  </a:txBody>
                  <a:tcPr/>
                </a:tc>
                <a:tc hMerge="1">
                  <a:txBody>
                    <a:bodyPr/>
                    <a:lstStyle/>
                    <a:p>
                      <a:endParaRPr lang="ru-RU"/>
                    </a:p>
                  </a:txBody>
                  <a:tcPr/>
                </a:tc>
                <a:tc hMerge="1">
                  <a:txBody>
                    <a:bodyPr/>
                    <a:lstStyle/>
                    <a:p>
                      <a:endParaRPr lang="ru-RU"/>
                    </a:p>
                  </a:txBody>
                  <a:tcPr/>
                </a:tc>
              </a:tr>
            </a:tbl>
          </a:graphicData>
        </a:graphic>
      </p:graphicFrame>
    </p:spTree>
    <p:extLst>
      <p:ext uri="{BB962C8B-B14F-4D97-AF65-F5344CB8AC3E}">
        <p14:creationId xmlns:p14="http://schemas.microsoft.com/office/powerpoint/2010/main" xmlns="" val="42521507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67744" y="764704"/>
            <a:ext cx="4291175" cy="584775"/>
          </a:xfrm>
          <a:prstGeom prst="rect">
            <a:avLst/>
          </a:prstGeom>
        </p:spPr>
        <p:txBody>
          <a:bodyPr wrap="none">
            <a:spAutoFit/>
          </a:bodyPr>
          <a:lstStyle/>
          <a:p>
            <a:r>
              <a:rPr lang="ru-RU" sz="3200" dirty="0">
                <a:solidFill>
                  <a:schemeClr val="tx2">
                    <a:lumMod val="75000"/>
                  </a:schemeClr>
                </a:solidFill>
                <a:latin typeface="Arial" panose="020B0604020202020204" pitchFamily="34" charset="0"/>
                <a:cs typeface="Arial" panose="020B0604020202020204" pitchFamily="34" charset="0"/>
              </a:rPr>
              <a:t>Экологическая часть.</a:t>
            </a:r>
          </a:p>
        </p:txBody>
      </p:sp>
      <p:sp>
        <p:nvSpPr>
          <p:cNvPr id="3" name="Прямоугольник 2"/>
          <p:cNvSpPr/>
          <p:nvPr/>
        </p:nvSpPr>
        <p:spPr>
          <a:xfrm>
            <a:off x="827584" y="2132856"/>
            <a:ext cx="7704856" cy="2862322"/>
          </a:xfrm>
          <a:prstGeom prst="rect">
            <a:avLst/>
          </a:prstGeom>
        </p:spPr>
        <p:txBody>
          <a:bodyPr wrap="square">
            <a:spAutoFit/>
          </a:bodyPr>
          <a:lstStyle/>
          <a:p>
            <a:pPr algn="ctr"/>
            <a:r>
              <a:rPr lang="ru-RU" dirty="0" smtClean="0"/>
              <a:t>   </a:t>
            </a:r>
            <a:r>
              <a:rPr lang="ru-RU" dirty="0" smtClean="0">
                <a:solidFill>
                  <a:schemeClr val="tx2">
                    <a:lumMod val="75000"/>
                  </a:schemeClr>
                </a:solidFill>
                <a:latin typeface="Arial" panose="020B0604020202020204" pitchFamily="34" charset="0"/>
                <a:cs typeface="Arial" panose="020B0604020202020204" pitchFamily="34" charset="0"/>
              </a:rPr>
              <a:t>Экологи </a:t>
            </a:r>
            <a:r>
              <a:rPr lang="ru-RU" dirty="0">
                <a:solidFill>
                  <a:schemeClr val="tx2">
                    <a:lumMod val="75000"/>
                  </a:schemeClr>
                </a:solidFill>
                <a:latin typeface="Arial" panose="020B0604020202020204" pitchFamily="34" charset="0"/>
                <a:cs typeface="Arial" panose="020B0604020202020204" pitchFamily="34" charset="0"/>
              </a:rPr>
              <a:t>бьют тревогу и предлагают отказаться от производства упаковки, пакетов из полиэтилена и использовать другие материалы, которые лучше  поддаются переработке. Но производители этого материала считают, что ущерб от пластиковых изделий сильно преувеличен. По их мнению,  нужно придумать более эффективный способ их переработки. И, прежде всего люди сами должны понять, что не стоит выбрасывать мусор, в том числе и полиэтиленовый где попало</a:t>
            </a:r>
            <a:r>
              <a:rPr lang="ru-RU" dirty="0" smtClean="0">
                <a:solidFill>
                  <a:schemeClr val="tx2">
                    <a:lumMod val="75000"/>
                  </a:schemeClr>
                </a:solidFill>
                <a:latin typeface="Arial" panose="020B0604020202020204" pitchFamily="34" charset="0"/>
                <a:cs typeface="Arial" panose="020B0604020202020204" pitchFamily="34" charset="0"/>
              </a:rPr>
              <a:t>.</a:t>
            </a:r>
          </a:p>
          <a:p>
            <a:pPr algn="ctr"/>
            <a:r>
              <a:rPr lang="ru-RU" dirty="0">
                <a:solidFill>
                  <a:schemeClr val="tx2">
                    <a:lumMod val="75000"/>
                  </a:schemeClr>
                </a:solidFill>
                <a:latin typeface="Arial" panose="020B0604020202020204" pitchFamily="34" charset="0"/>
                <a:cs typeface="Arial" panose="020B0604020202020204" pitchFamily="34" charset="0"/>
              </a:rPr>
              <a:t> </a:t>
            </a:r>
            <a:r>
              <a:rPr lang="ru-RU" dirty="0" smtClean="0">
                <a:solidFill>
                  <a:schemeClr val="tx2">
                    <a:lumMod val="75000"/>
                  </a:schemeClr>
                </a:solidFill>
                <a:latin typeface="Arial" panose="020B0604020202020204" pitchFamily="34" charset="0"/>
                <a:cs typeface="Arial" panose="020B0604020202020204" pitchFamily="34" charset="0"/>
              </a:rPr>
              <a:t>      </a:t>
            </a:r>
            <a:r>
              <a:rPr lang="ru-RU" dirty="0">
                <a:solidFill>
                  <a:schemeClr val="tx2">
                    <a:lumMod val="75000"/>
                  </a:schemeClr>
                </a:solidFill>
                <a:latin typeface="Arial" panose="020B0604020202020204" pitchFamily="34" charset="0"/>
                <a:cs typeface="Arial" panose="020B0604020202020204" pitchFamily="34" charset="0"/>
              </a:rPr>
              <a:t>А еще лучше использовать их в деле, а не просто их выбросить где попало.</a:t>
            </a:r>
          </a:p>
        </p:txBody>
      </p:sp>
    </p:spTree>
    <p:extLst>
      <p:ext uri="{BB962C8B-B14F-4D97-AF65-F5344CB8AC3E}">
        <p14:creationId xmlns:p14="http://schemas.microsoft.com/office/powerpoint/2010/main" xmlns="" val="27723119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59832" y="445513"/>
            <a:ext cx="2665538" cy="584775"/>
          </a:xfrm>
          <a:prstGeom prst="rect">
            <a:avLst/>
          </a:prstGeom>
          <a:noFill/>
        </p:spPr>
        <p:txBody>
          <a:bodyPr wrap="none" rtlCol="0">
            <a:spAutoFit/>
          </a:bodyPr>
          <a:lstStyle/>
          <a:p>
            <a:r>
              <a:rPr lang="ru-RU" sz="3200" dirty="0" smtClean="0">
                <a:solidFill>
                  <a:schemeClr val="tx2">
                    <a:lumMod val="75000"/>
                  </a:schemeClr>
                </a:solidFill>
                <a:latin typeface="Arial" panose="020B0604020202020204" pitchFamily="34" charset="0"/>
                <a:cs typeface="Arial" panose="020B0604020202020204" pitchFamily="34" charset="0"/>
              </a:rPr>
              <a:t>Самооценка.</a:t>
            </a:r>
            <a:endParaRPr lang="ru-RU" sz="3200" dirty="0">
              <a:solidFill>
                <a:schemeClr val="tx2">
                  <a:lumMod val="75000"/>
                </a:schemeClr>
              </a:solidFill>
              <a:latin typeface="Arial" panose="020B0604020202020204" pitchFamily="34" charset="0"/>
              <a:cs typeface="Arial" panose="020B0604020202020204" pitchFamily="34" charset="0"/>
            </a:endParaRPr>
          </a:p>
        </p:txBody>
      </p:sp>
      <p:sp>
        <p:nvSpPr>
          <p:cNvPr id="3" name="Прямоугольник 2"/>
          <p:cNvSpPr/>
          <p:nvPr/>
        </p:nvSpPr>
        <p:spPr>
          <a:xfrm>
            <a:off x="827584" y="1628800"/>
            <a:ext cx="7475652" cy="3970318"/>
          </a:xfrm>
          <a:prstGeom prst="rect">
            <a:avLst/>
          </a:prstGeom>
        </p:spPr>
        <p:txBody>
          <a:bodyPr wrap="square">
            <a:spAutoFit/>
          </a:bodyPr>
          <a:lstStyle/>
          <a:p>
            <a:pPr algn="ctr"/>
            <a:r>
              <a:rPr lang="ru-RU" dirty="0">
                <a:solidFill>
                  <a:schemeClr val="bg2">
                    <a:lumMod val="25000"/>
                  </a:schemeClr>
                </a:solidFill>
                <a:latin typeface="Arial" panose="020B0604020202020204" pitchFamily="34" charset="0"/>
                <a:cs typeface="Arial" panose="020B0604020202020204" pitchFamily="34" charset="0"/>
              </a:rPr>
              <a:t>Работа над проектом доставила мне, прежде всего, огромное удовольствие, несмотря на некоторые трудности и большой объем. Я занималась своим любимым делом. </a:t>
            </a:r>
          </a:p>
          <a:p>
            <a:pPr algn="ctr"/>
            <a:r>
              <a:rPr lang="ru-RU" dirty="0">
                <a:solidFill>
                  <a:schemeClr val="bg2">
                    <a:lumMod val="25000"/>
                  </a:schemeClr>
                </a:solidFill>
                <a:latin typeface="Arial" panose="020B0604020202020204" pitchFamily="34" charset="0"/>
                <a:cs typeface="Arial" panose="020B0604020202020204" pitchFamily="34" charset="0"/>
              </a:rPr>
              <a:t>     Я очень старалась, что-то получалось не сразу, но </a:t>
            </a:r>
            <a:r>
              <a:rPr lang="ru-RU" dirty="0" smtClean="0">
                <a:solidFill>
                  <a:schemeClr val="bg2">
                    <a:lumMod val="25000"/>
                  </a:schemeClr>
                </a:solidFill>
                <a:latin typeface="Arial" panose="020B0604020202020204" pitchFamily="34" charset="0"/>
                <a:cs typeface="Arial" panose="020B0604020202020204" pitchFamily="34" charset="0"/>
              </a:rPr>
              <a:t>выполнила </a:t>
            </a:r>
            <a:r>
              <a:rPr lang="ru-RU" dirty="0">
                <a:solidFill>
                  <a:schemeClr val="bg2">
                    <a:lumMod val="25000"/>
                  </a:schemeClr>
                </a:solidFill>
                <a:latin typeface="Arial" panose="020B0604020202020204" pitchFamily="34" charset="0"/>
                <a:cs typeface="Arial" panose="020B0604020202020204" pitchFamily="34" charset="0"/>
              </a:rPr>
              <a:t>поставленные перед собой </a:t>
            </a:r>
            <a:r>
              <a:rPr lang="ru-RU" dirty="0" smtClean="0">
                <a:solidFill>
                  <a:schemeClr val="bg2">
                    <a:lumMod val="25000"/>
                  </a:schemeClr>
                </a:solidFill>
                <a:latin typeface="Arial" panose="020B0604020202020204" pitchFamily="34" charset="0"/>
                <a:cs typeface="Arial" panose="020B0604020202020204" pitchFamily="34" charset="0"/>
              </a:rPr>
              <a:t>задачу: </a:t>
            </a:r>
            <a:r>
              <a:rPr lang="ru-RU" i="1" dirty="0" smtClean="0">
                <a:solidFill>
                  <a:schemeClr val="bg2">
                    <a:lumMod val="25000"/>
                  </a:schemeClr>
                </a:solidFill>
                <a:latin typeface="Arial" panose="020B0604020202020204" pitchFamily="34" charset="0"/>
                <a:cs typeface="Arial" panose="020B0604020202020204" pitchFamily="34" charset="0"/>
              </a:rPr>
              <a:t>связала оригинальный </a:t>
            </a:r>
            <a:r>
              <a:rPr lang="ru-RU" i="1" dirty="0">
                <a:solidFill>
                  <a:schemeClr val="bg2">
                    <a:lumMod val="25000"/>
                  </a:schemeClr>
                </a:solidFill>
                <a:latin typeface="Arial" panose="020B0604020202020204" pitchFamily="34" charset="0"/>
                <a:cs typeface="Arial" panose="020B0604020202020204" pitchFamily="34" charset="0"/>
              </a:rPr>
              <a:t>и нужный коврик. </a:t>
            </a:r>
          </a:p>
          <a:p>
            <a:pPr lvl="0" algn="ctr"/>
            <a:r>
              <a:rPr lang="ru-RU" dirty="0">
                <a:solidFill>
                  <a:schemeClr val="bg2">
                    <a:lumMod val="25000"/>
                  </a:schemeClr>
                </a:solidFill>
                <a:latin typeface="Arial" panose="020B0604020202020204" pitchFamily="34" charset="0"/>
                <a:cs typeface="Arial" panose="020B0604020202020204" pitchFamily="34" charset="0"/>
              </a:rPr>
              <a:t>Технология изготовления коврика не очень сложна, поэтому ей могут воспользоваться все желающие, даже имея небольшой опыт вязания.</a:t>
            </a:r>
          </a:p>
          <a:p>
            <a:pPr lvl="0" algn="ctr"/>
            <a:r>
              <a:rPr lang="ru-RU" dirty="0">
                <a:solidFill>
                  <a:schemeClr val="bg2">
                    <a:lumMod val="25000"/>
                  </a:schemeClr>
                </a:solidFill>
                <a:latin typeface="Arial" panose="020B0604020202020204" pitchFamily="34" charset="0"/>
                <a:cs typeface="Arial" panose="020B0604020202020204" pitchFamily="34" charset="0"/>
              </a:rPr>
              <a:t>Используя не только новые, но и старые материалы, я сэкономила немало средств,  а это немаловажно во время финансового кризиса и так как сама я ещё не зарабатываю.</a:t>
            </a:r>
          </a:p>
          <a:p>
            <a:pPr algn="ctr"/>
            <a:r>
              <a:rPr lang="ru-RU" dirty="0">
                <a:solidFill>
                  <a:schemeClr val="bg2">
                    <a:lumMod val="25000"/>
                  </a:schemeClr>
                </a:solidFill>
                <a:latin typeface="Arial" panose="020B0604020202020204" pitchFamily="34" charset="0"/>
                <a:cs typeface="Arial" panose="020B0604020202020204" pitchFamily="34" charset="0"/>
              </a:rPr>
              <a:t>Я продолжу в дальнейшем эту работу. Почему бы мне не связать пляжную сумку?</a:t>
            </a:r>
          </a:p>
        </p:txBody>
      </p:sp>
    </p:spTree>
    <p:extLst>
      <p:ext uri="{BB962C8B-B14F-4D97-AF65-F5344CB8AC3E}">
        <p14:creationId xmlns:p14="http://schemas.microsoft.com/office/powerpoint/2010/main" xmlns="" val="36482135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19872" y="476672"/>
            <a:ext cx="1942583" cy="584775"/>
          </a:xfrm>
          <a:prstGeom prst="rect">
            <a:avLst/>
          </a:prstGeom>
        </p:spPr>
        <p:txBody>
          <a:bodyPr wrap="none">
            <a:spAutoFit/>
          </a:bodyPr>
          <a:lstStyle/>
          <a:p>
            <a:r>
              <a:rPr lang="ru-RU" sz="3200" dirty="0">
                <a:solidFill>
                  <a:schemeClr val="tx2">
                    <a:lumMod val="75000"/>
                  </a:schemeClr>
                </a:solidFill>
                <a:latin typeface="Arial" panose="020B0604020202020204" pitchFamily="34" charset="0"/>
                <a:cs typeface="Arial" panose="020B0604020202020204" pitchFamily="34" charset="0"/>
              </a:rPr>
              <a:t>Реклама.</a:t>
            </a:r>
          </a:p>
        </p:txBody>
      </p:sp>
      <p:sp>
        <p:nvSpPr>
          <p:cNvPr id="3" name="Прямоугольник 2"/>
          <p:cNvSpPr/>
          <p:nvPr/>
        </p:nvSpPr>
        <p:spPr>
          <a:xfrm>
            <a:off x="827584" y="1720840"/>
            <a:ext cx="6912768" cy="1200329"/>
          </a:xfrm>
          <a:prstGeom prst="rect">
            <a:avLst/>
          </a:prstGeom>
        </p:spPr>
        <p:txBody>
          <a:bodyPr wrap="square">
            <a:spAutoFit/>
          </a:bodyPr>
          <a:lstStyle/>
          <a:p>
            <a:pPr algn="ctr"/>
            <a:r>
              <a:rPr lang="ru-RU" dirty="0" smtClean="0">
                <a:solidFill>
                  <a:schemeClr val="bg2">
                    <a:lumMod val="25000"/>
                  </a:schemeClr>
                </a:solidFill>
                <a:latin typeface="Arial" panose="020B0604020202020204" pitchFamily="34" charset="0"/>
                <a:cs typeface="Arial" panose="020B0604020202020204" pitchFamily="34" charset="0"/>
              </a:rPr>
              <a:t>Хотите пережить финансовый кризис, </a:t>
            </a:r>
            <a:r>
              <a:rPr lang="ru-RU" dirty="0">
                <a:solidFill>
                  <a:schemeClr val="bg2">
                    <a:lumMod val="25000"/>
                  </a:schemeClr>
                </a:solidFill>
                <a:latin typeface="Arial" panose="020B0604020202020204" pitchFamily="34" charset="0"/>
                <a:cs typeface="Arial" panose="020B0604020202020204" pitchFamily="34" charset="0"/>
              </a:rPr>
              <a:t>можно выбрать самый бюджетный вариант – коврик из цветных полиэтиленовых пакетов</a:t>
            </a:r>
            <a:r>
              <a:rPr lang="ru-RU">
                <a:solidFill>
                  <a:schemeClr val="bg2">
                    <a:lumMod val="25000"/>
                  </a:schemeClr>
                </a:solidFill>
                <a:latin typeface="Arial" panose="020B0604020202020204" pitchFamily="34" charset="0"/>
                <a:cs typeface="Arial" panose="020B0604020202020204" pitchFamily="34" charset="0"/>
              </a:rPr>
              <a:t>. </a:t>
            </a:r>
            <a:endParaRPr lang="ru-RU" smtClean="0">
              <a:solidFill>
                <a:schemeClr val="bg2">
                  <a:lumMod val="25000"/>
                </a:schemeClr>
              </a:solidFill>
              <a:latin typeface="Arial" panose="020B0604020202020204" pitchFamily="34" charset="0"/>
              <a:cs typeface="Arial" panose="020B0604020202020204" pitchFamily="34" charset="0"/>
            </a:endParaRPr>
          </a:p>
          <a:p>
            <a:pPr algn="ctr"/>
            <a:endParaRPr lang="ru-RU" dirty="0">
              <a:solidFill>
                <a:schemeClr val="bg2">
                  <a:lumMod val="25000"/>
                </a:schemeClr>
              </a:solidFill>
              <a:latin typeface="Arial" panose="020B0604020202020204" pitchFamily="34" charset="0"/>
              <a:cs typeface="Arial" panose="020B0604020202020204" pitchFamily="34" charset="0"/>
            </a:endParaRPr>
          </a:p>
        </p:txBody>
      </p:sp>
      <p:sp>
        <p:nvSpPr>
          <p:cNvPr id="4" name="Прямоугольник 3"/>
          <p:cNvSpPr/>
          <p:nvPr/>
        </p:nvSpPr>
        <p:spPr>
          <a:xfrm>
            <a:off x="973839" y="2780928"/>
            <a:ext cx="7560840" cy="2031325"/>
          </a:xfrm>
          <a:prstGeom prst="rect">
            <a:avLst/>
          </a:prstGeom>
        </p:spPr>
        <p:txBody>
          <a:bodyPr wrap="square">
            <a:spAutoFit/>
          </a:bodyPr>
          <a:lstStyle/>
          <a:p>
            <a:r>
              <a:rPr lang="ru-RU" dirty="0" smtClean="0">
                <a:solidFill>
                  <a:schemeClr val="bg2">
                    <a:lumMod val="25000"/>
                  </a:schemeClr>
                </a:solidFill>
                <a:latin typeface="Arial" panose="020B0604020202020204" pitchFamily="34" charset="0"/>
                <a:cs typeface="Arial" panose="020B0604020202020204" pitchFamily="34" charset="0"/>
              </a:rPr>
              <a:t>   Если </a:t>
            </a:r>
            <a:r>
              <a:rPr lang="ru-RU" dirty="0">
                <a:solidFill>
                  <a:schemeClr val="bg2">
                    <a:lumMod val="25000"/>
                  </a:schemeClr>
                </a:solidFill>
                <a:latin typeface="Arial" panose="020B0604020202020204" pitchFamily="34" charset="0"/>
                <a:cs typeface="Arial" panose="020B0604020202020204" pitchFamily="34" charset="0"/>
              </a:rPr>
              <a:t>же заниматься рукоделием нет времени, но очень хочется иметь в доме эксклюзивный аксессуар, авторское изделие можно заказать у тех, кто профессионально занимается изготовлением подобных вещей. Талантливые люди с удовольствием воплотят в жизнь все фантазии и помогут сделать ванную уютной и необычной!</a:t>
            </a:r>
          </a:p>
          <a:p>
            <a:pPr algn="ctr"/>
            <a:r>
              <a:rPr lang="ru-RU" dirty="0" smtClean="0">
                <a:solidFill>
                  <a:srgbClr val="C00000"/>
                </a:solidFill>
                <a:latin typeface="Arial" panose="020B0604020202020204" pitchFamily="34" charset="0"/>
                <a:cs typeface="Arial" panose="020B0604020202020204" pitchFamily="34" charset="0"/>
              </a:rPr>
              <a:t>В </a:t>
            </a:r>
            <a:r>
              <a:rPr lang="ru-RU" dirty="0" err="1" smtClean="0">
                <a:solidFill>
                  <a:srgbClr val="C00000"/>
                </a:solidFill>
                <a:latin typeface="Arial" panose="020B0604020202020204" pitchFamily="34" charset="0"/>
                <a:cs typeface="Arial" panose="020B0604020202020204" pitchFamily="34" charset="0"/>
              </a:rPr>
              <a:t>Красногорской</a:t>
            </a:r>
            <a:r>
              <a:rPr lang="ru-RU" dirty="0" smtClean="0">
                <a:solidFill>
                  <a:srgbClr val="C00000"/>
                </a:solidFill>
                <a:latin typeface="Arial" panose="020B0604020202020204" pitchFamily="34" charset="0"/>
                <a:cs typeface="Arial" panose="020B0604020202020204" pitchFamily="34" charset="0"/>
              </a:rPr>
              <a:t>  школе №1</a:t>
            </a:r>
            <a:r>
              <a:rPr lang="ru-RU" dirty="0">
                <a:solidFill>
                  <a:srgbClr val="C00000"/>
                </a:solidFill>
                <a:latin typeface="Arial" panose="020B0604020202020204" pitchFamily="34" charset="0"/>
                <a:cs typeface="Arial" panose="020B0604020202020204" pitchFamily="34" charset="0"/>
              </a:rPr>
              <a:t> </a:t>
            </a:r>
            <a:r>
              <a:rPr lang="ru-RU" dirty="0" smtClean="0">
                <a:solidFill>
                  <a:srgbClr val="C00000"/>
                </a:solidFill>
                <a:latin typeface="Arial" panose="020B0604020202020204" pitchFamily="34" charset="0"/>
                <a:cs typeface="Arial" panose="020B0604020202020204" pitchFamily="34" charset="0"/>
              </a:rPr>
              <a:t>такие </a:t>
            </a:r>
            <a:r>
              <a:rPr lang="ru-RU" dirty="0">
                <a:solidFill>
                  <a:srgbClr val="C00000"/>
                </a:solidFill>
                <a:latin typeface="Arial" panose="020B0604020202020204" pitchFamily="34" charset="0"/>
                <a:cs typeface="Arial" panose="020B0604020202020204" pitchFamily="34" charset="0"/>
              </a:rPr>
              <a:t>рукодельницы </a:t>
            </a:r>
            <a:r>
              <a:rPr lang="ru-RU" dirty="0" smtClean="0">
                <a:solidFill>
                  <a:srgbClr val="C00000"/>
                </a:solidFill>
                <a:latin typeface="Arial" panose="020B0604020202020204" pitchFamily="34" charset="0"/>
                <a:cs typeface="Arial" panose="020B0604020202020204" pitchFamily="34" charset="0"/>
              </a:rPr>
              <a:t>есть,</a:t>
            </a:r>
          </a:p>
          <a:p>
            <a:pPr algn="ctr"/>
            <a:r>
              <a:rPr lang="ru-RU" dirty="0" smtClean="0">
                <a:solidFill>
                  <a:srgbClr val="C00000"/>
                </a:solidFill>
                <a:latin typeface="Arial" panose="020B0604020202020204" pitchFamily="34" charset="0"/>
                <a:cs typeface="Arial" panose="020B0604020202020204" pitchFamily="34" charset="0"/>
              </a:rPr>
              <a:t> </a:t>
            </a:r>
            <a:r>
              <a:rPr lang="ru-RU" dirty="0">
                <a:solidFill>
                  <a:srgbClr val="C00000"/>
                </a:solidFill>
                <a:latin typeface="Arial" panose="020B0604020202020204" pitchFamily="34" charset="0"/>
                <a:cs typeface="Arial" panose="020B0604020202020204" pitchFamily="34" charset="0"/>
              </a:rPr>
              <a:t>приглашаем </a:t>
            </a:r>
            <a:r>
              <a:rPr lang="ru-RU" dirty="0" smtClean="0">
                <a:solidFill>
                  <a:srgbClr val="C00000"/>
                </a:solidFill>
                <a:latin typeface="Arial" panose="020B0604020202020204" pitchFamily="34" charset="0"/>
                <a:cs typeface="Arial" panose="020B0604020202020204" pitchFamily="34" charset="0"/>
              </a:rPr>
              <a:t>вас делать </a:t>
            </a:r>
            <a:r>
              <a:rPr lang="ru-RU" dirty="0">
                <a:solidFill>
                  <a:srgbClr val="C00000"/>
                </a:solidFill>
                <a:latin typeface="Arial" panose="020B0604020202020204" pitchFamily="34" charset="0"/>
                <a:cs typeface="Arial" panose="020B0604020202020204" pitchFamily="34" charset="0"/>
              </a:rPr>
              <a:t>заказы.</a:t>
            </a:r>
          </a:p>
        </p:txBody>
      </p:sp>
    </p:spTree>
    <p:extLst>
      <p:ext uri="{BB962C8B-B14F-4D97-AF65-F5344CB8AC3E}">
        <p14:creationId xmlns:p14="http://schemas.microsoft.com/office/powerpoint/2010/main" xmlns="" val="12646475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32509" y="692696"/>
            <a:ext cx="5617692" cy="584775"/>
          </a:xfrm>
          <a:prstGeom prst="rect">
            <a:avLst/>
          </a:prstGeom>
        </p:spPr>
        <p:txBody>
          <a:bodyPr wrap="none">
            <a:spAutoFit/>
          </a:bodyPr>
          <a:lstStyle/>
          <a:p>
            <a:pPr algn="ctr"/>
            <a:r>
              <a:rPr lang="ru-RU" sz="3200" b="1" dirty="0">
                <a:solidFill>
                  <a:schemeClr val="tx2">
                    <a:lumMod val="75000"/>
                  </a:schemeClr>
                </a:solidFill>
                <a:latin typeface="Arial" panose="020B0604020202020204" pitchFamily="34" charset="0"/>
                <a:cs typeface="Arial" panose="020B0604020202020204" pitchFamily="34" charset="0"/>
              </a:rPr>
              <a:t>Исследовательская часть.</a:t>
            </a:r>
          </a:p>
        </p:txBody>
      </p:sp>
      <p:sp>
        <p:nvSpPr>
          <p:cNvPr id="3" name="Прямоугольник 2"/>
          <p:cNvSpPr/>
          <p:nvPr/>
        </p:nvSpPr>
        <p:spPr>
          <a:xfrm>
            <a:off x="539552" y="1340768"/>
            <a:ext cx="8352928" cy="584775"/>
          </a:xfrm>
          <a:prstGeom prst="rect">
            <a:avLst/>
          </a:prstGeom>
        </p:spPr>
        <p:txBody>
          <a:bodyPr wrap="square">
            <a:spAutoFit/>
          </a:bodyPr>
          <a:lstStyle/>
          <a:p>
            <a:pPr lvl="1" fontAlgn="base">
              <a:spcBef>
                <a:spcPct val="0"/>
              </a:spcBef>
              <a:spcAft>
                <a:spcPct val="0"/>
              </a:spcAft>
              <a:buFontTx/>
              <a:buAutoNum type="arabicPeriod"/>
            </a:pPr>
            <a:r>
              <a:rPr lang="ru-RU" sz="2800" b="1" dirty="0">
                <a:solidFill>
                  <a:srgbClr val="002060"/>
                </a:solidFill>
                <a:latin typeface="Arial" panose="020B0604020202020204" pitchFamily="34" charset="0"/>
                <a:ea typeface="Calibri" pitchFamily="34" charset="0"/>
                <a:cs typeface="Arial" panose="020B0604020202020204" pitchFamily="34" charset="0"/>
              </a:rPr>
              <a:t>Обоснование возникшей проблемы</a:t>
            </a:r>
            <a:r>
              <a:rPr lang="ru-RU" sz="3200" b="1" dirty="0">
                <a:solidFill>
                  <a:srgbClr val="002060"/>
                </a:solidFill>
                <a:latin typeface="Arial" panose="020B0604020202020204" pitchFamily="34" charset="0"/>
                <a:ea typeface="Calibri" pitchFamily="34" charset="0"/>
                <a:cs typeface="Arial" panose="020B0604020202020204" pitchFamily="34" charset="0"/>
              </a:rPr>
              <a:t>.</a:t>
            </a:r>
            <a:endParaRPr lang="ru-RU" sz="3200" dirty="0">
              <a:solidFill>
                <a:srgbClr val="002060"/>
              </a:solidFill>
              <a:latin typeface="Arial" panose="020B0604020202020204" pitchFamily="34" charset="0"/>
              <a:cs typeface="Arial" panose="020B0604020202020204" pitchFamily="34" charset="0"/>
            </a:endParaRPr>
          </a:p>
        </p:txBody>
      </p:sp>
      <p:sp>
        <p:nvSpPr>
          <p:cNvPr id="4" name="Прямоугольник 3"/>
          <p:cNvSpPr/>
          <p:nvPr/>
        </p:nvSpPr>
        <p:spPr>
          <a:xfrm>
            <a:off x="683568" y="2492896"/>
            <a:ext cx="7992888" cy="3170099"/>
          </a:xfrm>
          <a:prstGeom prst="rect">
            <a:avLst/>
          </a:prstGeom>
        </p:spPr>
        <p:txBody>
          <a:bodyPr wrap="square">
            <a:spAutoFit/>
          </a:bodyPr>
          <a:lstStyle/>
          <a:p>
            <a:r>
              <a:rPr lang="en-US" dirty="0" smtClean="0">
                <a:solidFill>
                  <a:schemeClr val="bg2">
                    <a:lumMod val="25000"/>
                  </a:schemeClr>
                </a:solidFill>
              </a:rPr>
              <a:t>   </a:t>
            </a:r>
            <a:r>
              <a:rPr lang="ru-RU" sz="2000" dirty="0" smtClean="0">
                <a:solidFill>
                  <a:schemeClr val="bg2">
                    <a:lumMod val="25000"/>
                  </a:schemeClr>
                </a:solidFill>
                <a:latin typeface="Arial" panose="020B0604020202020204" pitchFamily="34" charset="0"/>
                <a:cs typeface="Arial" panose="020B0604020202020204" pitchFamily="34" charset="0"/>
              </a:rPr>
              <a:t>Кафельный </a:t>
            </a:r>
            <a:r>
              <a:rPr lang="ru-RU" sz="2000" dirty="0">
                <a:solidFill>
                  <a:schemeClr val="bg2">
                    <a:lumMod val="25000"/>
                  </a:schemeClr>
                </a:solidFill>
                <a:latin typeface="Arial" panose="020B0604020202020204" pitchFamily="34" charset="0"/>
                <a:cs typeface="Arial" panose="020B0604020202020204" pitchFamily="34" charset="0"/>
              </a:rPr>
              <a:t>пол в ванной комнате практичен и долговечен, но касаться его босыми ногами, выходя из душа, не очень приятно. Чтобы исключить дискомфорт, используют небольшие влагостойкие коврики, купить которые можно практически в каждом супермаркете. </a:t>
            </a:r>
          </a:p>
          <a:p>
            <a:r>
              <a:rPr lang="en-US" sz="2000" dirty="0" smtClean="0">
                <a:solidFill>
                  <a:schemeClr val="bg2">
                    <a:lumMod val="25000"/>
                  </a:schemeClr>
                </a:solidFill>
                <a:latin typeface="Arial" panose="020B0604020202020204" pitchFamily="34" charset="0"/>
                <a:cs typeface="Arial" panose="020B0604020202020204" pitchFamily="34" charset="0"/>
              </a:rPr>
              <a:t>    </a:t>
            </a:r>
            <a:r>
              <a:rPr lang="ru-RU" sz="2000" dirty="0" smtClean="0">
                <a:solidFill>
                  <a:schemeClr val="bg2">
                    <a:lumMod val="25000"/>
                  </a:schemeClr>
                </a:solidFill>
                <a:latin typeface="Arial" panose="020B0604020202020204" pitchFamily="34" charset="0"/>
                <a:cs typeface="Arial" panose="020B0604020202020204" pitchFamily="34" charset="0"/>
              </a:rPr>
              <a:t>У </a:t>
            </a:r>
            <a:r>
              <a:rPr lang="ru-RU" sz="2000" dirty="0">
                <a:solidFill>
                  <a:schemeClr val="bg2">
                    <a:lumMod val="25000"/>
                  </a:schemeClr>
                </a:solidFill>
                <a:latin typeface="Arial" panose="020B0604020202020204" pitchFamily="34" charset="0"/>
                <a:cs typeface="Arial" panose="020B0604020202020204" pitchFamily="34" charset="0"/>
              </a:rPr>
              <a:t>меня не было  желания пользоваться стандартными вещами. Я решила сделать коврик в ванную своими руками.</a:t>
            </a:r>
          </a:p>
          <a:p>
            <a:pPr fontAlgn="base"/>
            <a:r>
              <a:rPr lang="ru-RU" sz="2000" dirty="0">
                <a:solidFill>
                  <a:schemeClr val="bg2">
                    <a:lumMod val="25000"/>
                  </a:schemeClr>
                </a:solidFill>
                <a:latin typeface="Arial" panose="020B0604020202020204" pitchFamily="34" charset="0"/>
                <a:cs typeface="Arial" panose="020B0604020202020204" pitchFamily="34" charset="0"/>
              </a:rPr>
              <a:t>Коврик для ванной комнаты – это функциональный элемент интерьера, который позволяет сделать помещение более комфортным и создать в нем уютную атмосферу.</a:t>
            </a:r>
          </a:p>
        </p:txBody>
      </p:sp>
    </p:spTree>
    <p:extLst>
      <p:ext uri="{BB962C8B-B14F-4D97-AF65-F5344CB8AC3E}">
        <p14:creationId xmlns:p14="http://schemas.microsoft.com/office/powerpoint/2010/main" xmlns="" val="22442541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26078" y="339388"/>
            <a:ext cx="5617692" cy="584775"/>
          </a:xfrm>
          <a:prstGeom prst="rect">
            <a:avLst/>
          </a:prstGeom>
        </p:spPr>
        <p:txBody>
          <a:bodyPr wrap="none">
            <a:spAutoFit/>
          </a:bodyPr>
          <a:lstStyle/>
          <a:p>
            <a:pPr algn="ctr"/>
            <a:r>
              <a:rPr lang="ru-RU" sz="3200" b="1" dirty="0">
                <a:solidFill>
                  <a:schemeClr val="tx2">
                    <a:lumMod val="75000"/>
                  </a:schemeClr>
                </a:solidFill>
                <a:latin typeface="Arial" panose="020B0604020202020204" pitchFamily="34" charset="0"/>
                <a:ea typeface="Arial Unicode MS" panose="020B0604020202020204" pitchFamily="34" charset="-128"/>
                <a:cs typeface="Arial" panose="020B0604020202020204" pitchFamily="34" charset="0"/>
              </a:rPr>
              <a:t>Исследовательская часть.</a:t>
            </a:r>
          </a:p>
        </p:txBody>
      </p:sp>
      <p:sp>
        <p:nvSpPr>
          <p:cNvPr id="3" name="Прямоугольник 2"/>
          <p:cNvSpPr/>
          <p:nvPr/>
        </p:nvSpPr>
        <p:spPr>
          <a:xfrm>
            <a:off x="932943" y="1628800"/>
            <a:ext cx="6984776" cy="3447098"/>
          </a:xfrm>
          <a:prstGeom prst="rect">
            <a:avLst/>
          </a:prstGeom>
        </p:spPr>
        <p:txBody>
          <a:bodyPr wrap="square">
            <a:spAutoFit/>
          </a:bodyPr>
          <a:lstStyle/>
          <a:p>
            <a:pPr fontAlgn="base"/>
            <a:r>
              <a:rPr lang="ru-RU" i="1" dirty="0" smtClean="0">
                <a:solidFill>
                  <a:schemeClr val="tx2">
                    <a:lumMod val="75000"/>
                  </a:schemeClr>
                </a:solidFill>
                <a:latin typeface="Arial" panose="020B0604020202020204" pitchFamily="34" charset="0"/>
                <a:cs typeface="Arial" panose="020B0604020202020204" pitchFamily="34" charset="0"/>
              </a:rPr>
              <a:t>Цель работы:   </a:t>
            </a:r>
            <a:r>
              <a:rPr lang="ru-RU" dirty="0">
                <a:solidFill>
                  <a:schemeClr val="tx2">
                    <a:lumMod val="75000"/>
                  </a:schemeClr>
                </a:solidFill>
                <a:latin typeface="Arial" panose="020B0604020202020204" pitchFamily="34" charset="0"/>
                <a:cs typeface="Arial" panose="020B0604020202020204" pitchFamily="34" charset="0"/>
              </a:rPr>
              <a:t>Создать коврик для ванной своими руками.</a:t>
            </a:r>
          </a:p>
          <a:p>
            <a:pPr fontAlgn="base"/>
            <a:r>
              <a:rPr lang="ru-RU" b="1" dirty="0">
                <a:solidFill>
                  <a:schemeClr val="tx2">
                    <a:lumMod val="75000"/>
                  </a:schemeClr>
                </a:solidFill>
                <a:latin typeface="Arial" panose="020B0604020202020204" pitchFamily="34" charset="0"/>
                <a:cs typeface="Arial" panose="020B0604020202020204" pitchFamily="34" charset="0"/>
              </a:rPr>
              <a:t> </a:t>
            </a:r>
            <a:endParaRPr lang="ru-RU" dirty="0">
              <a:solidFill>
                <a:schemeClr val="tx2">
                  <a:lumMod val="75000"/>
                </a:schemeClr>
              </a:solidFill>
              <a:latin typeface="Arial" panose="020B0604020202020204" pitchFamily="34" charset="0"/>
              <a:cs typeface="Arial" panose="020B0604020202020204" pitchFamily="34" charset="0"/>
            </a:endParaRPr>
          </a:p>
          <a:p>
            <a:pPr fontAlgn="base"/>
            <a:r>
              <a:rPr lang="ru-RU" sz="2000" i="1" dirty="0">
                <a:solidFill>
                  <a:schemeClr val="tx2">
                    <a:lumMod val="75000"/>
                  </a:schemeClr>
                </a:solidFill>
                <a:latin typeface="Arial" panose="020B0604020202020204" pitchFamily="34" charset="0"/>
                <a:cs typeface="Arial" panose="020B0604020202020204" pitchFamily="34" charset="0"/>
              </a:rPr>
              <a:t>Задачи:</a:t>
            </a:r>
          </a:p>
          <a:p>
            <a:pPr lvl="0" fontAlgn="base"/>
            <a:r>
              <a:rPr lang="ru-RU" dirty="0" smtClean="0">
                <a:solidFill>
                  <a:schemeClr val="tx2">
                    <a:lumMod val="75000"/>
                  </a:schemeClr>
                </a:solidFill>
                <a:latin typeface="Arial" panose="020B0604020202020204" pitchFamily="34" charset="0"/>
                <a:cs typeface="Arial" panose="020B0604020202020204" pitchFamily="34" charset="0"/>
              </a:rPr>
              <a:t>1. Выяснить </a:t>
            </a:r>
            <a:r>
              <a:rPr lang="ru-RU" dirty="0">
                <a:solidFill>
                  <a:schemeClr val="tx2">
                    <a:lumMod val="75000"/>
                  </a:schemeClr>
                </a:solidFill>
                <a:latin typeface="Arial" panose="020B0604020202020204" pitchFamily="34" charset="0"/>
                <a:cs typeface="Arial" panose="020B0604020202020204" pitchFamily="34" charset="0"/>
              </a:rPr>
              <a:t>историю возникновения ковров.</a:t>
            </a:r>
          </a:p>
          <a:p>
            <a:pPr fontAlgn="base"/>
            <a:r>
              <a:rPr lang="ru-RU" dirty="0">
                <a:solidFill>
                  <a:schemeClr val="tx2">
                    <a:lumMod val="75000"/>
                  </a:schemeClr>
                </a:solidFill>
                <a:latin typeface="Arial" panose="020B0604020202020204" pitchFamily="34" charset="0"/>
                <a:cs typeface="Arial" panose="020B0604020202020204" pitchFamily="34" charset="0"/>
              </a:rPr>
              <a:t> </a:t>
            </a:r>
          </a:p>
          <a:p>
            <a:pPr lvl="0" fontAlgn="base"/>
            <a:r>
              <a:rPr lang="ru-RU" dirty="0" smtClean="0">
                <a:solidFill>
                  <a:schemeClr val="tx2">
                    <a:lumMod val="75000"/>
                  </a:schemeClr>
                </a:solidFill>
                <a:latin typeface="Arial" panose="020B0604020202020204" pitchFamily="34" charset="0"/>
                <a:cs typeface="Arial" panose="020B0604020202020204" pitchFamily="34" charset="0"/>
              </a:rPr>
              <a:t>2. Изучить  </a:t>
            </a:r>
            <a:r>
              <a:rPr lang="ru-RU" dirty="0">
                <a:solidFill>
                  <a:schemeClr val="tx2">
                    <a:lumMod val="75000"/>
                  </a:schemeClr>
                </a:solidFill>
                <a:latin typeface="Arial" panose="020B0604020202020204" pitchFamily="34" charset="0"/>
                <a:cs typeface="Arial" panose="020B0604020202020204" pitchFamily="34" charset="0"/>
              </a:rPr>
              <a:t>различную  литературу и материалы  Интернета по теме «Ковры своими руками</a:t>
            </a:r>
            <a:r>
              <a:rPr lang="ru-RU" dirty="0" smtClean="0">
                <a:solidFill>
                  <a:schemeClr val="tx2">
                    <a:lumMod val="75000"/>
                  </a:schemeClr>
                </a:solidFill>
                <a:latin typeface="Arial" panose="020B0604020202020204" pitchFamily="34" charset="0"/>
                <a:cs typeface="Arial" panose="020B0604020202020204" pitchFamily="34" charset="0"/>
              </a:rPr>
              <a:t>».</a:t>
            </a:r>
            <a:endParaRPr lang="ru-RU" dirty="0">
              <a:solidFill>
                <a:schemeClr val="tx2">
                  <a:lumMod val="75000"/>
                </a:schemeClr>
              </a:solidFill>
              <a:latin typeface="Arial" panose="020B0604020202020204" pitchFamily="34" charset="0"/>
              <a:cs typeface="Arial" panose="020B0604020202020204" pitchFamily="34" charset="0"/>
            </a:endParaRPr>
          </a:p>
          <a:p>
            <a:pPr fontAlgn="base"/>
            <a:r>
              <a:rPr lang="ru-RU" dirty="0">
                <a:solidFill>
                  <a:schemeClr val="tx2">
                    <a:lumMod val="75000"/>
                  </a:schemeClr>
                </a:solidFill>
                <a:latin typeface="Arial" panose="020B0604020202020204" pitchFamily="34" charset="0"/>
                <a:cs typeface="Arial" panose="020B0604020202020204" pitchFamily="34" charset="0"/>
              </a:rPr>
              <a:t> </a:t>
            </a:r>
          </a:p>
          <a:p>
            <a:pPr lvl="0" fontAlgn="base"/>
            <a:r>
              <a:rPr lang="ru-RU" dirty="0" smtClean="0">
                <a:solidFill>
                  <a:schemeClr val="tx2">
                    <a:lumMod val="75000"/>
                  </a:schemeClr>
                </a:solidFill>
                <a:latin typeface="Arial" panose="020B0604020202020204" pitchFamily="34" charset="0"/>
                <a:cs typeface="Arial" panose="020B0604020202020204" pitchFamily="34" charset="0"/>
              </a:rPr>
              <a:t>3. Познакомиться </a:t>
            </a:r>
            <a:r>
              <a:rPr lang="ru-RU" dirty="0">
                <a:solidFill>
                  <a:schemeClr val="tx2">
                    <a:lumMod val="75000"/>
                  </a:schemeClr>
                </a:solidFill>
                <a:latin typeface="Arial" panose="020B0604020202020204" pitchFamily="34" charset="0"/>
                <a:cs typeface="Arial" panose="020B0604020202020204" pitchFamily="34" charset="0"/>
              </a:rPr>
              <a:t>с </a:t>
            </a:r>
            <a:r>
              <a:rPr lang="en-US" dirty="0" smtClean="0">
                <a:solidFill>
                  <a:schemeClr val="tx2">
                    <a:lumMod val="75000"/>
                  </a:schemeClr>
                </a:solidFill>
                <a:latin typeface="Arial" panose="020B0604020202020204" pitchFamily="34" charset="0"/>
                <a:cs typeface="Arial" panose="020B0604020202020204" pitchFamily="34" charset="0"/>
              </a:rPr>
              <a:t> </a:t>
            </a:r>
            <a:r>
              <a:rPr lang="ru-RU" dirty="0" smtClean="0">
                <a:solidFill>
                  <a:schemeClr val="tx2">
                    <a:lumMod val="75000"/>
                  </a:schemeClr>
                </a:solidFill>
                <a:latin typeface="Arial" panose="020B0604020202020204" pitchFamily="34" charset="0"/>
                <a:cs typeface="Arial" panose="020B0604020202020204" pitchFamily="34" charset="0"/>
              </a:rPr>
              <a:t>различными материалами для изготовления коврика своими руками.</a:t>
            </a:r>
          </a:p>
          <a:p>
            <a:pPr lvl="0" fontAlgn="base"/>
            <a:r>
              <a:rPr lang="ru-RU" dirty="0">
                <a:solidFill>
                  <a:schemeClr val="tx2">
                    <a:lumMod val="75000"/>
                  </a:schemeClr>
                </a:solidFill>
                <a:latin typeface="Arial" panose="020B0604020202020204" pitchFamily="34" charset="0"/>
                <a:cs typeface="Arial" panose="020B0604020202020204" pitchFamily="34" charset="0"/>
              </a:rPr>
              <a:t> </a:t>
            </a:r>
          </a:p>
          <a:p>
            <a:pPr lvl="0" fontAlgn="base"/>
            <a:r>
              <a:rPr lang="ru-RU" dirty="0" smtClean="0">
                <a:solidFill>
                  <a:schemeClr val="tx2">
                    <a:lumMod val="75000"/>
                  </a:schemeClr>
                </a:solidFill>
                <a:latin typeface="Arial" panose="020B0604020202020204" pitchFamily="34" charset="0"/>
                <a:cs typeface="Arial" panose="020B0604020202020204" pitchFamily="34" charset="0"/>
              </a:rPr>
              <a:t>4. Изучить одну из технологий выполнения ковров.</a:t>
            </a:r>
            <a:endParaRPr lang="ru-RU" dirty="0">
              <a:solidFill>
                <a:schemeClr val="tx2">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5745706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27784" y="461054"/>
            <a:ext cx="4330224" cy="584775"/>
          </a:xfrm>
          <a:prstGeom prst="rect">
            <a:avLst/>
          </a:prstGeom>
          <a:noFill/>
        </p:spPr>
        <p:txBody>
          <a:bodyPr wrap="none" rtlCol="0">
            <a:spAutoFit/>
          </a:bodyPr>
          <a:lstStyle/>
          <a:p>
            <a:r>
              <a:rPr lang="ru-RU" sz="3200" dirty="0" smtClean="0">
                <a:solidFill>
                  <a:schemeClr val="tx2">
                    <a:lumMod val="75000"/>
                  </a:schemeClr>
                </a:solidFill>
                <a:latin typeface="Arial" panose="020B0604020202020204" pitchFamily="34" charset="0"/>
                <a:cs typeface="Arial" panose="020B0604020202020204" pitchFamily="34" charset="0"/>
              </a:rPr>
              <a:t>Исследование рынка.</a:t>
            </a:r>
            <a:endParaRPr lang="ru-RU" sz="3200" dirty="0">
              <a:solidFill>
                <a:schemeClr val="tx2">
                  <a:lumMod val="75000"/>
                </a:schemeClr>
              </a:solidFill>
              <a:latin typeface="Arial" panose="020B0604020202020204" pitchFamily="34" charset="0"/>
              <a:cs typeface="Arial" panose="020B0604020202020204" pitchFamily="34" charset="0"/>
            </a:endParaRPr>
          </a:p>
        </p:txBody>
      </p:sp>
      <p:pic>
        <p:nvPicPr>
          <p:cNvPr id="3" name="Рисунок 2" descr="I:\PB200601.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6415" y="1556792"/>
            <a:ext cx="1946977" cy="1630233"/>
          </a:xfrm>
          <a:prstGeom prst="rect">
            <a:avLst/>
          </a:prstGeom>
          <a:noFill/>
          <a:ln w="38100">
            <a:solidFill>
              <a:schemeClr val="accent2">
                <a:lumMod val="75000"/>
              </a:schemeClr>
            </a:solidFill>
          </a:ln>
        </p:spPr>
      </p:pic>
      <p:pic>
        <p:nvPicPr>
          <p:cNvPr id="4" name="Рисунок 3" descr="I:\PB200600.JPG"/>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483768" y="1554955"/>
            <a:ext cx="1691146" cy="1677238"/>
          </a:xfrm>
          <a:prstGeom prst="rect">
            <a:avLst/>
          </a:prstGeom>
          <a:noFill/>
          <a:ln w="28575">
            <a:solidFill>
              <a:schemeClr val="accent2">
                <a:lumMod val="75000"/>
              </a:schemeClr>
            </a:solidFill>
          </a:ln>
        </p:spPr>
      </p:pic>
      <p:sp>
        <p:nvSpPr>
          <p:cNvPr id="5" name="Прямоугольник 4"/>
          <p:cNvSpPr/>
          <p:nvPr/>
        </p:nvSpPr>
        <p:spPr>
          <a:xfrm>
            <a:off x="4283968" y="2023587"/>
            <a:ext cx="4572000" cy="646331"/>
          </a:xfrm>
          <a:prstGeom prst="rect">
            <a:avLst/>
          </a:prstGeom>
        </p:spPr>
        <p:txBody>
          <a:bodyPr>
            <a:spAutoFit/>
          </a:bodyPr>
          <a:lstStyle/>
          <a:p>
            <a:pPr algn="ctr"/>
            <a:r>
              <a:rPr lang="ru-RU" dirty="0">
                <a:solidFill>
                  <a:schemeClr val="tx2">
                    <a:lumMod val="75000"/>
                  </a:schemeClr>
                </a:solidFill>
                <a:latin typeface="Arial" panose="020B0604020202020204" pitchFamily="34" charset="0"/>
                <a:cs typeface="Arial" panose="020B0604020202020204" pitchFamily="34" charset="0"/>
              </a:rPr>
              <a:t>Стоимость ковриков для ванной в магазине «Мастер»-38</a:t>
            </a:r>
            <a:r>
              <a:rPr lang="en-US" dirty="0" smtClean="0">
                <a:solidFill>
                  <a:schemeClr val="tx2">
                    <a:lumMod val="75000"/>
                  </a:schemeClr>
                </a:solidFill>
                <a:latin typeface="Arial" panose="020B0604020202020204" pitchFamily="34" charset="0"/>
                <a:cs typeface="Arial" panose="020B0604020202020204" pitchFamily="34" charset="0"/>
              </a:rPr>
              <a:t>x</a:t>
            </a:r>
            <a:r>
              <a:rPr lang="ru-RU" dirty="0" smtClean="0">
                <a:solidFill>
                  <a:schemeClr val="tx2">
                    <a:lumMod val="75000"/>
                  </a:schemeClr>
                </a:solidFill>
                <a:latin typeface="Arial" panose="020B0604020202020204" pitchFamily="34" charset="0"/>
                <a:cs typeface="Arial" panose="020B0604020202020204" pitchFamily="34" charset="0"/>
              </a:rPr>
              <a:t>55= </a:t>
            </a:r>
            <a:r>
              <a:rPr lang="ru-RU" dirty="0">
                <a:solidFill>
                  <a:schemeClr val="tx2">
                    <a:lumMod val="75000"/>
                  </a:schemeClr>
                </a:solidFill>
                <a:latin typeface="Arial" panose="020B0604020202020204" pitchFamily="34" charset="0"/>
                <a:cs typeface="Arial" panose="020B0604020202020204" pitchFamily="34" charset="0"/>
              </a:rPr>
              <a:t>140 рублей.</a:t>
            </a:r>
          </a:p>
        </p:txBody>
      </p:sp>
      <p:pic>
        <p:nvPicPr>
          <p:cNvPr id="6" name="Рисунок 5" descr="I:\PB200602.JPG"/>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255903" y="3429000"/>
            <a:ext cx="2160239" cy="1817709"/>
          </a:xfrm>
          <a:prstGeom prst="rect">
            <a:avLst/>
          </a:prstGeom>
          <a:noFill/>
          <a:ln w="28575">
            <a:solidFill>
              <a:schemeClr val="accent2">
                <a:lumMod val="75000"/>
              </a:schemeClr>
            </a:solidFill>
          </a:ln>
        </p:spPr>
      </p:pic>
      <p:pic>
        <p:nvPicPr>
          <p:cNvPr id="7" name="Рисунок 6" descr="I:\PB200597.JPG"/>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569968" y="3429000"/>
            <a:ext cx="2178496" cy="1784599"/>
          </a:xfrm>
          <a:prstGeom prst="rect">
            <a:avLst/>
          </a:prstGeom>
          <a:noFill/>
          <a:ln w="28575">
            <a:solidFill>
              <a:schemeClr val="accent2">
                <a:lumMod val="75000"/>
              </a:schemeClr>
            </a:solidFill>
          </a:ln>
        </p:spPr>
      </p:pic>
      <p:sp>
        <p:nvSpPr>
          <p:cNvPr id="8" name="Прямоугольник 7"/>
          <p:cNvSpPr/>
          <p:nvPr/>
        </p:nvSpPr>
        <p:spPr>
          <a:xfrm>
            <a:off x="251520" y="3876189"/>
            <a:ext cx="3792520" cy="923330"/>
          </a:xfrm>
          <a:prstGeom prst="rect">
            <a:avLst/>
          </a:prstGeom>
        </p:spPr>
        <p:txBody>
          <a:bodyPr wrap="square">
            <a:spAutoFit/>
          </a:bodyPr>
          <a:lstStyle/>
          <a:p>
            <a:r>
              <a:rPr lang="ru-RU" dirty="0">
                <a:solidFill>
                  <a:schemeClr val="tx2">
                    <a:lumMod val="75000"/>
                  </a:schemeClr>
                </a:solidFill>
                <a:latin typeface="Arial" panose="020B0604020202020204" pitchFamily="34" charset="0"/>
                <a:cs typeface="Arial" panose="020B0604020202020204" pitchFamily="34" charset="0"/>
              </a:rPr>
              <a:t>Стоимость ковриков для ванной в магазине «Все для дома и  </a:t>
            </a:r>
            <a:r>
              <a:rPr lang="ru-RU" dirty="0" smtClean="0">
                <a:solidFill>
                  <a:schemeClr val="tx2">
                    <a:lumMod val="75000"/>
                  </a:schemeClr>
                </a:solidFill>
                <a:latin typeface="Arial" panose="020B0604020202020204" pitchFamily="34" charset="0"/>
                <a:cs typeface="Arial" panose="020B0604020202020204" pitchFamily="34" charset="0"/>
              </a:rPr>
              <a:t>ремонта»70х100-- </a:t>
            </a:r>
            <a:r>
              <a:rPr lang="ru-RU" dirty="0">
                <a:solidFill>
                  <a:schemeClr val="tx2">
                    <a:lumMod val="75000"/>
                  </a:schemeClr>
                </a:solidFill>
                <a:latin typeface="Arial" panose="020B0604020202020204" pitchFamily="34" charset="0"/>
                <a:cs typeface="Arial" panose="020B0604020202020204" pitchFamily="34" charset="0"/>
              </a:rPr>
              <a:t>700 рублей. </a:t>
            </a:r>
          </a:p>
        </p:txBody>
      </p:sp>
      <p:sp>
        <p:nvSpPr>
          <p:cNvPr id="9" name="Прямоугольник 8"/>
          <p:cNvSpPr/>
          <p:nvPr/>
        </p:nvSpPr>
        <p:spPr>
          <a:xfrm>
            <a:off x="827584" y="5589240"/>
            <a:ext cx="7416824" cy="923330"/>
          </a:xfrm>
          <a:prstGeom prst="rect">
            <a:avLst/>
          </a:prstGeom>
        </p:spPr>
        <p:txBody>
          <a:bodyPr wrap="square">
            <a:spAutoFit/>
          </a:bodyPr>
          <a:lstStyle/>
          <a:p>
            <a:r>
              <a:rPr lang="ru-RU" b="1" dirty="0">
                <a:solidFill>
                  <a:schemeClr val="tx2">
                    <a:lumMod val="75000"/>
                  </a:schemeClr>
                </a:solidFill>
                <a:latin typeface="Arial" panose="020B0604020202020204" pitchFamily="34" charset="0"/>
                <a:cs typeface="Arial" panose="020B0604020202020204" pitchFamily="34" charset="0"/>
              </a:rPr>
              <a:t>Вывод:</a:t>
            </a:r>
            <a:r>
              <a:rPr lang="ru-RU" dirty="0">
                <a:solidFill>
                  <a:schemeClr val="tx2">
                    <a:lumMod val="75000"/>
                  </a:schemeClr>
                </a:solidFill>
                <a:latin typeface="Arial" panose="020B0604020202020204" pitchFamily="34" charset="0"/>
                <a:cs typeface="Arial" panose="020B0604020202020204" pitchFamily="34" charset="0"/>
              </a:rPr>
              <a:t> В одном магазине коврик маленького размера- нам не подходит, в другом цена нас не устроила. Выгодней изготовить коврик своими руками.                                                                                                         </a:t>
            </a:r>
          </a:p>
        </p:txBody>
      </p:sp>
    </p:spTree>
    <p:extLst>
      <p:ext uri="{BB962C8B-B14F-4D97-AF65-F5344CB8AC3E}">
        <p14:creationId xmlns:p14="http://schemas.microsoft.com/office/powerpoint/2010/main" xmlns="" val="2839783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69055" y="476672"/>
            <a:ext cx="5256567" cy="584775"/>
          </a:xfrm>
          <a:prstGeom prst="rect">
            <a:avLst/>
          </a:prstGeom>
        </p:spPr>
        <p:txBody>
          <a:bodyPr wrap="none">
            <a:spAutoFit/>
          </a:bodyPr>
          <a:lstStyle/>
          <a:p>
            <a:pPr algn="ctr"/>
            <a:r>
              <a:rPr lang="ru-RU" sz="3200" b="1" dirty="0">
                <a:solidFill>
                  <a:schemeClr val="tx2">
                    <a:lumMod val="75000"/>
                  </a:schemeClr>
                </a:solidFill>
                <a:latin typeface="Arial Unicode MS" panose="020B0604020202020204" pitchFamily="34" charset="-128"/>
                <a:ea typeface="Arial Unicode MS" panose="020B0604020202020204" pitchFamily="34" charset="-128"/>
                <a:cs typeface="Arial Unicode MS" panose="020B0604020202020204" pitchFamily="34" charset="-128"/>
              </a:rPr>
              <a:t>Исследовательская часть.</a:t>
            </a:r>
          </a:p>
        </p:txBody>
      </p:sp>
      <p:sp>
        <p:nvSpPr>
          <p:cNvPr id="3" name="Прямоугольник 2"/>
          <p:cNvSpPr/>
          <p:nvPr/>
        </p:nvSpPr>
        <p:spPr>
          <a:xfrm>
            <a:off x="755576" y="1196752"/>
            <a:ext cx="2749471" cy="369332"/>
          </a:xfrm>
          <a:prstGeom prst="rect">
            <a:avLst/>
          </a:prstGeom>
        </p:spPr>
        <p:txBody>
          <a:bodyPr wrap="none">
            <a:spAutoFit/>
          </a:bodyPr>
          <a:lstStyle/>
          <a:p>
            <a:r>
              <a:rPr lang="ru-RU" b="1" dirty="0">
                <a:solidFill>
                  <a:schemeClr val="tx2">
                    <a:lumMod val="75000"/>
                  </a:schemeClr>
                </a:solidFill>
                <a:latin typeface="Arial" panose="020B0604020202020204" pitchFamily="34" charset="0"/>
                <a:cs typeface="Arial" panose="020B0604020202020204" pitchFamily="34" charset="0"/>
              </a:rPr>
              <a:t>Анализ и синтез идей.</a:t>
            </a:r>
            <a:endParaRPr lang="ru-RU" dirty="0">
              <a:solidFill>
                <a:schemeClr val="tx2">
                  <a:lumMod val="75000"/>
                </a:schemeClr>
              </a:solidFill>
              <a:latin typeface="Arial" panose="020B0604020202020204" pitchFamily="34" charset="0"/>
              <a:cs typeface="Arial" panose="020B0604020202020204" pitchFamily="34" charset="0"/>
            </a:endParaRPr>
          </a:p>
        </p:txBody>
      </p:sp>
      <p:pic>
        <p:nvPicPr>
          <p:cNvPr id="4" name="Рисунок 3" descr="C:\Users\User\Desktop\3.jpg"/>
          <p:cNvPicPr/>
          <p:nvPr/>
        </p:nvPicPr>
        <p:blipFill>
          <a:blip r:embed="rId2" cstate="print"/>
          <a:srcRect/>
          <a:stretch>
            <a:fillRect/>
          </a:stretch>
        </p:blipFill>
        <p:spPr bwMode="auto">
          <a:xfrm>
            <a:off x="899592" y="1988840"/>
            <a:ext cx="1853565" cy="23698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Рисунок 4" descr="C:\Users\User\Desktop\101-460x346.jpg"/>
          <p:cNvPicPr/>
          <p:nvPr/>
        </p:nvPicPr>
        <p:blipFill>
          <a:blip r:embed="rId3"/>
          <a:srcRect/>
          <a:stretch>
            <a:fillRect/>
          </a:stretch>
        </p:blipFill>
        <p:spPr bwMode="auto">
          <a:xfrm>
            <a:off x="3081072" y="1988840"/>
            <a:ext cx="2118544" cy="12144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Рисунок 5" descr="м"/>
          <p:cNvPicPr/>
          <p:nvPr/>
        </p:nvPicPr>
        <p:blipFill>
          <a:blip r:embed="rId4">
            <a:extLst>
              <a:ext uri="{28A0092B-C50C-407E-A947-70E740481C1C}">
                <a14:useLocalDpi xmlns:a14="http://schemas.microsoft.com/office/drawing/2010/main" xmlns="" val="0"/>
              </a:ext>
            </a:extLst>
          </a:blip>
          <a:srcRect/>
          <a:stretch>
            <a:fillRect/>
          </a:stretch>
        </p:blipFill>
        <p:spPr bwMode="auto">
          <a:xfrm>
            <a:off x="5796136" y="1363586"/>
            <a:ext cx="2874645" cy="19145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Рисунок 6" descr="коврик в ванную своими руками"/>
          <p:cNvPicPr/>
          <p:nvPr/>
        </p:nvPicPr>
        <p:blipFill>
          <a:blip r:embed="rId5">
            <a:extLst>
              <a:ext uri="{28A0092B-C50C-407E-A947-70E740481C1C}">
                <a14:useLocalDpi xmlns:a14="http://schemas.microsoft.com/office/drawing/2010/main" xmlns="" val="0"/>
              </a:ext>
            </a:extLst>
          </a:blip>
          <a:srcRect/>
          <a:stretch>
            <a:fillRect/>
          </a:stretch>
        </p:blipFill>
        <p:spPr bwMode="auto">
          <a:xfrm>
            <a:off x="3669604" y="3573016"/>
            <a:ext cx="3743325" cy="22459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TextBox 7"/>
          <p:cNvSpPr txBox="1"/>
          <p:nvPr/>
        </p:nvSpPr>
        <p:spPr>
          <a:xfrm>
            <a:off x="755576" y="6052646"/>
            <a:ext cx="7309262" cy="707886"/>
          </a:xfrm>
          <a:prstGeom prst="rect">
            <a:avLst/>
          </a:prstGeom>
          <a:noFill/>
        </p:spPr>
        <p:txBody>
          <a:bodyPr wrap="square" rtlCol="0">
            <a:spAutoFit/>
          </a:bodyPr>
          <a:lstStyle/>
          <a:p>
            <a:pPr algn="ctr"/>
            <a:r>
              <a:rPr lang="ru-RU" sz="2000" dirty="0" smtClean="0">
                <a:solidFill>
                  <a:schemeClr val="tx2">
                    <a:lumMod val="75000"/>
                  </a:schemeClr>
                </a:solidFill>
                <a:latin typeface="Arial" panose="020B0604020202020204" pitchFamily="34" charset="0"/>
                <a:cs typeface="Arial" panose="020B0604020202020204" pitchFamily="34" charset="0"/>
              </a:rPr>
              <a:t>Вывод: </a:t>
            </a:r>
            <a:r>
              <a:rPr lang="ru-RU" sz="2000" dirty="0" smtClean="0">
                <a:solidFill>
                  <a:schemeClr val="bg2">
                    <a:lumMod val="25000"/>
                  </a:schemeClr>
                </a:solidFill>
                <a:latin typeface="Arial" panose="020B0604020202020204" pitchFamily="34" charset="0"/>
                <a:cs typeface="Arial" panose="020B0604020202020204" pitchFamily="34" charset="0"/>
              </a:rPr>
              <a:t>Я </a:t>
            </a:r>
            <a:r>
              <a:rPr lang="ru-RU" sz="2000" dirty="0">
                <a:solidFill>
                  <a:schemeClr val="bg2">
                    <a:lumMod val="25000"/>
                  </a:schemeClr>
                </a:solidFill>
                <a:latin typeface="Arial" panose="020B0604020202020204" pitchFamily="34" charset="0"/>
                <a:cs typeface="Arial" panose="020B0604020202020204" pitchFamily="34" charset="0"/>
              </a:rPr>
              <a:t>выбираю коврик, который выполнен из полиэтиленовых </a:t>
            </a:r>
            <a:r>
              <a:rPr lang="ru-RU" sz="2000" dirty="0" smtClean="0">
                <a:solidFill>
                  <a:schemeClr val="bg2">
                    <a:lumMod val="25000"/>
                  </a:schemeClr>
                </a:solidFill>
                <a:latin typeface="Arial" panose="020B0604020202020204" pitchFamily="34" charset="0"/>
                <a:cs typeface="Arial" panose="020B0604020202020204" pitchFamily="34" charset="0"/>
              </a:rPr>
              <a:t>мешочков.</a:t>
            </a:r>
            <a:endParaRPr lang="ru-RU" sz="2000" dirty="0">
              <a:solidFill>
                <a:schemeClr val="bg2">
                  <a:lumMod val="2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7757582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1196752"/>
            <a:ext cx="7128792" cy="707886"/>
          </a:xfrm>
          <a:prstGeom prst="rect">
            <a:avLst/>
          </a:prstGeom>
        </p:spPr>
        <p:txBody>
          <a:bodyPr wrap="square">
            <a:spAutoFit/>
          </a:bodyPr>
          <a:lstStyle/>
          <a:p>
            <a:pPr algn="ctr"/>
            <a:r>
              <a:rPr lang="ru-RU" sz="2000" b="1" dirty="0" smtClean="0">
                <a:solidFill>
                  <a:schemeClr val="bg2">
                    <a:lumMod val="25000"/>
                  </a:schemeClr>
                </a:solidFill>
                <a:latin typeface="Arial" panose="020B0604020202020204" pitchFamily="34" charset="0"/>
                <a:cs typeface="Arial" panose="020B0604020202020204" pitchFamily="34" charset="0"/>
              </a:rPr>
              <a:t>Выбор  технологии выполнении ковров </a:t>
            </a:r>
            <a:r>
              <a:rPr lang="ru-RU" sz="2000" b="1" dirty="0">
                <a:solidFill>
                  <a:schemeClr val="bg2">
                    <a:lumMod val="25000"/>
                  </a:schemeClr>
                </a:solidFill>
                <a:latin typeface="Arial" panose="020B0604020202020204" pitchFamily="34" charset="0"/>
                <a:cs typeface="Arial" panose="020B0604020202020204" pitchFamily="34" charset="0"/>
              </a:rPr>
              <a:t>из пакетов для </a:t>
            </a:r>
            <a:r>
              <a:rPr lang="ru-RU" sz="2000" b="1" dirty="0" smtClean="0">
                <a:solidFill>
                  <a:schemeClr val="bg2">
                    <a:lumMod val="25000"/>
                  </a:schemeClr>
                </a:solidFill>
                <a:latin typeface="Arial" panose="020B0604020202020204" pitchFamily="34" charset="0"/>
                <a:cs typeface="Arial" panose="020B0604020202020204" pitchFamily="34" charset="0"/>
              </a:rPr>
              <a:t>мусора.</a:t>
            </a:r>
            <a:endParaRPr lang="ru-RU" sz="2000" b="1" dirty="0">
              <a:solidFill>
                <a:schemeClr val="bg2">
                  <a:lumMod val="25000"/>
                </a:schemeClr>
              </a:solidFill>
              <a:latin typeface="Arial" panose="020B0604020202020204" pitchFamily="34" charset="0"/>
              <a:cs typeface="Arial" panose="020B0604020202020204" pitchFamily="34" charset="0"/>
            </a:endParaRPr>
          </a:p>
        </p:txBody>
      </p:sp>
      <p:sp>
        <p:nvSpPr>
          <p:cNvPr id="3" name="Прямоугольник 2"/>
          <p:cNvSpPr/>
          <p:nvPr/>
        </p:nvSpPr>
        <p:spPr>
          <a:xfrm>
            <a:off x="2267744" y="476672"/>
            <a:ext cx="5617692" cy="584775"/>
          </a:xfrm>
          <a:prstGeom prst="rect">
            <a:avLst/>
          </a:prstGeom>
        </p:spPr>
        <p:txBody>
          <a:bodyPr wrap="none">
            <a:spAutoFit/>
          </a:bodyPr>
          <a:lstStyle/>
          <a:p>
            <a:r>
              <a:rPr lang="ru-RU" sz="3200" b="1" dirty="0">
                <a:solidFill>
                  <a:schemeClr val="tx2">
                    <a:lumMod val="75000"/>
                  </a:schemeClr>
                </a:solidFill>
                <a:latin typeface="Arial" panose="020B0604020202020204" pitchFamily="34" charset="0"/>
                <a:cs typeface="Arial" panose="020B0604020202020204" pitchFamily="34" charset="0"/>
              </a:rPr>
              <a:t>Исследовательская </a:t>
            </a:r>
            <a:r>
              <a:rPr lang="ru-RU" sz="3200" b="1" dirty="0" smtClean="0">
                <a:solidFill>
                  <a:schemeClr val="tx2">
                    <a:lumMod val="75000"/>
                  </a:schemeClr>
                </a:solidFill>
                <a:latin typeface="Arial" panose="020B0604020202020204" pitchFamily="34" charset="0"/>
                <a:cs typeface="Arial" panose="020B0604020202020204" pitchFamily="34" charset="0"/>
              </a:rPr>
              <a:t>часть.</a:t>
            </a:r>
            <a:endParaRPr lang="ru-RU" sz="3200" dirty="0">
              <a:latin typeface="Arial" panose="020B0604020202020204" pitchFamily="34" charset="0"/>
              <a:cs typeface="Arial" panose="020B0604020202020204" pitchFamily="34" charset="0"/>
            </a:endParaRPr>
          </a:p>
        </p:txBody>
      </p:sp>
      <p:pic>
        <p:nvPicPr>
          <p:cNvPr id="4" name="Рисунок 3" descr="Особенности вязания ковриков"/>
          <p:cNvPicPr/>
          <p:nvPr/>
        </p:nvPicPr>
        <p:blipFill>
          <a:blip r:embed="rId2">
            <a:extLst>
              <a:ext uri="{28A0092B-C50C-407E-A947-70E740481C1C}">
                <a14:useLocalDpi xmlns:a14="http://schemas.microsoft.com/office/drawing/2010/main" xmlns="" val="0"/>
              </a:ext>
            </a:extLst>
          </a:blip>
          <a:srcRect/>
          <a:stretch>
            <a:fillRect/>
          </a:stretch>
        </p:blipFill>
        <p:spPr bwMode="auto">
          <a:xfrm>
            <a:off x="971600" y="1904638"/>
            <a:ext cx="2160240" cy="16637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Рисунок 4" descr="Как связать коврик из пакетов для мусора"/>
          <p:cNvPicPr/>
          <p:nvPr/>
        </p:nvPicPr>
        <p:blipFill>
          <a:blip r:embed="rId3">
            <a:extLst>
              <a:ext uri="{28A0092B-C50C-407E-A947-70E740481C1C}">
                <a14:useLocalDpi xmlns:a14="http://schemas.microsoft.com/office/drawing/2010/main" xmlns="" val="0"/>
              </a:ext>
            </a:extLst>
          </a:blip>
          <a:srcRect/>
          <a:stretch>
            <a:fillRect/>
          </a:stretch>
        </p:blipFill>
        <p:spPr bwMode="auto">
          <a:xfrm>
            <a:off x="4463988" y="2132856"/>
            <a:ext cx="2495550" cy="16637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extBox 6"/>
          <p:cNvSpPr txBox="1"/>
          <p:nvPr/>
        </p:nvSpPr>
        <p:spPr>
          <a:xfrm>
            <a:off x="4355976" y="5083423"/>
            <a:ext cx="4464496" cy="646331"/>
          </a:xfrm>
          <a:prstGeom prst="rect">
            <a:avLst/>
          </a:prstGeom>
          <a:noFill/>
        </p:spPr>
        <p:txBody>
          <a:bodyPr wrap="square" rtlCol="0">
            <a:spAutoFit/>
          </a:bodyPr>
          <a:lstStyle/>
          <a:p>
            <a:pPr algn="ctr"/>
            <a:r>
              <a:rPr lang="ru-RU" b="1" dirty="0" smtClean="0">
                <a:solidFill>
                  <a:schemeClr val="tx2">
                    <a:lumMod val="75000"/>
                  </a:schemeClr>
                </a:solidFill>
              </a:rPr>
              <a:t>Вывод:</a:t>
            </a:r>
            <a:r>
              <a:rPr lang="ru-RU" b="1" dirty="0">
                <a:solidFill>
                  <a:schemeClr val="tx2">
                    <a:lumMod val="75000"/>
                  </a:schemeClr>
                </a:solidFill>
              </a:rPr>
              <a:t> </a:t>
            </a:r>
            <a:r>
              <a:rPr lang="ru-RU" dirty="0">
                <a:solidFill>
                  <a:schemeClr val="bg2">
                    <a:lumMod val="25000"/>
                  </a:schemeClr>
                </a:solidFill>
                <a:latin typeface="Arial" panose="020B0604020202020204" pitchFamily="34" charset="0"/>
                <a:cs typeface="Arial" panose="020B0604020202020204" pitchFamily="34" charset="0"/>
              </a:rPr>
              <a:t>Я буду выполнять </a:t>
            </a:r>
            <a:r>
              <a:rPr lang="ru-RU" dirty="0" smtClean="0">
                <a:solidFill>
                  <a:schemeClr val="bg2">
                    <a:lumMod val="25000"/>
                  </a:schemeClr>
                </a:solidFill>
                <a:latin typeface="Arial" panose="020B0604020202020204" pitchFamily="34" charset="0"/>
                <a:cs typeface="Arial" panose="020B0604020202020204" pitchFamily="34" charset="0"/>
              </a:rPr>
              <a:t>коврик</a:t>
            </a:r>
            <a:r>
              <a:rPr lang="ru-RU" dirty="0">
                <a:solidFill>
                  <a:schemeClr val="bg2">
                    <a:lumMod val="25000"/>
                  </a:schemeClr>
                </a:solidFill>
                <a:latin typeface="Arial" panose="020B0604020202020204" pitchFamily="34" charset="0"/>
                <a:cs typeface="Arial" panose="020B0604020202020204" pitchFamily="34" charset="0"/>
              </a:rPr>
              <a:t>,</a:t>
            </a:r>
            <a:r>
              <a:rPr lang="ru-RU" dirty="0" smtClean="0">
                <a:solidFill>
                  <a:schemeClr val="bg2">
                    <a:lumMod val="25000"/>
                  </a:schemeClr>
                </a:solidFill>
                <a:latin typeface="Arial" panose="020B0604020202020204" pitchFamily="34" charset="0"/>
                <a:cs typeface="Arial" panose="020B0604020202020204" pitchFamily="34" charset="0"/>
              </a:rPr>
              <a:t> </a:t>
            </a:r>
            <a:r>
              <a:rPr lang="ru-RU" dirty="0">
                <a:solidFill>
                  <a:schemeClr val="bg2">
                    <a:lumMod val="25000"/>
                  </a:schemeClr>
                </a:solidFill>
                <a:latin typeface="Arial" panose="020B0604020202020204" pitchFamily="34" charset="0"/>
                <a:cs typeface="Arial" panose="020B0604020202020204" pitchFamily="34" charset="0"/>
              </a:rPr>
              <a:t>вязанный крючком.</a:t>
            </a:r>
            <a:endParaRPr lang="ru-RU" b="1" dirty="0">
              <a:solidFill>
                <a:schemeClr val="bg2">
                  <a:lumMod val="25000"/>
                </a:schemeClr>
              </a:solidFill>
              <a:latin typeface="Arial" panose="020B0604020202020204" pitchFamily="34" charset="0"/>
              <a:cs typeface="Arial" panose="020B0604020202020204" pitchFamily="34" charset="0"/>
            </a:endParaRPr>
          </a:p>
        </p:txBody>
      </p:sp>
      <p:pic>
        <p:nvPicPr>
          <p:cNvPr id="8" name="Рисунок 7" descr="Безымянный13 (498x581, 107Kb)"/>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476725" y="3930804"/>
            <a:ext cx="2016224" cy="23052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12084218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979712" y="476672"/>
            <a:ext cx="5617692" cy="584775"/>
          </a:xfrm>
          <a:prstGeom prst="rect">
            <a:avLst/>
          </a:prstGeom>
        </p:spPr>
        <p:txBody>
          <a:bodyPr wrap="none">
            <a:spAutoFit/>
          </a:bodyPr>
          <a:lstStyle/>
          <a:p>
            <a:r>
              <a:rPr lang="ru-RU" sz="3200" b="1" dirty="0">
                <a:solidFill>
                  <a:schemeClr val="tx2">
                    <a:lumMod val="75000"/>
                  </a:schemeClr>
                </a:solidFill>
                <a:latin typeface="Arial" panose="020B0604020202020204" pitchFamily="34" charset="0"/>
                <a:cs typeface="Arial" panose="020B0604020202020204" pitchFamily="34" charset="0"/>
              </a:rPr>
              <a:t>Исследовательская </a:t>
            </a:r>
            <a:r>
              <a:rPr lang="ru-RU" sz="3200" b="1" dirty="0" smtClean="0">
                <a:solidFill>
                  <a:schemeClr val="tx2">
                    <a:lumMod val="75000"/>
                  </a:schemeClr>
                </a:solidFill>
                <a:latin typeface="Arial" panose="020B0604020202020204" pitchFamily="34" charset="0"/>
                <a:cs typeface="Arial" panose="020B0604020202020204" pitchFamily="34" charset="0"/>
              </a:rPr>
              <a:t>часть.</a:t>
            </a:r>
            <a:endParaRPr lang="ru-RU" sz="3200" dirty="0"/>
          </a:p>
        </p:txBody>
      </p:sp>
      <p:sp>
        <p:nvSpPr>
          <p:cNvPr id="2" name="Прямоугольник 1"/>
          <p:cNvSpPr/>
          <p:nvPr/>
        </p:nvSpPr>
        <p:spPr>
          <a:xfrm>
            <a:off x="2506007" y="1484784"/>
            <a:ext cx="4167295" cy="369332"/>
          </a:xfrm>
          <a:prstGeom prst="rect">
            <a:avLst/>
          </a:prstGeom>
        </p:spPr>
        <p:txBody>
          <a:bodyPr wrap="none">
            <a:spAutoFit/>
          </a:bodyPr>
          <a:lstStyle/>
          <a:p>
            <a:r>
              <a:rPr lang="ru-RU" b="1" dirty="0">
                <a:solidFill>
                  <a:schemeClr val="bg2">
                    <a:lumMod val="25000"/>
                  </a:schemeClr>
                </a:solidFill>
                <a:latin typeface="Arial" panose="020B0604020202020204" pitchFamily="34" charset="0"/>
                <a:cs typeface="Arial" panose="020B0604020202020204" pitchFamily="34" charset="0"/>
              </a:rPr>
              <a:t>Какой формы вязать мне коврик? </a:t>
            </a:r>
          </a:p>
        </p:txBody>
      </p:sp>
      <p:pic>
        <p:nvPicPr>
          <p:cNvPr id="4" name="Рисунок 3" descr="http://svoimi-rukami-club.ru/upload/image/kovrik_iz_paketov/5030663d48e86587b93d3a3f763711a6.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64637" y="2040911"/>
            <a:ext cx="1872209" cy="16361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Рисунок 4" descr="https://img05.rl0.ru/6d147093073ed2ac0dbf6fefa41c2ad9/c500x375/s017.radikal.ru/i430/1401/cc/5b5d82cf073c.jpg"/>
          <p:cNvPicPr/>
          <p:nvPr/>
        </p:nvPicPr>
        <p:blipFill>
          <a:blip r:embed="rId3">
            <a:extLst>
              <a:ext uri="{28A0092B-C50C-407E-A947-70E740481C1C}">
                <a14:useLocalDpi xmlns:a14="http://schemas.microsoft.com/office/drawing/2010/main" xmlns="" val="0"/>
              </a:ext>
            </a:extLst>
          </a:blip>
          <a:srcRect/>
          <a:stretch>
            <a:fillRect/>
          </a:stretch>
        </p:blipFill>
        <p:spPr bwMode="auto">
          <a:xfrm>
            <a:off x="3219496" y="2420888"/>
            <a:ext cx="2144591" cy="17602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Рисунок 5" descr="https://img09.rl0.ru/bc8240763f3e45a1f2cb90d79f356900/c520x398/prostodelkino.com/uploads/posts/2012-12-14/image_178295.jpg"/>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081038" y="2780928"/>
            <a:ext cx="1875338" cy="15485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Прямоугольник 6"/>
          <p:cNvSpPr/>
          <p:nvPr/>
        </p:nvSpPr>
        <p:spPr>
          <a:xfrm>
            <a:off x="933495" y="4725144"/>
            <a:ext cx="6085211" cy="1200329"/>
          </a:xfrm>
          <a:prstGeom prst="rect">
            <a:avLst/>
          </a:prstGeom>
        </p:spPr>
        <p:txBody>
          <a:bodyPr wrap="square">
            <a:spAutoFit/>
          </a:bodyPr>
          <a:lstStyle/>
          <a:p>
            <a:r>
              <a:rPr lang="ru-RU" b="1" i="1" dirty="0">
                <a:solidFill>
                  <a:schemeClr val="bg2">
                    <a:lumMod val="25000"/>
                  </a:schemeClr>
                </a:solidFill>
                <a:latin typeface="Arial" panose="020B0604020202020204" pitchFamily="34" charset="0"/>
                <a:cs typeface="Arial" panose="020B0604020202020204" pitchFamily="34" charset="0"/>
              </a:rPr>
              <a:t>Вывод:</a:t>
            </a:r>
            <a:r>
              <a:rPr lang="ru-RU" b="1" dirty="0">
                <a:solidFill>
                  <a:schemeClr val="bg2">
                    <a:lumMod val="25000"/>
                  </a:schemeClr>
                </a:solidFill>
                <a:latin typeface="Arial" panose="020B0604020202020204" pitchFamily="34" charset="0"/>
                <a:cs typeface="Arial" panose="020B0604020202020204" pitchFamily="34" charset="0"/>
              </a:rPr>
              <a:t> </a:t>
            </a:r>
            <a:r>
              <a:rPr lang="ru-RU" dirty="0">
                <a:solidFill>
                  <a:schemeClr val="bg2">
                    <a:lumMod val="25000"/>
                  </a:schemeClr>
                </a:solidFill>
                <a:latin typeface="Arial" panose="020B0604020202020204" pitchFamily="34" charset="0"/>
                <a:cs typeface="Arial" panose="020B0604020202020204" pitchFamily="34" charset="0"/>
              </a:rPr>
              <a:t>Я выберу коврик овальной формы, он хорошо уместится в нашей ванной комнате. Коврик  легко моется, не скользит, не сбивается, мягкий на ощупь, всегда сухой, а влага под ним всегда быстро сохнет</a:t>
            </a:r>
          </a:p>
        </p:txBody>
      </p:sp>
    </p:spTree>
    <p:extLst>
      <p:ext uri="{BB962C8B-B14F-4D97-AF65-F5344CB8AC3E}">
        <p14:creationId xmlns:p14="http://schemas.microsoft.com/office/powerpoint/2010/main" xmlns="" val="14800637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67744" y="476672"/>
            <a:ext cx="5503879" cy="584775"/>
          </a:xfrm>
          <a:prstGeom prst="rect">
            <a:avLst/>
          </a:prstGeom>
        </p:spPr>
        <p:txBody>
          <a:bodyPr wrap="none">
            <a:spAutoFit/>
          </a:bodyPr>
          <a:lstStyle/>
          <a:p>
            <a:r>
              <a:rPr lang="ru-RU" sz="3200" b="1" dirty="0">
                <a:solidFill>
                  <a:schemeClr val="tx2">
                    <a:lumMod val="75000"/>
                  </a:schemeClr>
                </a:solidFill>
                <a:latin typeface="Arial" panose="020B0604020202020204" pitchFamily="34" charset="0"/>
                <a:cs typeface="Arial" panose="020B0604020202020204" pitchFamily="34" charset="0"/>
              </a:rPr>
              <a:t>Исследовательская часть</a:t>
            </a:r>
            <a:endParaRPr lang="ru-RU" sz="3200" dirty="0">
              <a:latin typeface="Arial" panose="020B0604020202020204" pitchFamily="34" charset="0"/>
              <a:cs typeface="Arial" panose="020B0604020202020204" pitchFamily="34" charset="0"/>
            </a:endParaRPr>
          </a:p>
        </p:txBody>
      </p:sp>
      <p:sp>
        <p:nvSpPr>
          <p:cNvPr id="3" name="Прямоугольник 2"/>
          <p:cNvSpPr/>
          <p:nvPr/>
        </p:nvSpPr>
        <p:spPr>
          <a:xfrm>
            <a:off x="1682526" y="1268760"/>
            <a:ext cx="2240293" cy="369332"/>
          </a:xfrm>
          <a:prstGeom prst="rect">
            <a:avLst/>
          </a:prstGeom>
        </p:spPr>
        <p:txBody>
          <a:bodyPr wrap="none">
            <a:spAutoFit/>
          </a:bodyPr>
          <a:lstStyle/>
          <a:p>
            <a:r>
              <a:rPr lang="ru-RU" b="1" dirty="0">
                <a:solidFill>
                  <a:schemeClr val="tx2">
                    <a:lumMod val="75000"/>
                  </a:schemeClr>
                </a:solidFill>
                <a:latin typeface="Arial" panose="020B0604020202020204" pitchFamily="34" charset="0"/>
                <a:cs typeface="Arial" panose="020B0604020202020204" pitchFamily="34" charset="0"/>
              </a:rPr>
              <a:t>Немного истории.</a:t>
            </a:r>
            <a:endParaRPr lang="ru-RU" dirty="0">
              <a:solidFill>
                <a:schemeClr val="tx2">
                  <a:lumMod val="75000"/>
                </a:schemeClr>
              </a:solidFill>
              <a:latin typeface="Arial" panose="020B0604020202020204" pitchFamily="34" charset="0"/>
              <a:cs typeface="Arial" panose="020B0604020202020204" pitchFamily="34" charset="0"/>
            </a:endParaRPr>
          </a:p>
        </p:txBody>
      </p:sp>
      <p:pic>
        <p:nvPicPr>
          <p:cNvPr id="4" name="Рисунок 3" descr="C:\Users\User\Desktop\79087_html_2b8a5320.jpg"/>
          <p:cNvPicPr/>
          <p:nvPr/>
        </p:nvPicPr>
        <p:blipFill>
          <a:blip r:embed="rId2"/>
          <a:srcRect l="52463"/>
          <a:stretch>
            <a:fillRect/>
          </a:stretch>
        </p:blipFill>
        <p:spPr bwMode="auto">
          <a:xfrm>
            <a:off x="2714612" y="1714488"/>
            <a:ext cx="1907603" cy="1718355"/>
          </a:xfrm>
          <a:prstGeom prst="rect">
            <a:avLst/>
          </a:prstGeom>
          <a:noFill/>
          <a:ln w="9525">
            <a:noFill/>
            <a:miter lim="800000"/>
            <a:headEnd/>
            <a:tailEnd/>
          </a:ln>
        </p:spPr>
      </p:pic>
      <p:pic>
        <p:nvPicPr>
          <p:cNvPr id="5" name="Рисунок 4" descr="C:\Users\User\Desktop\3fb6d84b7ee4210f3f7fa07e596034a4.jpg"/>
          <p:cNvPicPr/>
          <p:nvPr/>
        </p:nvPicPr>
        <p:blipFill>
          <a:blip r:embed="rId3" cstate="print"/>
          <a:srcRect/>
          <a:stretch>
            <a:fillRect/>
          </a:stretch>
        </p:blipFill>
        <p:spPr bwMode="auto">
          <a:xfrm>
            <a:off x="444300" y="3681027"/>
            <a:ext cx="1903532" cy="2235507"/>
          </a:xfrm>
          <a:prstGeom prst="rect">
            <a:avLst/>
          </a:prstGeom>
          <a:noFill/>
          <a:ln w="9525">
            <a:noFill/>
            <a:miter lim="800000"/>
            <a:headEnd/>
            <a:tailEnd/>
          </a:ln>
        </p:spPr>
      </p:pic>
      <p:pic>
        <p:nvPicPr>
          <p:cNvPr id="6" name="Рисунок 5" descr="C:\Users\User\Desktop\pazyryk_carpet.gif"/>
          <p:cNvPicPr/>
          <p:nvPr/>
        </p:nvPicPr>
        <p:blipFill>
          <a:blip r:embed="rId4"/>
          <a:srcRect/>
          <a:stretch>
            <a:fillRect/>
          </a:stretch>
        </p:blipFill>
        <p:spPr bwMode="auto">
          <a:xfrm>
            <a:off x="2643174" y="3857174"/>
            <a:ext cx="2195648" cy="1929279"/>
          </a:xfrm>
          <a:prstGeom prst="rect">
            <a:avLst/>
          </a:prstGeom>
          <a:noFill/>
          <a:ln w="9525">
            <a:noFill/>
            <a:miter lim="800000"/>
            <a:headEnd/>
            <a:tailEnd/>
          </a:ln>
        </p:spPr>
      </p:pic>
      <p:sp>
        <p:nvSpPr>
          <p:cNvPr id="7" name="TextBox 6"/>
          <p:cNvSpPr txBox="1"/>
          <p:nvPr/>
        </p:nvSpPr>
        <p:spPr>
          <a:xfrm>
            <a:off x="4932040" y="2111366"/>
            <a:ext cx="4016814" cy="3139321"/>
          </a:xfrm>
          <a:prstGeom prst="rect">
            <a:avLst/>
          </a:prstGeom>
          <a:noFill/>
        </p:spPr>
        <p:txBody>
          <a:bodyPr wrap="square" rtlCol="0">
            <a:spAutoFit/>
          </a:bodyPr>
          <a:lstStyle/>
          <a:p>
            <a:r>
              <a:rPr lang="ru-RU" dirty="0">
                <a:solidFill>
                  <a:schemeClr val="bg2">
                    <a:lumMod val="25000"/>
                  </a:schemeClr>
                </a:solidFill>
                <a:latin typeface="Arial" panose="020B0604020202020204" pitchFamily="34" charset="0"/>
                <a:cs typeface="Arial" panose="020B0604020202020204" pitchFamily="34" charset="0"/>
              </a:rPr>
              <a:t>Уже в III веке н.э. на Востоке, в Персии, существовали </a:t>
            </a:r>
            <a:r>
              <a:rPr lang="ru-RU" dirty="0" err="1">
                <a:solidFill>
                  <a:schemeClr val="bg2">
                    <a:lumMod val="25000"/>
                  </a:schemeClr>
                </a:solidFill>
                <a:latin typeface="Arial" panose="020B0604020202020204" pitchFamily="34" charset="0"/>
                <a:cs typeface="Arial" panose="020B0604020202020204" pitchFamily="34" charset="0"/>
              </a:rPr>
              <a:t>ковродельческие</a:t>
            </a:r>
            <a:r>
              <a:rPr lang="ru-RU" dirty="0">
                <a:solidFill>
                  <a:schemeClr val="bg2">
                    <a:lumMod val="25000"/>
                  </a:schemeClr>
                </a:solidFill>
                <a:latin typeface="Arial" panose="020B0604020202020204" pitchFamily="34" charset="0"/>
                <a:cs typeface="Arial" panose="020B0604020202020204" pitchFamily="34" charset="0"/>
              </a:rPr>
              <a:t> </a:t>
            </a:r>
            <a:r>
              <a:rPr lang="ru-RU" dirty="0" smtClean="0">
                <a:solidFill>
                  <a:schemeClr val="bg2">
                    <a:lumMod val="25000"/>
                  </a:schemeClr>
                </a:solidFill>
                <a:latin typeface="Arial" panose="020B0604020202020204" pitchFamily="34" charset="0"/>
                <a:cs typeface="Arial" panose="020B0604020202020204" pitchFamily="34" charset="0"/>
              </a:rPr>
              <a:t>мануфактуры.</a:t>
            </a:r>
          </a:p>
          <a:p>
            <a:r>
              <a:rPr lang="ru-RU" dirty="0" smtClean="0">
                <a:solidFill>
                  <a:schemeClr val="bg2">
                    <a:lumMod val="25000"/>
                  </a:schemeClr>
                </a:solidFill>
                <a:latin typeface="Arial" panose="020B0604020202020204" pitchFamily="34" charset="0"/>
                <a:cs typeface="Arial" panose="020B0604020202020204" pitchFamily="34" charset="0"/>
              </a:rPr>
              <a:t>   Самый </a:t>
            </a:r>
            <a:r>
              <a:rPr lang="ru-RU" dirty="0">
                <a:solidFill>
                  <a:schemeClr val="bg2">
                    <a:lumMod val="25000"/>
                  </a:schemeClr>
                </a:solidFill>
                <a:latin typeface="Arial" panose="020B0604020202020204" pitchFamily="34" charset="0"/>
                <a:cs typeface="Arial" panose="020B0604020202020204" pitchFamily="34" charset="0"/>
              </a:rPr>
              <a:t>древний ковер привезен в Эрмитаж, где хранится и поныне, с горного Алтая и на сегодняшний день отметил свой 2500-й день рождения! Впрочем, археологи предполагают, что его возраст значительно больше!</a:t>
            </a:r>
          </a:p>
          <a:p>
            <a:endParaRPr lang="ru-RU" dirty="0"/>
          </a:p>
        </p:txBody>
      </p:sp>
      <p:pic>
        <p:nvPicPr>
          <p:cNvPr id="8" name="Рисунок 7" descr="C:\Users\User\Desktop\79087_html_2b8a5320.jpg"/>
          <p:cNvPicPr/>
          <p:nvPr/>
        </p:nvPicPr>
        <p:blipFill>
          <a:blip r:embed="rId2"/>
          <a:srcRect r="48374"/>
          <a:stretch>
            <a:fillRect/>
          </a:stretch>
        </p:blipFill>
        <p:spPr bwMode="auto">
          <a:xfrm>
            <a:off x="500034" y="1714488"/>
            <a:ext cx="2071702" cy="1718355"/>
          </a:xfrm>
          <a:prstGeom prst="rect">
            <a:avLst/>
          </a:prstGeom>
          <a:noFill/>
          <a:ln w="9525">
            <a:noFill/>
            <a:miter lim="800000"/>
            <a:headEnd/>
            <a:tailEnd/>
          </a:ln>
        </p:spPr>
      </p:pic>
    </p:spTree>
    <p:extLst>
      <p:ext uri="{BB962C8B-B14F-4D97-AF65-F5344CB8AC3E}">
        <p14:creationId xmlns:p14="http://schemas.microsoft.com/office/powerpoint/2010/main" xmlns="" val="19738815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430326" y="404664"/>
            <a:ext cx="5503879" cy="584775"/>
          </a:xfrm>
          <a:prstGeom prst="rect">
            <a:avLst/>
          </a:prstGeom>
        </p:spPr>
        <p:txBody>
          <a:bodyPr wrap="none">
            <a:spAutoFit/>
          </a:bodyPr>
          <a:lstStyle/>
          <a:p>
            <a:r>
              <a:rPr lang="ru-RU" sz="3200" b="1" dirty="0">
                <a:solidFill>
                  <a:schemeClr val="tx2">
                    <a:lumMod val="75000"/>
                  </a:schemeClr>
                </a:solidFill>
                <a:latin typeface="Arial" panose="020B0604020202020204" pitchFamily="34" charset="0"/>
                <a:cs typeface="Arial" panose="020B0604020202020204" pitchFamily="34" charset="0"/>
              </a:rPr>
              <a:t>Исследовательская часть</a:t>
            </a:r>
            <a:endParaRPr lang="ru-RU" sz="3200" dirty="0">
              <a:latin typeface="Arial" panose="020B0604020202020204" pitchFamily="34" charset="0"/>
              <a:cs typeface="Arial" panose="020B0604020202020204" pitchFamily="34" charset="0"/>
            </a:endParaRPr>
          </a:p>
        </p:txBody>
      </p:sp>
      <p:sp>
        <p:nvSpPr>
          <p:cNvPr id="4" name="Прямоугольник 3"/>
          <p:cNvSpPr/>
          <p:nvPr/>
        </p:nvSpPr>
        <p:spPr>
          <a:xfrm>
            <a:off x="827584" y="1124744"/>
            <a:ext cx="3426515" cy="369332"/>
          </a:xfrm>
          <a:prstGeom prst="rect">
            <a:avLst/>
          </a:prstGeom>
        </p:spPr>
        <p:txBody>
          <a:bodyPr wrap="none">
            <a:spAutoFit/>
          </a:bodyPr>
          <a:lstStyle/>
          <a:p>
            <a:r>
              <a:rPr lang="ru-RU" b="1" dirty="0">
                <a:solidFill>
                  <a:schemeClr val="bg2">
                    <a:lumMod val="25000"/>
                  </a:schemeClr>
                </a:solidFill>
                <a:latin typeface="Arial" panose="020B0604020202020204" pitchFamily="34" charset="0"/>
                <a:cs typeface="Arial" panose="020B0604020202020204" pitchFamily="34" charset="0"/>
              </a:rPr>
              <a:t>Виды ковриков для </a:t>
            </a:r>
            <a:r>
              <a:rPr lang="ru-RU" b="1" dirty="0" smtClean="0">
                <a:solidFill>
                  <a:schemeClr val="bg2">
                    <a:lumMod val="25000"/>
                  </a:schemeClr>
                </a:solidFill>
                <a:latin typeface="Arial" panose="020B0604020202020204" pitchFamily="34" charset="0"/>
                <a:cs typeface="Arial" panose="020B0604020202020204" pitchFamily="34" charset="0"/>
              </a:rPr>
              <a:t>ванной</a:t>
            </a:r>
            <a:r>
              <a:rPr lang="ru-RU" b="1" dirty="0">
                <a:solidFill>
                  <a:schemeClr val="bg2">
                    <a:lumMod val="25000"/>
                  </a:schemeClr>
                </a:solidFill>
                <a:latin typeface="Arial" panose="020B0604020202020204" pitchFamily="34" charset="0"/>
                <a:cs typeface="Arial" panose="020B0604020202020204" pitchFamily="34" charset="0"/>
              </a:rPr>
              <a:t>.</a:t>
            </a:r>
          </a:p>
        </p:txBody>
      </p:sp>
      <p:pic>
        <p:nvPicPr>
          <p:cNvPr id="5" name="Рисунок 4" descr="C:\Users\User\Desktop\3акриловый-коврик-для-ванны.jpg"/>
          <p:cNvPicPr/>
          <p:nvPr/>
        </p:nvPicPr>
        <p:blipFill>
          <a:blip r:embed="rId2"/>
          <a:srcRect/>
          <a:stretch>
            <a:fillRect/>
          </a:stretch>
        </p:blipFill>
        <p:spPr bwMode="auto">
          <a:xfrm>
            <a:off x="318420" y="2087539"/>
            <a:ext cx="1941195" cy="1454785"/>
          </a:xfrm>
          <a:prstGeom prst="rect">
            <a:avLst/>
          </a:prstGeom>
          <a:noFill/>
          <a:ln w="9525">
            <a:noFill/>
            <a:miter lim="800000"/>
            <a:headEnd/>
            <a:tailEnd/>
          </a:ln>
        </p:spPr>
      </p:pic>
      <p:sp>
        <p:nvSpPr>
          <p:cNvPr id="6" name="Прямоугольник 5"/>
          <p:cNvSpPr/>
          <p:nvPr/>
        </p:nvSpPr>
        <p:spPr>
          <a:xfrm>
            <a:off x="121301" y="1628800"/>
            <a:ext cx="1513748" cy="369332"/>
          </a:xfrm>
          <a:prstGeom prst="rect">
            <a:avLst/>
          </a:prstGeom>
        </p:spPr>
        <p:txBody>
          <a:bodyPr wrap="none">
            <a:spAutoFit/>
          </a:bodyPr>
          <a:lstStyle/>
          <a:p>
            <a:r>
              <a:rPr lang="ru-RU" b="1" dirty="0" smtClean="0">
                <a:solidFill>
                  <a:schemeClr val="bg2">
                    <a:lumMod val="25000"/>
                  </a:schemeClr>
                </a:solidFill>
                <a:latin typeface="Arial" panose="020B0604020202020204" pitchFamily="34" charset="0"/>
                <a:cs typeface="Arial" panose="020B0604020202020204" pitchFamily="34" charset="0"/>
              </a:rPr>
              <a:t>акриловые</a:t>
            </a:r>
            <a:r>
              <a:rPr lang="ru-RU" dirty="0"/>
              <a:t> </a:t>
            </a:r>
          </a:p>
        </p:txBody>
      </p:sp>
      <p:sp>
        <p:nvSpPr>
          <p:cNvPr id="7" name="Прямоугольник 6"/>
          <p:cNvSpPr/>
          <p:nvPr/>
        </p:nvSpPr>
        <p:spPr>
          <a:xfrm>
            <a:off x="4176858" y="1772816"/>
            <a:ext cx="4363246" cy="369332"/>
          </a:xfrm>
          <a:prstGeom prst="rect">
            <a:avLst/>
          </a:prstGeom>
        </p:spPr>
        <p:txBody>
          <a:bodyPr wrap="none">
            <a:spAutoFit/>
          </a:bodyPr>
          <a:lstStyle/>
          <a:p>
            <a:r>
              <a:rPr lang="ru-RU" b="1" dirty="0">
                <a:solidFill>
                  <a:schemeClr val="bg2">
                    <a:lumMod val="25000"/>
                  </a:schemeClr>
                </a:solidFill>
                <a:latin typeface="Arial" panose="020B0604020202020204" pitchFamily="34" charset="0"/>
                <a:cs typeface="Arial" panose="020B0604020202020204" pitchFamily="34" charset="0"/>
              </a:rPr>
              <a:t>хлопковые на силиконовой </a:t>
            </a:r>
            <a:r>
              <a:rPr lang="ru-RU" b="1" dirty="0" smtClean="0">
                <a:solidFill>
                  <a:schemeClr val="bg2">
                    <a:lumMod val="25000"/>
                  </a:schemeClr>
                </a:solidFill>
                <a:latin typeface="Arial" panose="020B0604020202020204" pitchFamily="34" charset="0"/>
                <a:cs typeface="Arial" panose="020B0604020202020204" pitchFamily="34" charset="0"/>
              </a:rPr>
              <a:t>основе</a:t>
            </a:r>
            <a:r>
              <a:rPr lang="ru-RU" dirty="0"/>
              <a:t> </a:t>
            </a:r>
          </a:p>
        </p:txBody>
      </p:sp>
      <p:pic>
        <p:nvPicPr>
          <p:cNvPr id="8" name="Рисунок 7" descr="C:\Users\User\Desktop\4хлопковые-коврики-для-ванны.jpg"/>
          <p:cNvPicPr/>
          <p:nvPr/>
        </p:nvPicPr>
        <p:blipFill>
          <a:blip r:embed="rId3"/>
          <a:srcRect/>
          <a:stretch>
            <a:fillRect/>
          </a:stretch>
        </p:blipFill>
        <p:spPr bwMode="auto">
          <a:xfrm>
            <a:off x="5292080" y="2135242"/>
            <a:ext cx="2140344" cy="1579404"/>
          </a:xfrm>
          <a:prstGeom prst="rect">
            <a:avLst/>
          </a:prstGeom>
          <a:noFill/>
          <a:ln w="9525">
            <a:noFill/>
            <a:miter lim="800000"/>
            <a:headEnd/>
            <a:tailEnd/>
          </a:ln>
        </p:spPr>
      </p:pic>
      <p:sp>
        <p:nvSpPr>
          <p:cNvPr id="9" name="Прямоугольник 8"/>
          <p:cNvSpPr/>
          <p:nvPr/>
        </p:nvSpPr>
        <p:spPr>
          <a:xfrm>
            <a:off x="2699792" y="2348880"/>
            <a:ext cx="2160591" cy="369332"/>
          </a:xfrm>
          <a:prstGeom prst="rect">
            <a:avLst/>
          </a:prstGeom>
        </p:spPr>
        <p:txBody>
          <a:bodyPr wrap="none">
            <a:spAutoFit/>
          </a:bodyPr>
          <a:lstStyle/>
          <a:p>
            <a:r>
              <a:rPr lang="ru-RU" b="1" dirty="0">
                <a:solidFill>
                  <a:schemeClr val="bg2">
                    <a:lumMod val="25000"/>
                  </a:schemeClr>
                </a:solidFill>
                <a:latin typeface="Arial" panose="020B0604020202020204" pitchFamily="34" charset="0"/>
                <a:cs typeface="Arial" panose="020B0604020202020204" pitchFamily="34" charset="0"/>
              </a:rPr>
              <a:t>из </a:t>
            </a:r>
            <a:r>
              <a:rPr lang="ru-RU" b="1" dirty="0" err="1">
                <a:solidFill>
                  <a:schemeClr val="bg2">
                    <a:lumMod val="25000"/>
                  </a:schemeClr>
                </a:solidFill>
                <a:latin typeface="Arial" panose="020B0604020202020204" pitchFamily="34" charset="0"/>
                <a:cs typeface="Arial" panose="020B0604020202020204" pitchFamily="34" charset="0"/>
              </a:rPr>
              <a:t>микроволокна</a:t>
            </a:r>
            <a:endParaRPr lang="ru-RU" dirty="0">
              <a:solidFill>
                <a:schemeClr val="bg2">
                  <a:lumMod val="25000"/>
                </a:schemeClr>
              </a:solidFill>
              <a:latin typeface="Arial" panose="020B0604020202020204" pitchFamily="34" charset="0"/>
              <a:cs typeface="Arial" panose="020B0604020202020204" pitchFamily="34" charset="0"/>
            </a:endParaRPr>
          </a:p>
        </p:txBody>
      </p:sp>
      <p:pic>
        <p:nvPicPr>
          <p:cNvPr id="10" name="Рисунок 9" descr="C:\Users\User\Desktop\5коврики-для-ванны-из-микроволокна.jpg"/>
          <p:cNvPicPr/>
          <p:nvPr/>
        </p:nvPicPr>
        <p:blipFill>
          <a:blip r:embed="rId4"/>
          <a:srcRect/>
          <a:stretch>
            <a:fillRect/>
          </a:stretch>
        </p:blipFill>
        <p:spPr bwMode="auto">
          <a:xfrm>
            <a:off x="2630683" y="2924944"/>
            <a:ext cx="2306320" cy="1729740"/>
          </a:xfrm>
          <a:prstGeom prst="rect">
            <a:avLst/>
          </a:prstGeom>
          <a:noFill/>
          <a:ln w="9525">
            <a:noFill/>
            <a:miter lim="800000"/>
            <a:headEnd/>
            <a:tailEnd/>
          </a:ln>
        </p:spPr>
      </p:pic>
      <p:sp>
        <p:nvSpPr>
          <p:cNvPr id="11" name="Прямоугольник 10"/>
          <p:cNvSpPr/>
          <p:nvPr/>
        </p:nvSpPr>
        <p:spPr>
          <a:xfrm>
            <a:off x="179512" y="4797152"/>
            <a:ext cx="3306483" cy="369332"/>
          </a:xfrm>
          <a:prstGeom prst="rect">
            <a:avLst/>
          </a:prstGeom>
        </p:spPr>
        <p:txBody>
          <a:bodyPr wrap="none">
            <a:spAutoFit/>
          </a:bodyPr>
          <a:lstStyle/>
          <a:p>
            <a:r>
              <a:rPr lang="ru-RU" b="1" dirty="0">
                <a:solidFill>
                  <a:schemeClr val="bg2">
                    <a:lumMod val="25000"/>
                  </a:schemeClr>
                </a:solidFill>
                <a:latin typeface="Arial" panose="020B0604020202020204" pitchFamily="34" charset="0"/>
                <a:cs typeface="Arial" panose="020B0604020202020204" pitchFamily="34" charset="0"/>
              </a:rPr>
              <a:t>бамбуковые и деревянные</a:t>
            </a:r>
            <a:endParaRPr lang="ru-RU" dirty="0">
              <a:solidFill>
                <a:schemeClr val="bg2">
                  <a:lumMod val="25000"/>
                </a:schemeClr>
              </a:solidFill>
              <a:latin typeface="Arial" panose="020B0604020202020204" pitchFamily="34" charset="0"/>
              <a:cs typeface="Arial" panose="020B0604020202020204" pitchFamily="34" charset="0"/>
            </a:endParaRPr>
          </a:p>
        </p:txBody>
      </p:sp>
      <p:pic>
        <p:nvPicPr>
          <p:cNvPr id="12" name="Рисунок 11" descr="C:\Users\User\Desktop\6деревянные-коврики-для-ванны-коврики-для-ванны-из-бамбука (1).jpg"/>
          <p:cNvPicPr/>
          <p:nvPr/>
        </p:nvPicPr>
        <p:blipFill>
          <a:blip r:embed="rId5"/>
          <a:srcRect/>
          <a:stretch>
            <a:fillRect/>
          </a:stretch>
        </p:blipFill>
        <p:spPr bwMode="auto">
          <a:xfrm>
            <a:off x="93441" y="5237821"/>
            <a:ext cx="3604331" cy="846854"/>
          </a:xfrm>
          <a:prstGeom prst="rect">
            <a:avLst/>
          </a:prstGeom>
          <a:noFill/>
          <a:ln w="9525">
            <a:noFill/>
            <a:miter lim="800000"/>
            <a:headEnd/>
            <a:tailEnd/>
          </a:ln>
        </p:spPr>
      </p:pic>
      <p:sp>
        <p:nvSpPr>
          <p:cNvPr id="13" name="Прямоугольник 12"/>
          <p:cNvSpPr/>
          <p:nvPr/>
        </p:nvSpPr>
        <p:spPr>
          <a:xfrm>
            <a:off x="6273545" y="3933056"/>
            <a:ext cx="2945230" cy="369332"/>
          </a:xfrm>
          <a:prstGeom prst="rect">
            <a:avLst/>
          </a:prstGeom>
        </p:spPr>
        <p:txBody>
          <a:bodyPr wrap="none">
            <a:spAutoFit/>
          </a:bodyPr>
          <a:lstStyle/>
          <a:p>
            <a:r>
              <a:rPr lang="ru-RU" b="1" dirty="0">
                <a:solidFill>
                  <a:schemeClr val="bg2">
                    <a:lumMod val="25000"/>
                  </a:schemeClr>
                </a:solidFill>
                <a:latin typeface="Arial" panose="020B0604020202020204" pitchFamily="34" charset="0"/>
                <a:cs typeface="Arial" panose="020B0604020202020204" pitchFamily="34" charset="0"/>
              </a:rPr>
              <a:t>резиновые, каучуковые</a:t>
            </a:r>
            <a:endParaRPr lang="ru-RU" dirty="0">
              <a:solidFill>
                <a:schemeClr val="bg2">
                  <a:lumMod val="25000"/>
                </a:schemeClr>
              </a:solidFill>
              <a:latin typeface="Arial" panose="020B0604020202020204" pitchFamily="34" charset="0"/>
              <a:cs typeface="Arial" panose="020B0604020202020204" pitchFamily="34" charset="0"/>
            </a:endParaRPr>
          </a:p>
        </p:txBody>
      </p:sp>
      <p:pic>
        <p:nvPicPr>
          <p:cNvPr id="14" name="Рисунок 13" descr="C:\Users\User\Desktop\7резиновые-коврики-для-ванны.jpg"/>
          <p:cNvPicPr/>
          <p:nvPr/>
        </p:nvPicPr>
        <p:blipFill>
          <a:blip r:embed="rId6"/>
          <a:srcRect/>
          <a:stretch>
            <a:fillRect/>
          </a:stretch>
        </p:blipFill>
        <p:spPr bwMode="auto">
          <a:xfrm>
            <a:off x="6588224" y="4346121"/>
            <a:ext cx="1983859" cy="1271394"/>
          </a:xfrm>
          <a:prstGeom prst="rect">
            <a:avLst/>
          </a:prstGeom>
          <a:noFill/>
          <a:ln w="9525">
            <a:noFill/>
            <a:miter lim="800000"/>
            <a:headEnd/>
            <a:tailEnd/>
          </a:ln>
        </p:spPr>
      </p:pic>
      <p:sp>
        <p:nvSpPr>
          <p:cNvPr id="15" name="Прямоугольник 14"/>
          <p:cNvSpPr/>
          <p:nvPr/>
        </p:nvSpPr>
        <p:spPr>
          <a:xfrm>
            <a:off x="4155859" y="4457899"/>
            <a:ext cx="2201052" cy="369332"/>
          </a:xfrm>
          <a:prstGeom prst="rect">
            <a:avLst/>
          </a:prstGeom>
        </p:spPr>
        <p:txBody>
          <a:bodyPr wrap="none">
            <a:spAutoFit/>
          </a:bodyPr>
          <a:lstStyle/>
          <a:p>
            <a:r>
              <a:rPr lang="ru-RU" b="1" dirty="0">
                <a:solidFill>
                  <a:schemeClr val="bg2">
                    <a:lumMod val="25000"/>
                  </a:schemeClr>
                </a:solidFill>
                <a:latin typeface="Arial" panose="020B0604020202020204" pitchFamily="34" charset="0"/>
                <a:cs typeface="Arial" panose="020B0604020202020204" pitchFamily="34" charset="0"/>
              </a:rPr>
              <a:t>рулонные из ПВХ</a:t>
            </a:r>
            <a:endParaRPr lang="ru-RU" dirty="0">
              <a:solidFill>
                <a:schemeClr val="bg2">
                  <a:lumMod val="25000"/>
                </a:schemeClr>
              </a:solidFill>
              <a:latin typeface="Arial" panose="020B0604020202020204" pitchFamily="34" charset="0"/>
              <a:cs typeface="Arial" panose="020B0604020202020204" pitchFamily="34" charset="0"/>
            </a:endParaRPr>
          </a:p>
        </p:txBody>
      </p:sp>
      <p:pic>
        <p:nvPicPr>
          <p:cNvPr id="16" name="Рисунок 15" descr="C:\Users\User\Desktop\8коврики-для-ванны-из-ПВХ.jpg"/>
          <p:cNvPicPr/>
          <p:nvPr/>
        </p:nvPicPr>
        <p:blipFill>
          <a:blip r:embed="rId7"/>
          <a:srcRect/>
          <a:stretch>
            <a:fillRect/>
          </a:stretch>
        </p:blipFill>
        <p:spPr bwMode="auto">
          <a:xfrm>
            <a:off x="4139563" y="5006241"/>
            <a:ext cx="2085406" cy="1310014"/>
          </a:xfrm>
          <a:prstGeom prst="rect">
            <a:avLst/>
          </a:prstGeom>
          <a:noFill/>
          <a:ln w="9525">
            <a:noFill/>
            <a:miter lim="800000"/>
            <a:headEnd/>
            <a:tailEnd/>
          </a:ln>
        </p:spPr>
      </p:pic>
    </p:spTree>
    <p:extLst>
      <p:ext uri="{BB962C8B-B14F-4D97-AF65-F5344CB8AC3E}">
        <p14:creationId xmlns:p14="http://schemas.microsoft.com/office/powerpoint/2010/main" xmlns="" val="16954284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194</TotalTime>
  <Words>720</Words>
  <Application>Microsoft Office PowerPoint</Application>
  <PresentationFormat>Экран (4:3)</PresentationFormat>
  <Paragraphs>88</Paragraphs>
  <Slides>15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Волна</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Елена Григорьевна</dc:creator>
  <cp:lastModifiedBy>Нина Ивановна</cp:lastModifiedBy>
  <cp:revision>38</cp:revision>
  <dcterms:created xsi:type="dcterms:W3CDTF">2016-11-21T07:38:45Z</dcterms:created>
  <dcterms:modified xsi:type="dcterms:W3CDTF">2016-11-25T11:14:44Z</dcterms:modified>
</cp:coreProperties>
</file>