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57" r:id="rId3"/>
    <p:sldId id="258" r:id="rId4"/>
    <p:sldId id="259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8CD0AA-D0E5-43E9-8994-C75068CC7BDC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FDC81AA-B333-40C0-87A4-7B602411F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Мастер класс </a:t>
            </a:r>
            <a:r>
              <a:rPr lang="ru-RU" dirty="0" smtClean="0">
                <a:solidFill>
                  <a:srgbClr val="00B0F0"/>
                </a:solidFill>
              </a:rPr>
              <a:t>:</a:t>
            </a: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Применение мнемотехники на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уроках математики.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Наглядное пособие для демонстрации теоремы Пифагора</a:t>
            </a:r>
            <a:endParaRPr lang="ru-RU" sz="2400" b="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Теорема Пифаго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Теорема Пифаго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428736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4429132"/>
            <a:ext cx="371477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/>
              <a:t>с</a:t>
            </a:r>
            <a:r>
              <a:rPr lang="ru-RU" sz="4800" baseline="30000" dirty="0"/>
              <a:t>2</a:t>
            </a:r>
            <a:r>
              <a:rPr lang="ru-RU" sz="4800" dirty="0"/>
              <a:t>=в</a:t>
            </a:r>
            <a:r>
              <a:rPr lang="ru-RU" sz="4800" baseline="30000" dirty="0"/>
              <a:t>2</a:t>
            </a:r>
            <a:r>
              <a:rPr lang="ru-RU" sz="4800" dirty="0"/>
              <a:t>+а</a:t>
            </a:r>
            <a:r>
              <a:rPr lang="ru-RU" sz="4800" baseline="30000" dirty="0"/>
              <a:t>2</a:t>
            </a:r>
            <a:endParaRPr lang="ru-RU" sz="4800" dirty="0"/>
          </a:p>
          <a:p>
            <a:pPr algn="ctr"/>
            <a:endParaRPr lang="ru-RU" sz="48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 и треугольника</a:t>
            </a:r>
            <a:endParaRPr lang="ru-RU" sz="3200" b="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1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581101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Пифагора</a:t>
            </a:r>
            <a:endParaRPr lang="ru-RU" dirty="0"/>
          </a:p>
        </p:txBody>
      </p:sp>
      <p:pic>
        <p:nvPicPr>
          <p:cNvPr id="23554" name="Picture 2" descr="1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171451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1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500175"/>
            <a:ext cx="146367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1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42873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Теорема Пифаго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643314"/>
            <a:ext cx="5786478" cy="219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00B0F0"/>
                </a:solidFill>
              </a:rPr>
              <a:t>Доказательство теоремы</a:t>
            </a:r>
            <a:endParaRPr lang="ru-RU" b="0" dirty="0">
              <a:solidFill>
                <a:srgbClr val="00B0F0"/>
              </a:solidFill>
            </a:endParaRPr>
          </a:p>
        </p:txBody>
      </p:sp>
      <p:pic>
        <p:nvPicPr>
          <p:cNvPr id="26626" name="Picture 2" descr="Теорема Пифаго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85992"/>
            <a:ext cx="5500726" cy="355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Задача, конечно, не слишком простая:</a:t>
            </a:r>
            <a:br>
              <a:rPr lang="ru-RU" dirty="0" smtClean="0"/>
            </a:br>
            <a:r>
              <a:rPr lang="ru-RU" dirty="0" smtClean="0"/>
              <a:t>Играя учить и учиться играя.</a:t>
            </a:r>
            <a:br>
              <a:rPr lang="ru-RU" dirty="0" smtClean="0"/>
            </a:br>
            <a:r>
              <a:rPr lang="ru-RU" dirty="0" smtClean="0"/>
              <a:t>Но если с учёбой сложить развлеченье,</a:t>
            </a:r>
            <a:br>
              <a:rPr lang="ru-RU" dirty="0" smtClean="0"/>
            </a:br>
            <a:r>
              <a:rPr lang="ru-RU" dirty="0" smtClean="0"/>
              <a:t>То праздником станет любое ученье!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4" name="Рисунок 14" descr="http://logopedia.by/pic/Razn/Gar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627738" y="4929197"/>
            <a:ext cx="1822025" cy="1112827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Воображение </a:t>
            </a:r>
            <a:r>
              <a:rPr lang="ru-RU" dirty="0" smtClean="0"/>
              <a:t>- это основной познавательный процесс чувственного отражения действительности, её предметов и явлений при их непосредственном воздействии на органы чувств. </a:t>
            </a:r>
          </a:p>
          <a:p>
            <a:endParaRPr lang="ru-RU" dirty="0" smtClean="0"/>
          </a:p>
          <a:p>
            <a:r>
              <a:rPr lang="ru-RU" i="1" dirty="0" smtClean="0"/>
              <a:t>Ассоциация</a:t>
            </a:r>
            <a:r>
              <a:rPr lang="ru-RU" dirty="0" smtClean="0"/>
              <a:t> -это мысленная связь между двумя образами.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Важнейшие принципы мнемотехники.</a:t>
            </a:r>
            <a:endParaRPr lang="ru-RU" b="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ВЫСОТА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похожа на кота,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Который, выгнув спину,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под прямым углом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Соединит вершину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сторону хвостом.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Ассоциации</a:t>
            </a:r>
            <a:endParaRPr lang="ru-RU" dirty="0"/>
          </a:p>
        </p:txBody>
      </p:sp>
      <p:pic>
        <p:nvPicPr>
          <p:cNvPr id="2050" name="Picture 2" descr="i?id=191189630-33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img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00173"/>
            <a:ext cx="3143272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Bissektrisa-kryi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8300" y="4000504"/>
            <a:ext cx="4049980" cy="265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/>
          <a:lstStyle/>
          <a:p>
            <a:r>
              <a:rPr lang="ru-RU" dirty="0" smtClean="0"/>
              <a:t>3х+5=2х-10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3х-2х=	 </a:t>
            </a:r>
          </a:p>
          <a:p>
            <a:pPr lvl="7"/>
            <a:r>
              <a:rPr lang="ru-RU" sz="2000" dirty="0" smtClean="0"/>
              <a:t>-5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-2х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rgbClr val="00B0F0"/>
                </a:solidFill>
              </a:rPr>
              <a:t>Правило знаков</a:t>
            </a:r>
            <a:endParaRPr lang="ru-RU" b="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5500702"/>
            <a:ext cx="17859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-5-10</a:t>
            </a:r>
            <a:endParaRPr lang="ru-RU" sz="2800" dirty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16200000" flipH="1">
            <a:off x="2107389" y="4107661"/>
            <a:ext cx="1500198" cy="12858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V="1">
            <a:off x="1500166" y="4357694"/>
            <a:ext cx="150019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85786" y="4071942"/>
            <a:ext cx="2357454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857356" y="4643446"/>
            <a:ext cx="2357454" cy="1143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 w="12700"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Штриховка промежутков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3" descr="Порядок следования координат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71942"/>
            <a:ext cx="30480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5643578"/>
            <a:ext cx="64294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5643578"/>
            <a:ext cx="142876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А(2;3)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072074"/>
            <a:ext cx="357190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21455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r>
              <a:rPr lang="ru-RU" dirty="0" smtClean="0"/>
              <a:t>&gt;5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714612" y="2428868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00430" y="242886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3" idx="0"/>
          </p:cNvCxnSpPr>
          <p:nvPr/>
        </p:nvCxnSpPr>
        <p:spPr>
          <a:xfrm rot="5400000" flipH="1" flipV="1">
            <a:off x="3643306" y="228599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3857620" y="228599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4143372" y="228599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4357686" y="228599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4643438" y="228599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 flipV="1">
            <a:off x="4429124" y="2571744"/>
            <a:ext cx="571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429124" y="3429000"/>
            <a:ext cx="1643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429124" y="3323986"/>
            <a:ext cx="3929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“Друг моего друга – мой друг”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+ . + = +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“Друг моего врага – мой враг”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+ . - = -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0" dirty="0">
                <a:solidFill>
                  <a:srgbClr val="00B0F0"/>
                </a:solidFill>
              </a:rPr>
              <a:t>Знаки тригонометрических функций.</a:t>
            </a:r>
            <a:br>
              <a:rPr lang="ru-RU" sz="3200" b="0" dirty="0">
                <a:solidFill>
                  <a:srgbClr val="00B0F0"/>
                </a:solidFill>
              </a:rPr>
            </a:br>
            <a:endParaRPr lang="ru-RU" sz="3200" b="0" dirty="0">
              <a:solidFill>
                <a:srgbClr val="00B0F0"/>
              </a:solidFill>
            </a:endParaRPr>
          </a:p>
        </p:txBody>
      </p:sp>
      <p:pic>
        <p:nvPicPr>
          <p:cNvPr id="4098" name="Рисунок 12"/>
          <p:cNvPicPr>
            <a:picLocks noChangeAspect="1" noChangeArrowheads="1"/>
          </p:cNvPicPr>
          <p:nvPr/>
        </p:nvPicPr>
        <p:blipFill>
          <a:blip r:embed="rId2"/>
          <a:srcRect l="40047" t="39841" r="30901" b="17711"/>
          <a:stretch>
            <a:fillRect/>
          </a:stretch>
        </p:blipFill>
        <p:spPr bwMode="auto">
          <a:xfrm>
            <a:off x="1000100" y="1357298"/>
            <a:ext cx="3660194" cy="3000396"/>
          </a:xfrm>
          <a:prstGeom prst="rect">
            <a:avLst/>
          </a:prstGeom>
          <a:noFill/>
        </p:spPr>
      </p:pic>
      <p:pic>
        <p:nvPicPr>
          <p:cNvPr id="4099" name="Рисунок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643446"/>
            <a:ext cx="3393445" cy="1519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«Надо ли менять название функции на </a:t>
            </a:r>
            <a:r>
              <a:rPr lang="ru-RU" dirty="0" err="1" smtClean="0"/>
              <a:t>кофункцию</a:t>
            </a:r>
            <a:r>
              <a:rPr lang="ru-RU" dirty="0" smtClean="0"/>
              <a:t>?» Если угол </a:t>
            </a:r>
            <a:r>
              <a:rPr lang="ru-RU" i="1" dirty="0" smtClean="0"/>
              <a:t>а</a:t>
            </a:r>
            <a:r>
              <a:rPr lang="ru-RU" dirty="0" smtClean="0"/>
              <a:t>  прилежит к вертикальному диаметру </a:t>
            </a:r>
            <a:r>
              <a:rPr lang="ru-RU" i="1" dirty="0" smtClean="0"/>
              <a:t>(90° </a:t>
            </a:r>
            <a:r>
              <a:rPr lang="ru-RU" i="1" dirty="0" err="1" smtClean="0"/>
              <a:t>a</a:t>
            </a:r>
            <a:r>
              <a:rPr lang="ru-RU" i="1" dirty="0" smtClean="0"/>
              <a:t>), (270° </a:t>
            </a:r>
            <a:r>
              <a:rPr lang="ru-RU" i="1" dirty="0" err="1" smtClean="0"/>
              <a:t>a</a:t>
            </a:r>
            <a:r>
              <a:rPr lang="ru-RU" i="1" dirty="0" smtClean="0"/>
              <a:t>), то ослик будет кивать вдоль вертикальной оси и отвечать «да», а если угол а прилежит к горизонтальному  диаметру, то ослик поворачивает голову слева направо и отвечает «нет».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sin</a:t>
            </a:r>
            <a:r>
              <a:rPr lang="ru-RU" dirty="0" smtClean="0"/>
              <a:t> </a:t>
            </a:r>
            <a:r>
              <a:rPr lang="ru-RU" dirty="0" err="1" smtClean="0"/>
              <a:t>(π+x</a:t>
            </a:r>
            <a:r>
              <a:rPr lang="ru-RU" dirty="0" smtClean="0"/>
              <a:t>) = -</a:t>
            </a:r>
            <a:r>
              <a:rPr lang="ru-RU" dirty="0" err="1" smtClean="0"/>
              <a:t>sin</a:t>
            </a:r>
            <a:r>
              <a:rPr lang="ru-RU" dirty="0" smtClean="0"/>
              <a:t> (</a:t>
            </a:r>
            <a:r>
              <a:rPr lang="ru-RU" dirty="0" err="1" smtClean="0"/>
              <a:t>x</a:t>
            </a:r>
            <a:r>
              <a:rPr lang="ru-RU" dirty="0" smtClean="0"/>
              <a:t>). </a:t>
            </a:r>
          </a:p>
          <a:p>
            <a:r>
              <a:rPr lang="ru-RU" dirty="0" err="1" smtClean="0"/>
              <a:t>tg</a:t>
            </a:r>
            <a:r>
              <a:rPr lang="ru-RU" dirty="0" smtClean="0"/>
              <a:t> (3π/2-x) = </a:t>
            </a:r>
            <a:r>
              <a:rPr lang="ru-RU" dirty="0" err="1" smtClean="0"/>
              <a:t>ctg</a:t>
            </a:r>
            <a:r>
              <a:rPr lang="ru-RU" dirty="0" smtClean="0"/>
              <a:t> (</a:t>
            </a:r>
            <a:r>
              <a:rPr lang="ru-RU" dirty="0" err="1" smtClean="0"/>
              <a:t>x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ГО, то О,</a:t>
            </a:r>
          </a:p>
          <a:p>
            <a:r>
              <a:rPr lang="ru-RU" dirty="0"/>
              <a:t>Если ВЕ, то МЕ.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00B0F0"/>
                </a:solidFill>
              </a:rPr>
              <a:t>Формулы приведения</a:t>
            </a:r>
            <a:endParaRPr lang="ru-RU" b="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Первая строка </a:t>
            </a:r>
            <a:endParaRPr lang="ru-RU" dirty="0"/>
          </a:p>
          <a:p>
            <a:r>
              <a:rPr lang="ru-RU" dirty="0"/>
              <a:t>тема стихотворения, выраженная одним словом, обычно существительным</a:t>
            </a:r>
          </a:p>
          <a:p>
            <a:pPr>
              <a:buNone/>
            </a:pPr>
            <a:r>
              <a:rPr lang="ru-RU" b="1" dirty="0"/>
              <a:t>Вторая строка</a:t>
            </a:r>
            <a:endParaRPr lang="ru-RU" dirty="0"/>
          </a:p>
          <a:p>
            <a:r>
              <a:rPr lang="ru-RU" dirty="0"/>
              <a:t>описание темы в двух словах, как правило, прилагательными</a:t>
            </a:r>
          </a:p>
          <a:p>
            <a:pPr>
              <a:buNone/>
            </a:pPr>
            <a:r>
              <a:rPr lang="ru-RU" b="1" dirty="0"/>
              <a:t>Третья строка</a:t>
            </a:r>
            <a:endParaRPr lang="ru-RU" dirty="0"/>
          </a:p>
          <a:p>
            <a:r>
              <a:rPr lang="ru-RU" dirty="0"/>
              <a:t>описание действия в рамках данной темы тремя словами, обычно глаголами</a:t>
            </a:r>
          </a:p>
          <a:p>
            <a:pPr>
              <a:buNone/>
            </a:pPr>
            <a:r>
              <a:rPr lang="ru-RU" b="1" dirty="0"/>
              <a:t>Четвертая строка</a:t>
            </a:r>
            <a:endParaRPr lang="ru-RU" dirty="0"/>
          </a:p>
          <a:p>
            <a:r>
              <a:rPr lang="ru-RU" dirty="0"/>
              <a:t>фраза из четырех слов, выражающая отношение автора к данной теме</a:t>
            </a:r>
          </a:p>
          <a:p>
            <a:pPr>
              <a:buNone/>
            </a:pPr>
            <a:r>
              <a:rPr lang="ru-RU" b="1" dirty="0"/>
              <a:t>Пятая строка</a:t>
            </a:r>
            <a:endParaRPr lang="ru-RU" dirty="0"/>
          </a:p>
          <a:p>
            <a:r>
              <a:rPr lang="ru-RU" dirty="0"/>
              <a:t>одно слово, синоним к первому, эмоциональное, образное, философское обобщение, повторяющее суть темы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solidFill>
                  <a:srgbClr val="00B0F0"/>
                </a:solidFill>
              </a:rPr>
              <a:t>синквейн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60382" y="2549239"/>
          <a:ext cx="3023235" cy="741426"/>
        </p:xfrm>
        <a:graphic>
          <a:graphicData uri="http://schemas.openxmlformats.org/drawingml/2006/table">
            <a:tbl>
              <a:tblPr/>
              <a:tblGrid>
                <a:gridCol w="302323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0" marR="95250" marT="95250" marB="952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0" marR="95250" marT="95250" marB="952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00B0F0"/>
                </a:solidFill>
              </a:rPr>
              <a:t>синквейн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8802"/>
            <a:ext cx="3571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Прямые.</a:t>
            </a:r>
            <a:r>
              <a:rPr lang="ru-RU" sz="1400" b="1" dirty="0">
                <a:ea typeface="Times New Roman"/>
                <a:cs typeface="Calibri"/>
              </a:rPr>
              <a:t/>
            </a:r>
            <a:br>
              <a:rPr lang="ru-RU" sz="1400" b="1" dirty="0">
                <a:ea typeface="Times New Roman"/>
                <a:cs typeface="Calibri"/>
              </a:rPr>
            </a:br>
            <a:r>
              <a:rPr lang="ru-RU" dirty="0" smtClean="0">
                <a:latin typeface="Times New Roman"/>
                <a:ea typeface="Times New Roman"/>
                <a:cs typeface="Calibri"/>
              </a:rPr>
              <a:t>Пересекающиеся, параллельные.</a:t>
            </a:r>
            <a:br>
              <a:rPr lang="ru-RU" dirty="0" smtClean="0">
                <a:latin typeface="Times New Roman"/>
                <a:ea typeface="Times New Roman"/>
                <a:cs typeface="Calibri"/>
              </a:rPr>
            </a:br>
            <a:r>
              <a:rPr lang="ru-RU" dirty="0" smtClean="0">
                <a:latin typeface="Times New Roman"/>
                <a:ea typeface="Times New Roman"/>
                <a:cs typeface="Calibri"/>
              </a:rPr>
              <a:t>Строим, переносим, совмещаем.</a:t>
            </a:r>
            <a:br>
              <a:rPr lang="ru-RU" dirty="0" smtClean="0">
                <a:latin typeface="Times New Roman"/>
                <a:ea typeface="Times New Roman"/>
                <a:cs typeface="Calibri"/>
              </a:rPr>
            </a:br>
            <a:r>
              <a:rPr lang="ru-RU" dirty="0" smtClean="0">
                <a:latin typeface="Times New Roman"/>
                <a:ea typeface="Times New Roman"/>
                <a:cs typeface="Calibri"/>
              </a:rPr>
              <a:t>Нет ни начала, ни конца?!</a:t>
            </a:r>
            <a:br>
              <a:rPr lang="ru-RU" dirty="0" smtClean="0">
                <a:latin typeface="Times New Roman"/>
                <a:ea typeface="Times New Roman"/>
                <a:cs typeface="Calibri"/>
              </a:rPr>
            </a:br>
            <a:r>
              <a:rPr lang="ru-RU" dirty="0" smtClean="0">
                <a:latin typeface="Times New Roman"/>
                <a:ea typeface="Times New Roman"/>
                <a:cs typeface="Calibri"/>
              </a:rPr>
              <a:t>Бесконечность!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1714488"/>
            <a:ext cx="3857652" cy="1647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Calibri"/>
              </a:rPr>
              <a:t>Масштаб</a:t>
            </a:r>
            <a:endParaRPr lang="ru-RU" sz="1400" dirty="0"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Calibri"/>
              </a:rPr>
              <a:t>Арифметический,  географический</a:t>
            </a:r>
            <a:endParaRPr lang="ru-RU" sz="1400" dirty="0"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Calibri"/>
              </a:rPr>
              <a:t>Делить,  находить, вычислять</a:t>
            </a:r>
            <a:endParaRPr lang="ru-RU" sz="1400" dirty="0"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Calibri"/>
              </a:rPr>
              <a:t>Дробь, которую нужно понять</a:t>
            </a:r>
            <a:endParaRPr lang="ru-RU" sz="1400" dirty="0"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Calibri"/>
              </a:rPr>
              <a:t>Отношение</a:t>
            </a:r>
            <a:endParaRPr lang="ru-RU" sz="1400" dirty="0">
              <a:ea typeface="Times New Roman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438</TotalTime>
  <Words>315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Мастер класс : </vt:lpstr>
      <vt:lpstr>Важнейшие принципы мнемотехники.</vt:lpstr>
      <vt:lpstr>Ассоциации</vt:lpstr>
      <vt:lpstr>Правило знаков</vt:lpstr>
      <vt:lpstr>Слайд 5</vt:lpstr>
      <vt:lpstr>Знаки тригонометрических функций. </vt:lpstr>
      <vt:lpstr>Формулы приведения</vt:lpstr>
      <vt:lpstr>синквейн</vt:lpstr>
      <vt:lpstr>синквейн</vt:lpstr>
      <vt:lpstr>Наглядное пособие для демонстрации теоремы Пифагора</vt:lpstr>
      <vt:lpstr>Площадь прямоугольника и треугольника</vt:lpstr>
      <vt:lpstr>Теорема Пифагора</vt:lpstr>
      <vt:lpstr>Доказательство теоремы</vt:lpstr>
      <vt:lpstr>Спасибо за 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: </dc:title>
  <dc:creator>User</dc:creator>
  <cp:lastModifiedBy>User</cp:lastModifiedBy>
  <cp:revision>46</cp:revision>
  <dcterms:created xsi:type="dcterms:W3CDTF">2014-03-16T03:20:45Z</dcterms:created>
  <dcterms:modified xsi:type="dcterms:W3CDTF">2014-03-18T13:01:52Z</dcterms:modified>
</cp:coreProperties>
</file>