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82" r:id="rId3"/>
    <p:sldId id="265" r:id="rId4"/>
    <p:sldId id="290" r:id="rId5"/>
    <p:sldId id="284" r:id="rId6"/>
    <p:sldId id="285" r:id="rId7"/>
    <p:sldId id="286" r:id="rId8"/>
    <p:sldId id="288" r:id="rId9"/>
    <p:sldId id="291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5145" autoAdjust="0"/>
  </p:normalViewPr>
  <p:slideViewPr>
    <p:cSldViewPr>
      <p:cViewPr varScale="1">
        <p:scale>
          <a:sx n="63" d="100"/>
          <a:sy n="63" d="100"/>
        </p:scale>
        <p:origin x="-72" y="-40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8E7FE20-D51C-40C7-BBCE-E1715AA09E0A}" type="datetimeFigureOut">
              <a:rPr lang="ru-RU" smtClean="0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82EBA0E-E277-4C08-A822-3BD7FC98C0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2C631B-0371-461C-A08A-67724B860ED8}" type="datetimeFigureOut">
              <a:rPr lang="ru-RU" smtClean="0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E24ABA-298C-4E75-8382-C2D549FAA0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fld id="{7C376E23-C667-43FC-88F7-D48DD182EFC3}" type="datetimeFigureOut">
              <a:rPr lang="ru-RU" smtClean="0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62FF624B-A688-417F-9160-C8ABC80566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5CDF18-77D1-40D4-A32F-46974DAEBFE4}" type="datetimeFigureOut">
              <a:rPr lang="ru-RU" smtClean="0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BED73F3-6E9B-4295-9A14-D1E2A85CDE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304ABE-BD6D-4F57-9AAC-C36A2D87D4DA}" type="datetimeFigureOut">
              <a:rPr lang="ru-RU" smtClean="0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189FC6A-C141-40C5-B267-C6FC8E4E11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6C98D3B7-F392-4BBA-8ACE-EBC821DCFD7F}" type="datetimeFigureOut">
              <a:rPr lang="ru-RU" smtClean="0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2291D4C9-4175-47AE-89FB-1CBE474E53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6E2B9ACB-7303-4E65-8AAB-F433C72925F0}" type="datetimeFigureOut">
              <a:rPr lang="ru-RU" smtClean="0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A714A4EF-086B-4A66-B56F-4277FB1FC9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D41FF6-167B-4313-8849-15DE069642CF}" type="datetimeFigureOut">
              <a:rPr lang="ru-RU" smtClean="0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15E2D65-E685-4C6B-96C4-1527C2C8A8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780171-F27F-479A-925E-F07FAA2D3274}" type="datetimeFigureOut">
              <a:rPr lang="ru-RU" smtClean="0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07BF7B9-80B6-4188-AE65-6F577B1F6F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6F65A0-2281-40BC-A99A-BCFBFD27D1E7}" type="datetimeFigureOut">
              <a:rPr lang="ru-RU" smtClean="0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D79620F-43CD-4262-A21D-960FDB1FC8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fld id="{8B5D510B-4E3C-4A75-8E8E-10900E507B7E}" type="datetimeFigureOut">
              <a:rPr lang="ru-RU" smtClean="0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2623BE12-4E3A-494F-ADFA-0A361CA860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2933F7E-CE72-4E0F-B7FB-21756382EE34}" type="datetimeFigureOut">
              <a:rPr lang="ru-RU" smtClean="0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8597E7E-E338-4D59-B3C6-E1E9EA0AB5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1331640" y="1597422"/>
            <a:ext cx="781236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Натуральный ряд чисел.</a:t>
            </a:r>
          </a:p>
        </p:txBody>
      </p:sp>
    </p:spTree>
    <p:extLst>
      <p:ext uri="{BB962C8B-B14F-4D97-AF65-F5344CB8AC3E}">
        <p14:creationId xmlns:p14="http://schemas.microsoft.com/office/powerpoint/2010/main" val="427471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79214" y="1854491"/>
            <a:ext cx="410445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/>
              <a:t>55 : 5 + 81 : 9 = </a:t>
            </a:r>
            <a:endParaRPr lang="ru-RU" sz="3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2579884"/>
            <a:ext cx="409604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/>
              <a:t>27 : (25 – 16) = </a:t>
            </a:r>
            <a:endParaRPr lang="ru-RU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187624" y="3317059"/>
            <a:ext cx="409604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/>
              <a:t>48 : 3 + 16 = </a:t>
            </a:r>
            <a:endParaRPr lang="ru-RU" sz="32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620122" y="1196752"/>
            <a:ext cx="54006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+mn-lt"/>
                <a:cs typeface="Arial" panose="020B0604020202020204" pitchFamily="34" charset="0"/>
              </a:rPr>
              <a:t>Расшифруйте слово.</a:t>
            </a:r>
            <a:endParaRPr lang="ru-RU" sz="3200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79214" y="4006020"/>
            <a:ext cx="409604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/>
              <a:t>900 : 30 : 10 = </a:t>
            </a:r>
            <a:endParaRPr lang="ru-RU" sz="32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179214" y="4726100"/>
            <a:ext cx="409604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/>
              <a:t>120 : 6 + 87 = </a:t>
            </a:r>
            <a:endParaRPr lang="ru-RU" sz="32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179214" y="5446180"/>
            <a:ext cx="409604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/>
              <a:t>(28  + 14) : 7 = </a:t>
            </a:r>
            <a:endParaRPr lang="ru-RU" sz="32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1179214" y="6166260"/>
            <a:ext cx="409604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/>
              <a:t>35 : 7 + 32 = </a:t>
            </a:r>
            <a:endParaRPr lang="ru-RU" sz="32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432160"/>
              </p:ext>
            </p:extLst>
          </p:nvPr>
        </p:nvGraphicFramePr>
        <p:xfrm>
          <a:off x="6300192" y="2567011"/>
          <a:ext cx="1876313" cy="347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6867"/>
                <a:gridCol w="9594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ru-RU" sz="3200" b="1" i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3200" b="1" i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ru-RU" sz="3200" b="1" i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  <a:endParaRPr lang="ru-RU" sz="3200" b="1" i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</a:t>
                      </a:r>
                      <a:endParaRPr lang="ru-RU" sz="3200" b="1" i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endParaRPr lang="ru-RU" sz="3200" b="1" i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3200" b="1" i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</a:t>
                      </a:r>
                      <a:endParaRPr lang="ru-RU" sz="3200" b="1" i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3200" b="1" i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endParaRPr lang="ru-RU" sz="3200" b="1" i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ru-RU" sz="3200" b="1" i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endParaRPr lang="ru-RU" sz="3200" b="1" i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77689" y="1854490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20</a:t>
            </a:r>
            <a:endParaRPr lang="ru-RU" sz="32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616512" y="1854491"/>
            <a:ext cx="682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</a:t>
            </a:r>
            <a:r>
              <a:rPr lang="ru-RU" sz="3200" b="1" i="1" dirty="0" smtClean="0"/>
              <a:t> </a:t>
            </a:r>
            <a:endParaRPr lang="ru-RU" sz="3200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3771502" y="2579917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3</a:t>
            </a:r>
            <a:endParaRPr lang="ru-RU" sz="3200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3277946" y="3317059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32</a:t>
            </a:r>
            <a:endParaRPr lang="ru-RU" sz="32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3591482" y="4006401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3</a:t>
            </a:r>
            <a:endParaRPr lang="ru-RU" sz="32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3483470" y="4718106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107</a:t>
            </a:r>
            <a:endParaRPr lang="ru-RU" sz="3200" b="1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3608634" y="5456956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6</a:t>
            </a:r>
            <a:endParaRPr lang="ru-RU" sz="3200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296342" y="6166259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37</a:t>
            </a:r>
            <a:endParaRPr lang="ru-RU" sz="32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4600921" y="2579883"/>
            <a:ext cx="682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r>
              <a:rPr lang="ru-RU" sz="3200" b="1" i="1" dirty="0" smtClean="0"/>
              <a:t> </a:t>
            </a:r>
            <a:endParaRPr lang="ru-RU" sz="3200" b="1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4618337" y="3317059"/>
            <a:ext cx="682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</a:t>
            </a:r>
            <a:r>
              <a:rPr lang="ru-RU" sz="3200" b="1" i="1" dirty="0" smtClean="0"/>
              <a:t> </a:t>
            </a:r>
            <a:endParaRPr lang="ru-RU" sz="3200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4600920" y="4006401"/>
            <a:ext cx="682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r>
              <a:rPr lang="ru-RU" sz="3200" b="1" i="1" dirty="0" smtClean="0"/>
              <a:t> </a:t>
            </a:r>
            <a:endParaRPr lang="ru-RU" sz="32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4606495" y="4726100"/>
            <a:ext cx="682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</a:t>
            </a:r>
            <a:r>
              <a:rPr lang="ru-RU" sz="3200" b="1" i="1" dirty="0" smtClean="0"/>
              <a:t> </a:t>
            </a:r>
            <a:endParaRPr lang="ru-RU" sz="3200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4610844" y="5435876"/>
            <a:ext cx="682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</a:t>
            </a:r>
            <a:endParaRPr lang="ru-RU" sz="3200" b="1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4600919" y="6176052"/>
            <a:ext cx="682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  <a:endParaRPr lang="ru-RU" sz="32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6300192" y="627222"/>
            <a:ext cx="2592288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Природа – по латыни «</a:t>
            </a:r>
            <a:r>
              <a:rPr lang="en-US" sz="3200" b="1" i="1" dirty="0" err="1" smtClean="0">
                <a:solidFill>
                  <a:srgbClr val="C00000"/>
                </a:solidFill>
              </a:rPr>
              <a:t>natura</a:t>
            </a:r>
            <a:r>
              <a:rPr lang="ru-RU" sz="3200" b="1" i="1" dirty="0" smtClean="0">
                <a:solidFill>
                  <a:srgbClr val="C00000"/>
                </a:solidFill>
              </a:rPr>
              <a:t>»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5170" y="53758"/>
            <a:ext cx="5362344" cy="990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Устная работа.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5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TextBox 2"/>
          <p:cNvSpPr txBox="1">
            <a:spLocks noChangeArrowheads="1"/>
          </p:cNvSpPr>
          <p:nvPr/>
        </p:nvSpPr>
        <p:spPr bwMode="auto">
          <a:xfrm>
            <a:off x="581564" y="1524869"/>
            <a:ext cx="789064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+mn-lt"/>
                <a:cs typeface="Arial" panose="020B0604020202020204" pitchFamily="34" charset="0"/>
              </a:rPr>
              <a:t>Натуральные числа </a:t>
            </a:r>
            <a:r>
              <a:rPr lang="ru-RU" sz="3200" i="1" dirty="0">
                <a:latin typeface="+mn-lt"/>
                <a:cs typeface="Arial" panose="020B0604020202020204" pitchFamily="34" charset="0"/>
              </a:rPr>
              <a:t>– это числа, которые </a:t>
            </a:r>
            <a:r>
              <a:rPr lang="ru-RU" sz="3200" i="1" dirty="0" smtClean="0">
                <a:latin typeface="+mn-lt"/>
                <a:cs typeface="Arial" panose="020B0604020202020204" pitchFamily="34" charset="0"/>
              </a:rPr>
              <a:t>применяются </a:t>
            </a:r>
            <a:r>
              <a:rPr lang="ru-RU" sz="3200" i="1" dirty="0">
                <a:latin typeface="+mn-lt"/>
                <a:cs typeface="Arial" panose="020B0604020202020204" pitchFamily="34" charset="0"/>
              </a:rPr>
              <a:t>для счёта </a:t>
            </a:r>
            <a:r>
              <a:rPr lang="ru-RU" sz="3200" i="1" dirty="0" smtClean="0">
                <a:latin typeface="+mn-lt"/>
                <a:cs typeface="Arial" panose="020B0604020202020204" pitchFamily="34" charset="0"/>
              </a:rPr>
              <a:t>предметов.</a:t>
            </a:r>
            <a:endParaRPr lang="ru-RU" sz="3200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32900" y="3107987"/>
            <a:ext cx="69459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1,  2,  3,  4,  5,  6,  7,  8,  9,  10,  11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4" name="TextBox 2"/>
          <p:cNvSpPr txBox="1">
            <a:spLocks noChangeArrowheads="1"/>
          </p:cNvSpPr>
          <p:nvPr/>
        </p:nvSpPr>
        <p:spPr bwMode="auto">
          <a:xfrm>
            <a:off x="2495544" y="3928484"/>
            <a:ext cx="572060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i="1" dirty="0" smtClean="0">
                <a:latin typeface="+mn-lt"/>
                <a:cs typeface="Arial" panose="020B0604020202020204" pitchFamily="34" charset="0"/>
              </a:rPr>
              <a:t>– натуральный ряд чисел</a:t>
            </a:r>
            <a:endParaRPr lang="ru-RU" sz="3200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732900" y="4701175"/>
            <a:ext cx="792305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i="1" dirty="0" smtClean="0">
                <a:latin typeface="+mn-lt"/>
                <a:cs typeface="Arial" panose="020B0604020202020204" pitchFamily="34" charset="0"/>
              </a:rPr>
              <a:t>Число </a:t>
            </a:r>
            <a:r>
              <a:rPr lang="ru-RU" sz="3200" i="1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0</a:t>
            </a:r>
            <a:r>
              <a:rPr lang="ru-RU" sz="3200" i="1" dirty="0" smtClean="0">
                <a:latin typeface="+mn-lt"/>
                <a:cs typeface="Arial" panose="020B0604020202020204" pitchFamily="34" charset="0"/>
              </a:rPr>
              <a:t> не является натуральным числом!</a:t>
            </a:r>
            <a:endParaRPr lang="ru-RU" sz="3200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933888" y="3721413"/>
            <a:ext cx="625552" cy="165370"/>
          </a:xfrm>
          <a:custGeom>
            <a:avLst/>
            <a:gdLst>
              <a:gd name="connsiteX0" fmla="*/ 0 w 447473"/>
              <a:gd name="connsiteY0" fmla="*/ 0 h 165370"/>
              <a:gd name="connsiteX1" fmla="*/ 194553 w 447473"/>
              <a:gd name="connsiteY1" fmla="*/ 165370 h 165370"/>
              <a:gd name="connsiteX2" fmla="*/ 447473 w 447473"/>
              <a:gd name="connsiteY2" fmla="*/ 0 h 165370"/>
              <a:gd name="connsiteX3" fmla="*/ 447473 w 447473"/>
              <a:gd name="connsiteY3" fmla="*/ 0 h 165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473" h="165370">
                <a:moveTo>
                  <a:pt x="0" y="0"/>
                </a:moveTo>
                <a:cubicBezTo>
                  <a:pt x="59987" y="82685"/>
                  <a:pt x="119974" y="165370"/>
                  <a:pt x="194553" y="165370"/>
                </a:cubicBezTo>
                <a:cubicBezTo>
                  <a:pt x="269132" y="165370"/>
                  <a:pt x="447473" y="0"/>
                  <a:pt x="447473" y="0"/>
                </a:cubicBezTo>
                <a:lnTo>
                  <a:pt x="447473" y="0"/>
                </a:ln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922628" y="3928484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+1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725" y="188640"/>
            <a:ext cx="8153400" cy="990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Узнаем.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51597" y="476671"/>
            <a:ext cx="3985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Выполняем № 76.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38"/>
          <a:stretch/>
        </p:blipFill>
        <p:spPr bwMode="auto">
          <a:xfrm>
            <a:off x="170948" y="1772816"/>
            <a:ext cx="8941271" cy="1713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>Физкультминутка «Зрительная гимнастика».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2587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TextBox 2"/>
          <p:cNvSpPr txBox="1">
            <a:spLocks noChangeArrowheads="1"/>
          </p:cNvSpPr>
          <p:nvPr/>
        </p:nvSpPr>
        <p:spPr bwMode="auto">
          <a:xfrm>
            <a:off x="816511" y="1700808"/>
            <a:ext cx="789064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i="1" dirty="0" smtClean="0">
                <a:latin typeface="+mn-lt"/>
                <a:cs typeface="Arial" panose="020B0604020202020204" pitchFamily="34" charset="0"/>
              </a:rPr>
              <a:t>Все числа натурального ряда можно разделить на </a:t>
            </a:r>
            <a:r>
              <a:rPr lang="ru-RU" sz="3200" i="1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четные</a:t>
            </a:r>
            <a:r>
              <a:rPr lang="ru-RU" sz="3200" i="1" dirty="0" smtClean="0">
                <a:latin typeface="+mn-lt"/>
                <a:cs typeface="Arial" panose="020B0604020202020204" pitchFamily="34" charset="0"/>
              </a:rPr>
              <a:t> и </a:t>
            </a: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нечетные</a:t>
            </a:r>
            <a:r>
              <a:rPr lang="ru-RU" sz="3200" i="1" dirty="0" smtClean="0">
                <a:latin typeface="+mn-lt"/>
                <a:cs typeface="Arial" panose="020B0604020202020204" pitchFamily="34" charset="0"/>
              </a:rPr>
              <a:t>.</a:t>
            </a:r>
            <a:endParaRPr lang="ru-RU" sz="3200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23049" y="2924944"/>
            <a:ext cx="58078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1,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, 3,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, 5,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, 7,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, 9,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, 11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23049" y="3645024"/>
            <a:ext cx="75263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+mn-lt"/>
              </a:rPr>
              <a:t>Четные – числа, которые делятся на 2.</a:t>
            </a:r>
          </a:p>
          <a:p>
            <a:r>
              <a:rPr lang="ru-RU" sz="3200" i="1" dirty="0" smtClean="0">
                <a:latin typeface="+mn-lt"/>
              </a:rPr>
              <a:t>Нечетные – числа, которые не делятся на 2.</a:t>
            </a:r>
            <a:endParaRPr lang="ru-RU" sz="3200" i="1" dirty="0">
              <a:latin typeface="+mn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Узнаем.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473673" y="404664"/>
            <a:ext cx="3973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Выполняем № 78.</a:t>
            </a:r>
          </a:p>
        </p:txBody>
      </p:sp>
    </p:spTree>
    <p:extLst>
      <p:ext uri="{BB962C8B-B14F-4D97-AF65-F5344CB8AC3E}">
        <p14:creationId xmlns:p14="http://schemas.microsoft.com/office/powerpoint/2010/main" val="2131928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735784"/>
              </p:ext>
            </p:extLst>
          </p:nvPr>
        </p:nvGraphicFramePr>
        <p:xfrm>
          <a:off x="683568" y="2564904"/>
          <a:ext cx="6096000" cy="11582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16224"/>
                <a:gridCol w="1368152"/>
                <a:gridCol w="1440160"/>
                <a:gridCol w="127146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места</a:t>
                      </a:r>
                      <a:endParaRPr lang="ru-RU" sz="3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ru-RU" sz="3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ru-RU" sz="3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175</a:t>
                      </a:r>
                      <a:endParaRPr lang="ru-RU" sz="3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Число</a:t>
                      </a:r>
                      <a:endParaRPr lang="ru-RU" sz="3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3568" y="1772816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2, 4, 6, 8, 10, 12, …</a:t>
            </a:r>
            <a:endParaRPr lang="ru-RU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853533" y="3140968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/>
              <a:t>40</a:t>
            </a:r>
            <a:endParaRPr lang="ru-RU" sz="3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221685" y="3148808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/>
              <a:t>200</a:t>
            </a:r>
            <a:endParaRPr lang="ru-RU" sz="32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516818" y="3148808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/>
              <a:t>350</a:t>
            </a:r>
            <a:endParaRPr lang="ru-RU" sz="3200" i="1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3568" y="116632"/>
            <a:ext cx="8153400" cy="990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Выполняем.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52722" y="332656"/>
            <a:ext cx="4032448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№ 80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458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87018" y="1628800"/>
            <a:ext cx="80419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1) Сколько чисел содержится в отрезке от 1 до 100 включительно?</a:t>
            </a:r>
          </a:p>
          <a:p>
            <a:r>
              <a:rPr lang="ru-RU" sz="2800" dirty="0" smtClean="0"/>
              <a:t>2) Сколько чисел от 1 до 10 (не включая 10)?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970150" y="3295697"/>
            <a:ext cx="7482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а</a:t>
            </a:r>
            <a:r>
              <a:rPr lang="ru-RU" sz="3200" i="1" dirty="0" smtClean="0"/>
              <a:t>) от 10 до 100: 100 – 9 = 91 число</a:t>
            </a:r>
            <a:endParaRPr lang="ru-RU" sz="32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953582" y="4020277"/>
            <a:ext cx="8075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б</a:t>
            </a:r>
            <a:r>
              <a:rPr lang="ru-RU" sz="3200" i="1" dirty="0" smtClean="0"/>
              <a:t>) от 100 до 1000: 1000 – 99 </a:t>
            </a:r>
            <a:r>
              <a:rPr lang="ru-RU" sz="3200" i="1" smtClean="0"/>
              <a:t>= 901 </a:t>
            </a:r>
            <a:r>
              <a:rPr lang="ru-RU" sz="3200" i="1" dirty="0" smtClean="0"/>
              <a:t>число</a:t>
            </a:r>
            <a:endParaRPr lang="ru-RU" sz="32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930608" y="4605052"/>
            <a:ext cx="7961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в) от 500 до 2000: 2000 – 499 = 1501 число</a:t>
            </a:r>
            <a:endParaRPr lang="ru-RU" sz="32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Выполняем.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652722" y="332656"/>
            <a:ext cx="4032448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№ 92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353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780928"/>
            <a:ext cx="7356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§2.2 (до сравнения), № 81, 97, 99(а)</a:t>
            </a:r>
            <a:endParaRPr lang="ru-RU" sz="3200" i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3648" y="1628800"/>
            <a:ext cx="7620000" cy="9906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Calibri" pitchFamily="34" charset="0"/>
              </a:rPr>
              <a:t>Домашнее задание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41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494112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dirty="0" smtClean="0"/>
              <a:t>Математика. 5 класс.: учебник / Дорофеев Г.В., </a:t>
            </a:r>
            <a:r>
              <a:rPr lang="ru-RU" dirty="0" err="1" smtClean="0"/>
              <a:t>Шарыгин</a:t>
            </a:r>
            <a:r>
              <a:rPr lang="ru-RU" dirty="0" smtClean="0"/>
              <a:t> Д.И., Суворова С.Б. и др. – М.: Просвещение, 2017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dirty="0" smtClean="0"/>
              <a:t>Математика: </a:t>
            </a:r>
            <a:r>
              <a:rPr lang="ru-RU" dirty="0" err="1" smtClean="0"/>
              <a:t>поуроч</a:t>
            </a:r>
            <a:r>
              <a:rPr lang="ru-RU" dirty="0" smtClean="0"/>
              <a:t>. разработки для 5 </a:t>
            </a:r>
            <a:r>
              <a:rPr lang="ru-RU" dirty="0" err="1" smtClean="0"/>
              <a:t>кл</a:t>
            </a:r>
            <a:r>
              <a:rPr lang="ru-RU" dirty="0" smtClean="0"/>
              <a:t>.: кн. для учителя / </a:t>
            </a:r>
            <a:r>
              <a:rPr lang="ru-RU" dirty="0" err="1" smtClean="0"/>
              <a:t>С.А.Бокарева</a:t>
            </a:r>
            <a:r>
              <a:rPr lang="ru-RU" dirty="0" smtClean="0"/>
              <a:t>, Т.В. Смирнова. – М.: Просвещение, 2009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dirty="0" smtClean="0"/>
              <a:t>Математика. Методические рекомендации. 5 класс: пособие для учителей </a:t>
            </a:r>
            <a:r>
              <a:rPr lang="ru-RU" dirty="0" err="1" smtClean="0"/>
              <a:t>общеобразоват</a:t>
            </a:r>
            <a:r>
              <a:rPr lang="ru-RU" dirty="0" smtClean="0"/>
              <a:t>. учреждений / С.Б. Суворова, Л.В. Кузнецова, С.С. Минаева, Л.О. Рослова. – М.: Просвещение, 2013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Использованная литература: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7799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Урок 12. Сравнение чисел.</Template>
  <TotalTime>528</TotalTime>
  <Words>409</Words>
  <Application>Microsoft Office PowerPoint</Application>
  <PresentationFormat>Экран (4:3)</PresentationFormat>
  <Paragraphs>75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Презентация PowerPoint</vt:lpstr>
      <vt:lpstr>Устная работа.</vt:lpstr>
      <vt:lpstr>Узнаем.</vt:lpstr>
      <vt:lpstr>Физкультминутка «Зрительная гимнастика».</vt:lpstr>
      <vt:lpstr>Узнаем.</vt:lpstr>
      <vt:lpstr>Выполняем.</vt:lpstr>
      <vt:lpstr>Выполняем.</vt:lpstr>
      <vt:lpstr>Домашнее задание.</vt:lpstr>
      <vt:lpstr>Использованная литература: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Ольга</cp:lastModifiedBy>
  <cp:revision>61</cp:revision>
  <dcterms:created xsi:type="dcterms:W3CDTF">2011-09-14T16:34:50Z</dcterms:created>
  <dcterms:modified xsi:type="dcterms:W3CDTF">2017-09-18T09:23:27Z</dcterms:modified>
</cp:coreProperties>
</file>