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57" r:id="rId3"/>
    <p:sldId id="277" r:id="rId4"/>
    <p:sldId id="262" r:id="rId5"/>
    <p:sldId id="269" r:id="rId6"/>
    <p:sldId id="284" r:id="rId7"/>
    <p:sldId id="271" r:id="rId8"/>
    <p:sldId id="270" r:id="rId9"/>
    <p:sldId id="280" r:id="rId10"/>
    <p:sldId id="278" r:id="rId11"/>
    <p:sldId id="287" r:id="rId12"/>
    <p:sldId id="279" r:id="rId13"/>
    <p:sldId id="285" r:id="rId14"/>
    <p:sldId id="282" r:id="rId15"/>
    <p:sldId id="273" r:id="rId16"/>
    <p:sldId id="286" r:id="rId17"/>
    <p:sldId id="272" r:id="rId18"/>
    <p:sldId id="266" r:id="rId19"/>
    <p:sldId id="276" r:id="rId20"/>
    <p:sldId id="28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6536-5AD0-4027-8D9D-E7EF2DACEF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BD4E5-A8A1-45DA-BE85-DCA7C1484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6536-5AD0-4027-8D9D-E7EF2DACEF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BD4E5-A8A1-45DA-BE85-DCA7C1484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6536-5AD0-4027-8D9D-E7EF2DACEF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BD4E5-A8A1-45DA-BE85-DCA7C1484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6536-5AD0-4027-8D9D-E7EF2DACEF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BD4E5-A8A1-45DA-BE85-DCA7C1484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6536-5AD0-4027-8D9D-E7EF2DACEF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BD4E5-A8A1-45DA-BE85-DCA7C1484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6536-5AD0-4027-8D9D-E7EF2DACEF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BD4E5-A8A1-45DA-BE85-DCA7C1484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6536-5AD0-4027-8D9D-E7EF2DACEF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BD4E5-A8A1-45DA-BE85-DCA7C1484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6536-5AD0-4027-8D9D-E7EF2DACEF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BD4E5-A8A1-45DA-BE85-DCA7C1484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6536-5AD0-4027-8D9D-E7EF2DACEF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BD4E5-A8A1-45DA-BE85-DCA7C1484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6536-5AD0-4027-8D9D-E7EF2DACEF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BD4E5-A8A1-45DA-BE85-DCA7C1484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16536-5AD0-4027-8D9D-E7EF2DACEF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BD4E5-A8A1-45DA-BE85-DCA7C1484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16536-5AD0-4027-8D9D-E7EF2DACEF21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BD4E5-A8A1-45DA-BE85-DCA7C1484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J:\&#1089;&#1077;&#1084;&#1080;&#1085;&#1072;&#1088;%20&#1057;&#1054;&#1064;%20&#8470;5\&#1050;&#1086;&#1079;&#1080;&#1085;&#1072;%20&#1045;.&#1042;\&#1094;&#1099;&#1087;&#1083;&#1077;&#1085;&#1086;&#1082;%20(mp3cut.ru).mp3" TargetMode="Externa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283152" cy="11620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620688"/>
            <a:ext cx="8219256" cy="3456384"/>
          </a:xfrm>
        </p:spPr>
        <p:txBody>
          <a:bodyPr>
            <a:normAutofit/>
          </a:bodyPr>
          <a:lstStyle/>
          <a:p>
            <a:pPr algn="ctr"/>
            <a:endParaRPr lang="ru-RU" sz="4400" b="1" dirty="0" smtClean="0">
              <a:latin typeface="Monotype Corsiva" pitchFamily="66" charset="0"/>
            </a:endParaRPr>
          </a:p>
          <a:p>
            <a:pPr algn="ctr"/>
            <a:endParaRPr lang="ru-RU" sz="4400" b="1" dirty="0" smtClean="0">
              <a:latin typeface="Monotype Corsiva" pitchFamily="66" charset="0"/>
            </a:endParaRPr>
          </a:p>
          <a:p>
            <a:pPr algn="ctr"/>
            <a:r>
              <a:rPr lang="ru-RU" sz="4400" b="1" dirty="0" smtClean="0">
                <a:latin typeface="Monotype Corsiva" pitchFamily="66" charset="0"/>
              </a:rPr>
              <a:t>Правописание буквы </a:t>
            </a:r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Ы</a:t>
            </a:r>
            <a:r>
              <a:rPr lang="ru-RU" sz="4400" b="1" dirty="0" smtClean="0">
                <a:latin typeface="Monotype Corsiva" pitchFamily="66" charset="0"/>
              </a:rPr>
              <a:t> и </a:t>
            </a:r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И</a:t>
            </a:r>
            <a:r>
              <a:rPr lang="ru-RU" sz="4400" b="1" dirty="0" smtClean="0">
                <a:latin typeface="Monotype Corsiva" pitchFamily="66" charset="0"/>
              </a:rPr>
              <a:t> после Ц</a:t>
            </a:r>
            <a:endParaRPr lang="ru-RU" sz="4400" b="1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414908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учитель начальных классов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МОУ СОШ № 5 г.Вольска</a:t>
            </a:r>
          </a:p>
          <a:p>
            <a:pPr algn="ctr">
              <a:buNone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Козина Елена Владимировна</a:t>
            </a:r>
            <a:endPara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3146425" cy="321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3275856" y="1556792"/>
            <a:ext cx="5688632" cy="330096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Правило Летучей Мыши: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</a:t>
            </a:r>
          </a:p>
          <a:p>
            <a:pPr>
              <a:buFont typeface="Arial" pitchFamily="34" charset="0"/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Если после Ц в окончаниях слов-названий предметов </a:t>
            </a:r>
            <a:r>
              <a:rPr lang="ru-RU" sz="2800" b="1" i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произносится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ru-RU" sz="2800" b="1" i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слышится</a:t>
            </a:r>
          </a:p>
          <a:p>
            <a:pPr>
              <a:buFont typeface="Arial" pitchFamily="34" charset="0"/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звук </a:t>
            </a:r>
            <a:r>
              <a:rPr lang="en-US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[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ы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]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то пишется буква </a:t>
            </a:r>
          </a:p>
          <a:p>
            <a:pPr>
              <a:buFont typeface="Arial" pitchFamily="34" charset="0"/>
              <a:buNone/>
            </a:pP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Ы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а не И.</a:t>
            </a:r>
            <a:endParaRPr lang="ru-RU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080731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5011750"/>
          </a:xfrm>
        </p:spPr>
        <p:txBody>
          <a:bodyPr>
            <a:normAutofit/>
          </a:bodyPr>
          <a:lstStyle/>
          <a:p>
            <a:r>
              <a:rPr lang="ru-RU" sz="5400" b="1" smtClean="0">
                <a:solidFill>
                  <a:schemeClr val="accent1">
                    <a:lumMod val="75000"/>
                  </a:schemeClr>
                </a:solidFill>
              </a:rPr>
              <a:t>Тема урока: </a:t>
            </a:r>
            <a:r>
              <a:rPr lang="ru-RU" sz="5400" b="1" smtClean="0">
                <a:solidFill>
                  <a:srgbClr val="C00000"/>
                </a:solidFill>
              </a:rPr>
              <a:t/>
            </a:r>
            <a:br>
              <a:rPr lang="ru-RU" sz="5400" b="1" smtClean="0">
                <a:solidFill>
                  <a:srgbClr val="C00000"/>
                </a:solidFill>
              </a:rPr>
            </a:br>
            <a:r>
              <a:rPr lang="ru-RU" sz="5400" b="1" smtClean="0">
                <a:solidFill>
                  <a:srgbClr val="C00000"/>
                </a:solidFill>
              </a:rPr>
              <a:t>«Написание </a:t>
            </a:r>
            <a:r>
              <a:rPr lang="ru-RU" sz="5400" b="1" smtClean="0">
                <a:solidFill>
                  <a:srgbClr val="FF0000"/>
                </a:solidFill>
              </a:rPr>
              <a:t>Ы</a:t>
            </a:r>
            <a:r>
              <a:rPr lang="ru-RU" sz="5400" b="1" smtClean="0">
                <a:solidFill>
                  <a:srgbClr val="C00000"/>
                </a:solidFill>
              </a:rPr>
              <a:t> после </a:t>
            </a:r>
            <a:r>
              <a:rPr lang="ru-RU" sz="5400" b="1" smtClean="0">
                <a:solidFill>
                  <a:schemeClr val="accent1">
                    <a:lumMod val="75000"/>
                  </a:schemeClr>
                </a:solidFill>
              </a:rPr>
              <a:t>Ц</a:t>
            </a:r>
            <a:r>
              <a:rPr lang="ru-RU" sz="5400" b="1" smtClean="0">
                <a:solidFill>
                  <a:srgbClr val="C00000"/>
                </a:solidFill>
              </a:rPr>
              <a:t> </a:t>
            </a:r>
            <a:br>
              <a:rPr lang="ru-RU" sz="5400" b="1" smtClean="0">
                <a:solidFill>
                  <a:srgbClr val="C00000"/>
                </a:solidFill>
              </a:rPr>
            </a:br>
            <a:r>
              <a:rPr lang="ru-RU" sz="5400" b="1" smtClean="0">
                <a:solidFill>
                  <a:srgbClr val="C00000"/>
                </a:solidFill>
              </a:rPr>
              <a:t>в окончаниях </a:t>
            </a:r>
            <a:br>
              <a:rPr lang="ru-RU" sz="5400" b="1" smtClean="0">
                <a:solidFill>
                  <a:srgbClr val="C00000"/>
                </a:solidFill>
              </a:rPr>
            </a:br>
            <a:r>
              <a:rPr lang="ru-RU" sz="5400" b="1" smtClean="0">
                <a:solidFill>
                  <a:srgbClr val="C00000"/>
                </a:solidFill>
              </a:rPr>
              <a:t>слов- названий предметов»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err="1" smtClean="0">
                <a:solidFill>
                  <a:srgbClr val="0070C0"/>
                </a:solidFill>
              </a:rPr>
              <a:t>Физминутка</a:t>
            </a:r>
            <a:endParaRPr lang="ru-RU" sz="54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www.playcast.ru/uploads/2016/12/15/20906043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46" y="1857364"/>
            <a:ext cx="4301670" cy="40522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цыпленок (mp3cut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48658" y="6062658"/>
            <a:ext cx="795342" cy="79534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89591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43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Самостоятельная работа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259632" y="2636912"/>
            <a:ext cx="6400800" cy="3384376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1 Вариант – с.14, упр. 17</a:t>
            </a:r>
          </a:p>
          <a:p>
            <a:endParaRPr lang="ru-RU" sz="4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2 Вариант – с. 15, упр. 19</a:t>
            </a:r>
            <a:endParaRPr lang="ru-RU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3076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Самопроверка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8856984" cy="482453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    </a:t>
            </a:r>
            <a:r>
              <a:rPr lang="ru-RU" b="1" dirty="0" smtClean="0">
                <a:solidFill>
                  <a:srgbClr val="C00000"/>
                </a:solidFill>
              </a:rPr>
              <a:t>1вариант    </a:t>
            </a:r>
            <a:r>
              <a:rPr lang="ru-RU" b="1" dirty="0" smtClean="0"/>
              <a:t>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2вариант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          певцы                                     кузнецы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          жнецы                                    молодцы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          купцы                                     жеребцы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          огурцы                                   дворцы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          храбрецы                              леденцы</a:t>
            </a:r>
          </a:p>
          <a:p>
            <a:pPr marL="0" indent="0"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В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ыполнили верно –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1-2 ошибки –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3-4 ошибки –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707904" y="4293096"/>
            <a:ext cx="288032" cy="28803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707904" y="4804191"/>
            <a:ext cx="288032" cy="28803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707904" y="5301208"/>
            <a:ext cx="288032" cy="28803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259632" y="1772816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259632" y="1916832"/>
            <a:ext cx="8640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123728" y="1556792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411760" y="1556792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2123728" y="1844824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123728" y="1556792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2123728" y="1772816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1259632" y="3573016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2699792" y="3573016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>
            <a:off x="1259632" y="3717032"/>
            <a:ext cx="1440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2699792" y="3429000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2987824" y="342900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2699792" y="342900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2699792" y="3717032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2987824" y="3573016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1259632" y="306896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1259632" y="263691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1259632" y="220486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5436096" y="3573016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5436096" y="306896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>
            <a:off x="5436096" y="263691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>
            <a:off x="5436096" y="220486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>
            <a:off x="5436096" y="1772816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>
            <a:off x="6732240" y="1772816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>
            <a:off x="6876256" y="220486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>
            <a:off x="6876256" y="263691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/>
          <p:nvPr/>
        </p:nvCxnSpPr>
        <p:spPr>
          <a:xfrm>
            <a:off x="6588224" y="3140968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/>
          <p:cNvCxnSpPr/>
          <p:nvPr/>
        </p:nvCxnSpPr>
        <p:spPr>
          <a:xfrm>
            <a:off x="6732240" y="3537012"/>
            <a:ext cx="0" cy="180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Прямая соединительная линия 118"/>
          <p:cNvCxnSpPr/>
          <p:nvPr/>
        </p:nvCxnSpPr>
        <p:spPr>
          <a:xfrm>
            <a:off x="5436096" y="3717032"/>
            <a:ext cx="1296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единительная линия 121"/>
          <p:cNvCxnSpPr/>
          <p:nvPr/>
        </p:nvCxnSpPr>
        <p:spPr>
          <a:xfrm flipH="1">
            <a:off x="5436096" y="2348880"/>
            <a:ext cx="1440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единительная линия 123"/>
          <p:cNvCxnSpPr/>
          <p:nvPr/>
        </p:nvCxnSpPr>
        <p:spPr>
          <a:xfrm flipH="1">
            <a:off x="5436096" y="1916832"/>
            <a:ext cx="1296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Прямая соединительная линия 125"/>
          <p:cNvCxnSpPr/>
          <p:nvPr/>
        </p:nvCxnSpPr>
        <p:spPr>
          <a:xfrm flipH="1">
            <a:off x="5436096" y="2780928"/>
            <a:ext cx="1440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Прямая соединительная линия 127"/>
          <p:cNvCxnSpPr/>
          <p:nvPr/>
        </p:nvCxnSpPr>
        <p:spPr>
          <a:xfrm flipH="1">
            <a:off x="5436096" y="3212976"/>
            <a:ext cx="11521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Прямая соединительная линия 133"/>
          <p:cNvCxnSpPr/>
          <p:nvPr/>
        </p:nvCxnSpPr>
        <p:spPr>
          <a:xfrm>
            <a:off x="2267744" y="3140968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Прямая соединительная линия 135"/>
          <p:cNvCxnSpPr/>
          <p:nvPr/>
        </p:nvCxnSpPr>
        <p:spPr>
          <a:xfrm>
            <a:off x="2123728" y="2708920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Прямая соединительная линия 147"/>
          <p:cNvCxnSpPr/>
          <p:nvPr/>
        </p:nvCxnSpPr>
        <p:spPr>
          <a:xfrm>
            <a:off x="1259632" y="2348880"/>
            <a:ext cx="1008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Прямая соединительная линия 157"/>
          <p:cNvCxnSpPr/>
          <p:nvPr/>
        </p:nvCxnSpPr>
        <p:spPr>
          <a:xfrm>
            <a:off x="1259632" y="2780928"/>
            <a:ext cx="8640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Прямая соединительная линия 159"/>
          <p:cNvCxnSpPr/>
          <p:nvPr/>
        </p:nvCxnSpPr>
        <p:spPr>
          <a:xfrm>
            <a:off x="1259632" y="3212976"/>
            <a:ext cx="1008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Прямая соединительная линия 165"/>
          <p:cNvCxnSpPr/>
          <p:nvPr/>
        </p:nvCxnSpPr>
        <p:spPr>
          <a:xfrm flipV="1">
            <a:off x="2267744" y="220486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Прямая соединительная линия 167"/>
          <p:cNvCxnSpPr/>
          <p:nvPr/>
        </p:nvCxnSpPr>
        <p:spPr>
          <a:xfrm>
            <a:off x="2254959" y="1988840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Прямая соединительная линия 169"/>
          <p:cNvCxnSpPr/>
          <p:nvPr/>
        </p:nvCxnSpPr>
        <p:spPr>
          <a:xfrm>
            <a:off x="2555776" y="198884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Прямая соединительная линия 174"/>
          <p:cNvCxnSpPr/>
          <p:nvPr/>
        </p:nvCxnSpPr>
        <p:spPr>
          <a:xfrm flipH="1">
            <a:off x="2267744" y="2276872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Прямая соединительная линия 176"/>
          <p:cNvCxnSpPr/>
          <p:nvPr/>
        </p:nvCxnSpPr>
        <p:spPr>
          <a:xfrm>
            <a:off x="2249488" y="2024844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Прямая соединительная линия 178"/>
          <p:cNvCxnSpPr/>
          <p:nvPr/>
        </p:nvCxnSpPr>
        <p:spPr>
          <a:xfrm>
            <a:off x="2249488" y="2924944"/>
            <a:ext cx="2752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Прямая соединительная линия 180"/>
          <p:cNvCxnSpPr/>
          <p:nvPr/>
        </p:nvCxnSpPr>
        <p:spPr>
          <a:xfrm>
            <a:off x="2123728" y="2492896"/>
            <a:ext cx="2633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Прямая соединительная линия 182"/>
          <p:cNvCxnSpPr/>
          <p:nvPr/>
        </p:nvCxnSpPr>
        <p:spPr>
          <a:xfrm>
            <a:off x="6732240" y="1556792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Прямая соединительная линия 184"/>
          <p:cNvCxnSpPr/>
          <p:nvPr/>
        </p:nvCxnSpPr>
        <p:spPr>
          <a:xfrm>
            <a:off x="6876256" y="2024844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Прямая соединительная линия 186"/>
          <p:cNvCxnSpPr/>
          <p:nvPr/>
        </p:nvCxnSpPr>
        <p:spPr>
          <a:xfrm>
            <a:off x="6876256" y="2492896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Прямая соединительная линия 189"/>
          <p:cNvCxnSpPr/>
          <p:nvPr/>
        </p:nvCxnSpPr>
        <p:spPr>
          <a:xfrm>
            <a:off x="6732659" y="3429000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Прямая соединительная линия 192"/>
          <p:cNvCxnSpPr/>
          <p:nvPr/>
        </p:nvCxnSpPr>
        <p:spPr>
          <a:xfrm>
            <a:off x="7020272" y="1556792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Прямая соединительная линия 194"/>
          <p:cNvCxnSpPr/>
          <p:nvPr/>
        </p:nvCxnSpPr>
        <p:spPr>
          <a:xfrm>
            <a:off x="7164288" y="2024844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Прямая соединительная линия 197"/>
          <p:cNvCxnSpPr/>
          <p:nvPr/>
        </p:nvCxnSpPr>
        <p:spPr>
          <a:xfrm>
            <a:off x="7164288" y="2492896"/>
            <a:ext cx="0" cy="2520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Прямая соединительная линия 199"/>
          <p:cNvCxnSpPr/>
          <p:nvPr/>
        </p:nvCxnSpPr>
        <p:spPr>
          <a:xfrm>
            <a:off x="6588224" y="2924944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Прямая соединительная линия 201"/>
          <p:cNvCxnSpPr/>
          <p:nvPr/>
        </p:nvCxnSpPr>
        <p:spPr>
          <a:xfrm>
            <a:off x="6876256" y="2924944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Прямая соединительная линия 203"/>
          <p:cNvCxnSpPr/>
          <p:nvPr/>
        </p:nvCxnSpPr>
        <p:spPr>
          <a:xfrm>
            <a:off x="2387111" y="2492896"/>
            <a:ext cx="0" cy="2520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Прямая соединительная линия 215"/>
          <p:cNvCxnSpPr/>
          <p:nvPr/>
        </p:nvCxnSpPr>
        <p:spPr>
          <a:xfrm>
            <a:off x="2123728" y="249289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Прямая соединительная линия 217"/>
          <p:cNvCxnSpPr/>
          <p:nvPr/>
        </p:nvCxnSpPr>
        <p:spPr>
          <a:xfrm>
            <a:off x="2123728" y="2741088"/>
            <a:ext cx="2633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Прямая соединительная линия 219"/>
          <p:cNvCxnSpPr/>
          <p:nvPr/>
        </p:nvCxnSpPr>
        <p:spPr>
          <a:xfrm>
            <a:off x="2524735" y="2924944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Прямая соединительная линия 221"/>
          <p:cNvCxnSpPr/>
          <p:nvPr/>
        </p:nvCxnSpPr>
        <p:spPr>
          <a:xfrm flipH="1">
            <a:off x="2267744" y="3176972"/>
            <a:ext cx="256991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Прямая соединительная линия 223"/>
          <p:cNvCxnSpPr/>
          <p:nvPr/>
        </p:nvCxnSpPr>
        <p:spPr>
          <a:xfrm>
            <a:off x="2255419" y="2924944"/>
            <a:ext cx="12325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Прямая соединительная линия 225"/>
          <p:cNvCxnSpPr/>
          <p:nvPr/>
        </p:nvCxnSpPr>
        <p:spPr>
          <a:xfrm>
            <a:off x="6588224" y="2924944"/>
            <a:ext cx="0" cy="270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Прямая соединительная линия 227"/>
          <p:cNvCxnSpPr/>
          <p:nvPr/>
        </p:nvCxnSpPr>
        <p:spPr>
          <a:xfrm>
            <a:off x="6588224" y="3194974"/>
            <a:ext cx="288032" cy="18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Прямая соединительная линия 229"/>
          <p:cNvCxnSpPr/>
          <p:nvPr/>
        </p:nvCxnSpPr>
        <p:spPr>
          <a:xfrm>
            <a:off x="7020272" y="342900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Прямая соединительная линия 231"/>
          <p:cNvCxnSpPr/>
          <p:nvPr/>
        </p:nvCxnSpPr>
        <p:spPr>
          <a:xfrm flipH="1">
            <a:off x="6732659" y="3717032"/>
            <a:ext cx="2876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Прямая соединительная линия 233"/>
          <p:cNvCxnSpPr/>
          <p:nvPr/>
        </p:nvCxnSpPr>
        <p:spPr>
          <a:xfrm>
            <a:off x="6745863" y="3453795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Прямая соединительная линия 235"/>
          <p:cNvCxnSpPr/>
          <p:nvPr/>
        </p:nvCxnSpPr>
        <p:spPr>
          <a:xfrm>
            <a:off x="6859257" y="2756667"/>
            <a:ext cx="2876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Прямая соединительная линия 237"/>
          <p:cNvCxnSpPr/>
          <p:nvPr/>
        </p:nvCxnSpPr>
        <p:spPr>
          <a:xfrm>
            <a:off x="6876256" y="2284334"/>
            <a:ext cx="2876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Прямая соединительная линия 240"/>
          <p:cNvCxnSpPr/>
          <p:nvPr/>
        </p:nvCxnSpPr>
        <p:spPr>
          <a:xfrm>
            <a:off x="6732659" y="1844824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Прямая соединительная линия 242"/>
          <p:cNvCxnSpPr/>
          <p:nvPr/>
        </p:nvCxnSpPr>
        <p:spPr>
          <a:xfrm>
            <a:off x="6731821" y="1561786"/>
            <a:ext cx="419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Прямая соединительная линия 244"/>
          <p:cNvCxnSpPr/>
          <p:nvPr/>
        </p:nvCxnSpPr>
        <p:spPr>
          <a:xfrm>
            <a:off x="6876675" y="2024844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Прямая соединительная линия 246"/>
          <p:cNvCxnSpPr/>
          <p:nvPr/>
        </p:nvCxnSpPr>
        <p:spPr>
          <a:xfrm>
            <a:off x="6876256" y="3140968"/>
            <a:ext cx="419" cy="540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Прямая соединительная линия 248"/>
          <p:cNvCxnSpPr/>
          <p:nvPr/>
        </p:nvCxnSpPr>
        <p:spPr>
          <a:xfrm>
            <a:off x="6876256" y="2492896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732240" y="1772816"/>
            <a:ext cx="419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5011750"/>
          </a:xfrm>
        </p:spPr>
        <p:txBody>
          <a:bodyPr>
            <a:normAutofit/>
          </a:bodyPr>
          <a:lstStyle/>
          <a:p>
            <a:r>
              <a:rPr lang="ru-RU" sz="5400" b="1" smtClean="0">
                <a:solidFill>
                  <a:schemeClr val="accent1">
                    <a:lumMod val="75000"/>
                  </a:schemeClr>
                </a:solidFill>
              </a:rPr>
              <a:t>Тема урока: </a:t>
            </a:r>
            <a:r>
              <a:rPr lang="ru-RU" sz="5400" b="1" smtClean="0">
                <a:solidFill>
                  <a:srgbClr val="C00000"/>
                </a:solidFill>
              </a:rPr>
              <a:t/>
            </a:r>
            <a:br>
              <a:rPr lang="ru-RU" sz="5400" b="1" smtClean="0">
                <a:solidFill>
                  <a:srgbClr val="C00000"/>
                </a:solidFill>
              </a:rPr>
            </a:br>
            <a:r>
              <a:rPr lang="ru-RU" sz="5400" b="1" smtClean="0">
                <a:solidFill>
                  <a:srgbClr val="C00000"/>
                </a:solidFill>
              </a:rPr>
              <a:t>«Написание </a:t>
            </a:r>
            <a:r>
              <a:rPr lang="ru-RU" sz="5400" b="1" smtClean="0">
                <a:solidFill>
                  <a:srgbClr val="FF0000"/>
                </a:solidFill>
              </a:rPr>
              <a:t>Ы</a:t>
            </a:r>
            <a:r>
              <a:rPr lang="ru-RU" sz="5400" b="1" smtClean="0">
                <a:solidFill>
                  <a:srgbClr val="C00000"/>
                </a:solidFill>
              </a:rPr>
              <a:t> после </a:t>
            </a:r>
            <a:r>
              <a:rPr lang="ru-RU" sz="5400" b="1" smtClean="0">
                <a:solidFill>
                  <a:schemeClr val="accent1">
                    <a:lumMod val="75000"/>
                  </a:schemeClr>
                </a:solidFill>
              </a:rPr>
              <a:t>Ц</a:t>
            </a:r>
            <a:r>
              <a:rPr lang="ru-RU" sz="5400" b="1" smtClean="0">
                <a:solidFill>
                  <a:srgbClr val="C00000"/>
                </a:solidFill>
              </a:rPr>
              <a:t> </a:t>
            </a:r>
            <a:br>
              <a:rPr lang="ru-RU" sz="5400" b="1" smtClean="0">
                <a:solidFill>
                  <a:srgbClr val="C00000"/>
                </a:solidFill>
              </a:rPr>
            </a:br>
            <a:r>
              <a:rPr lang="ru-RU" sz="5400" b="1" smtClean="0">
                <a:solidFill>
                  <a:srgbClr val="C00000"/>
                </a:solidFill>
              </a:rPr>
              <a:t>в окончаниях </a:t>
            </a:r>
            <a:br>
              <a:rPr lang="ru-RU" sz="5400" b="1" smtClean="0">
                <a:solidFill>
                  <a:srgbClr val="C00000"/>
                </a:solidFill>
              </a:rPr>
            </a:br>
            <a:r>
              <a:rPr lang="ru-RU" sz="5400" b="1" smtClean="0">
                <a:solidFill>
                  <a:srgbClr val="C00000"/>
                </a:solidFill>
              </a:rPr>
              <a:t>слов- названий предметов»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896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Оцени свою работу на уроке</a:t>
            </a:r>
          </a:p>
          <a:p>
            <a:pPr>
              <a:buNone/>
            </a:pPr>
            <a:endParaRPr lang="ru-RU" sz="2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</a:t>
            </a: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61" y="2276872"/>
            <a:ext cx="1800200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276872"/>
            <a:ext cx="2047861" cy="2035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736258"/>
            <a:ext cx="2373900" cy="1956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Georgia" panose="02040502050405020303" pitchFamily="18" charset="0"/>
              </a:rPr>
              <a:t>Домашнее задание:</a:t>
            </a:r>
            <a:endParaRPr lang="ru-RU" dirty="0">
              <a:solidFill>
                <a:srgbClr val="FFFF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Учебник с. 21, упр. 19</a:t>
            </a:r>
          </a:p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Выучить правило с. 19</a:t>
            </a:r>
          </a:p>
          <a:p>
            <a:endParaRPr lang="ru-RU" sz="3600" b="1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</a:endParaRPr>
          </a:p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Дополнительное задание 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(по желанию) – </a:t>
            </a: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тетр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. с. 16, упр. 20</a:t>
            </a:r>
          </a:p>
          <a:p>
            <a:pPr>
              <a:buNone/>
            </a:pPr>
            <a:endParaRPr lang="ru-RU" sz="4000" dirty="0" smtClean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577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4437112"/>
            <a:ext cx="7358114" cy="144016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Georgia" panose="02040502050405020303" pitchFamily="18" charset="0"/>
                <a:cs typeface="Arial" pitchFamily="34" charset="0"/>
              </a:rPr>
              <a:t>Пролётный дикий гусь!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Georgia" panose="02040502050405020303" pitchFamily="18" charset="0"/>
                <a:cs typeface="Arial" pitchFamily="34" charset="0"/>
              </a:rPr>
              <a:t>Скажи мне, странствия свои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Georgia" panose="02040502050405020303" pitchFamily="18" charset="0"/>
                <a:cs typeface="Arial" pitchFamily="34" charset="0"/>
              </a:rPr>
              <a:t>С каких ты начал лет?</a:t>
            </a: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://www.stihi.ru/pics/2016/10/19/1014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071547"/>
            <a:ext cx="685804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4882554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Georgia" panose="02040502050405020303" pitchFamily="18" charset="0"/>
              </a:rPr>
              <a:t>МОЛОДЦЫ!</a:t>
            </a:r>
            <a:endParaRPr lang="ru-RU" sz="9600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164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3714744" y="1714489"/>
            <a:ext cx="4972056" cy="32147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solidFill>
                  <a:srgbClr val="002060"/>
                </a:solidFill>
              </a:rPr>
              <a:t>Есть такой </a:t>
            </a:r>
            <a:r>
              <a:rPr lang="ru-RU" b="1" dirty="0">
                <a:solidFill>
                  <a:srgbClr val="C00000"/>
                </a:solidFill>
              </a:rPr>
              <a:t>циркач</a:t>
            </a:r>
            <a:r>
              <a:rPr lang="ru-RU" b="1" dirty="0">
                <a:solidFill>
                  <a:srgbClr val="002060"/>
                </a:solidFill>
              </a:rPr>
              <a:t> лихой: 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</a:rPr>
              <a:t>Чертит круг одной ногой, 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</a:rPr>
              <a:t>А другой проткнул бумагу,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Уцепился </a:t>
            </a:r>
            <a:r>
              <a:rPr lang="ru-RU" b="1" dirty="0">
                <a:solidFill>
                  <a:srgbClr val="002060"/>
                </a:solidFill>
              </a:rPr>
              <a:t>- и ни шагу.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</a:rPr>
              <a:t>   </a:t>
            </a:r>
            <a:r>
              <a:rPr lang="ru-RU" b="1" dirty="0" smtClean="0">
                <a:solidFill>
                  <a:srgbClr val="002060"/>
                </a:solidFill>
              </a:rPr>
              <a:t> 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(</a:t>
            </a:r>
            <a:r>
              <a:rPr lang="ru-RU" b="1" dirty="0">
                <a:solidFill>
                  <a:srgbClr val="C00000"/>
                </a:solidFill>
              </a:rPr>
              <a:t>Циркуль)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00174"/>
            <a:ext cx="278608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3000372"/>
            <a:ext cx="2505075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57166"/>
            <a:ext cx="2786082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85728"/>
            <a:ext cx="2357454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9" y="3286124"/>
            <a:ext cx="3357585" cy="250033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1143000"/>
          </a:xfrm>
        </p:spPr>
        <p:txBody>
          <a:bodyPr>
            <a:normAutofit/>
          </a:bodyPr>
          <a:lstStyle/>
          <a:p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ца</a:t>
            </a: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ци</a:t>
            </a:r>
            <a:endParaRPr lang="ru-RU" sz="36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цу</a:t>
            </a:r>
            <a:endParaRPr lang="ru-RU" sz="36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цы</a:t>
            </a: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3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цо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0.25 0  E" pathEditMode="relative" ptsTypes="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0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1B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1B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100"/>
                            </p:stCondLst>
                            <p:childTnLst>
                              <p:par>
                                <p:cTn id="16" presetID="20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7" dur="50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1B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50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01B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4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ц..</a:t>
            </a:r>
            <a:r>
              <a:rPr lang="ru-RU" sz="48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рк</a:t>
            </a:r>
            <a:r>
              <a:rPr lang="en-US" sz="4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4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ц..</a:t>
            </a:r>
            <a:r>
              <a:rPr lang="ru-RU" sz="48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ркач</a:t>
            </a:r>
            <a:r>
              <a:rPr lang="ru-RU" sz="4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ц..</a:t>
            </a:r>
            <a:r>
              <a:rPr lang="ru-RU" sz="48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рковой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42910" y="4143380"/>
            <a:ext cx="571504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57290" y="3071810"/>
            <a:ext cx="571504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43042" y="2500306"/>
            <a:ext cx="571504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572132" y="3643314"/>
            <a:ext cx="185738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28596" y="1357298"/>
            <a:ext cx="2055172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   трус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43214" y="1285860"/>
            <a:ext cx="714380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и  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28596" y="1857364"/>
            <a:ext cx="164307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</a:t>
            </a: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фра</a:t>
            </a:r>
            <a:endParaRPr lang="ru-RU" sz="32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28596" y="1785926"/>
            <a:ext cx="928694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и  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03590" y="2419912"/>
            <a:ext cx="2286016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</a:t>
            </a: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линдр</a:t>
            </a:r>
            <a:endParaRPr lang="ru-RU" sz="32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46006" y="2493623"/>
            <a:ext cx="571504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347864" y="1354390"/>
            <a:ext cx="2736304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    плёнок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3347864" y="2500306"/>
            <a:ext cx="2304256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    </a:t>
            </a:r>
            <a:r>
              <a:rPr lang="ru-RU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кнуть</a:t>
            </a:r>
            <a:endParaRPr lang="ru-RU" sz="32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491880" y="1273827"/>
            <a:ext cx="714380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ы   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521305" y="1853608"/>
            <a:ext cx="714380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ы   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521305" y="2422185"/>
            <a:ext cx="714380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ы   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347864" y="1928802"/>
            <a:ext cx="2304256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    </a:t>
            </a:r>
            <a:r>
              <a:rPr lang="ru-RU" sz="32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ган</a:t>
            </a:r>
            <a:endParaRPr lang="ru-RU" sz="32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500826" y="332656"/>
            <a:ext cx="2428514" cy="3600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3200" b="1" dirty="0" err="1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гурц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</a:t>
            </a:r>
          </a:p>
          <a:p>
            <a:endParaRPr lang="ru-RU" sz="100" b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00" b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b="1" dirty="0" err="1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дворц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</a:t>
            </a:r>
          </a:p>
          <a:p>
            <a:endParaRPr lang="ru-RU" sz="300" b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00" b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b="1" dirty="0" err="1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певц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4" grpId="0"/>
      <p:bldP spid="25" grpId="0"/>
      <p:bldP spid="27" grpId="0"/>
      <p:bldP spid="29" grpId="0"/>
      <p:bldP spid="30" grpId="0"/>
      <p:bldP spid="32" grpId="0"/>
      <p:bldP spid="33" grpId="0"/>
      <p:bldP spid="34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12372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</TotalTime>
  <Words>231</Words>
  <Application>Microsoft Office PowerPoint</Application>
  <PresentationFormat>Экран (4:3)</PresentationFormat>
  <Paragraphs>78</Paragraphs>
  <Slides>20</Slides>
  <Notes>0</Notes>
  <HiddenSlides>3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Тема урока:  «Написание Ы после Ц  в окончаниях  слов- названий предметов»</vt:lpstr>
      <vt:lpstr>Физминутка</vt:lpstr>
      <vt:lpstr>Слайд 13</vt:lpstr>
      <vt:lpstr>Самостоятельная работа</vt:lpstr>
      <vt:lpstr>Самопроверка</vt:lpstr>
      <vt:lpstr>Слайд 16</vt:lpstr>
      <vt:lpstr>Тема урока:  «Написание Ы после Ц  в окончаниях  слов- названий предметов»</vt:lpstr>
      <vt:lpstr>Слайд 18</vt:lpstr>
      <vt:lpstr>Домашнее задание:</vt:lpstr>
      <vt:lpstr>МОЛОДЦЫ!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Home</cp:lastModifiedBy>
  <cp:revision>111</cp:revision>
  <dcterms:created xsi:type="dcterms:W3CDTF">2012-01-16T16:56:23Z</dcterms:created>
  <dcterms:modified xsi:type="dcterms:W3CDTF">2017-09-18T11:53:55Z</dcterms:modified>
</cp:coreProperties>
</file>