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2" r:id="rId5"/>
    <p:sldId id="260" r:id="rId6"/>
    <p:sldId id="267" r:id="rId7"/>
    <p:sldId id="268" r:id="rId8"/>
    <p:sldId id="261" r:id="rId9"/>
    <p:sldId id="263" r:id="rId10"/>
    <p:sldId id="264" r:id="rId11"/>
    <p:sldId id="265" r:id="rId12"/>
    <p:sldId id="269" r:id="rId13"/>
    <p:sldId id="270" r:id="rId14"/>
    <p:sldId id="271" r:id="rId15"/>
    <p:sldId id="272" r:id="rId16"/>
    <p:sldId id="273" r:id="rId17"/>
    <p:sldId id="277" r:id="rId18"/>
    <p:sldId id="275" r:id="rId19"/>
    <p:sldId id="278" r:id="rId20"/>
    <p:sldId id="280" r:id="rId21"/>
    <p:sldId id="281" r:id="rId22"/>
    <p:sldId id="282" r:id="rId23"/>
    <p:sldId id="284" r:id="rId24"/>
    <p:sldId id="285" r:id="rId25"/>
    <p:sldId id="283" r:id="rId26"/>
    <p:sldId id="286" r:id="rId27"/>
    <p:sldId id="287" r:id="rId28"/>
    <p:sldId id="288" r:id="rId29"/>
    <p:sldId id="289" r:id="rId30"/>
    <p:sldId id="290" r:id="rId31"/>
    <p:sldId id="291" r:id="rId3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5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31012B17-BAA8-456E-BD9B-89072071F753}" type="datetimeFigureOut">
              <a:rPr lang="ru-RU" smtClean="0"/>
              <a:t>21.02.2016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1C849B6A-DDE8-4FAE-A7F6-389684D1528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12B17-BAA8-456E-BD9B-89072071F753}" type="datetimeFigureOut">
              <a:rPr lang="ru-RU" smtClean="0"/>
              <a:t>21.02.2016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849B6A-DDE8-4FAE-A7F6-389684D1528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12B17-BAA8-456E-BD9B-89072071F753}" type="datetimeFigureOut">
              <a:rPr lang="ru-RU" smtClean="0"/>
              <a:t>21.02.2016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849B6A-DDE8-4FAE-A7F6-389684D1528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12B17-BAA8-456E-BD9B-89072071F753}" type="datetimeFigureOut">
              <a:rPr lang="ru-RU" smtClean="0"/>
              <a:t>21.02.2016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849B6A-DDE8-4FAE-A7F6-389684D1528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12B17-BAA8-456E-BD9B-89072071F753}" type="datetimeFigureOut">
              <a:rPr lang="ru-RU" smtClean="0"/>
              <a:t>21.02.2016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849B6A-DDE8-4FAE-A7F6-389684D1528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12B17-BAA8-456E-BD9B-89072071F753}" type="datetimeFigureOut">
              <a:rPr lang="ru-RU" smtClean="0"/>
              <a:t>21.02.2016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849B6A-DDE8-4FAE-A7F6-389684D1528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31012B17-BAA8-456E-BD9B-89072071F753}" type="datetimeFigureOut">
              <a:rPr lang="ru-RU" smtClean="0"/>
              <a:t>21.02.2016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1C849B6A-DDE8-4FAE-A7F6-389684D15284}" type="slidenum">
              <a:rPr lang="ru-RU" smtClean="0"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31012B17-BAA8-456E-BD9B-89072071F753}" type="datetimeFigureOut">
              <a:rPr lang="ru-RU" smtClean="0"/>
              <a:t>21.02.2016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1C849B6A-DDE8-4FAE-A7F6-389684D1528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12B17-BAA8-456E-BD9B-89072071F753}" type="datetimeFigureOut">
              <a:rPr lang="ru-RU" smtClean="0"/>
              <a:t>21.02.2016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849B6A-DDE8-4FAE-A7F6-389684D1528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12B17-BAA8-456E-BD9B-89072071F753}" type="datetimeFigureOut">
              <a:rPr lang="ru-RU" smtClean="0"/>
              <a:t>21.02.2016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849B6A-DDE8-4FAE-A7F6-389684D1528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12B17-BAA8-456E-BD9B-89072071F753}" type="datetimeFigureOut">
              <a:rPr lang="ru-RU" smtClean="0"/>
              <a:t>21.02.2016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849B6A-DDE8-4FAE-A7F6-389684D1528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31012B17-BAA8-456E-BD9B-89072071F753}" type="datetimeFigureOut">
              <a:rPr lang="ru-RU" smtClean="0"/>
              <a:t>21.02.2016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1C849B6A-DDE8-4FAE-A7F6-389684D15284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Особенности урока в соответствии с ФГОС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3600" dirty="0" err="1" smtClean="0"/>
              <a:t>Целеполагание</a:t>
            </a:r>
            <a:r>
              <a:rPr lang="ru-RU" sz="3600" dirty="0" smtClean="0"/>
              <a:t>: цели</a:t>
            </a:r>
            <a:r>
              <a:rPr lang="ru-RU" sz="3600" dirty="0" smtClean="0"/>
              <a:t>, задачи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Постановка целей через учебную деятельность учащихся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r>
              <a:rPr lang="ru-RU" dirty="0" smtClean="0"/>
              <a:t> </a:t>
            </a:r>
            <a:r>
              <a:rPr lang="ru-RU" dirty="0" smtClean="0"/>
              <a:t>"цель урока - решение задач на нахождение корней квадратного </a:t>
            </a:r>
            <a:r>
              <a:rPr lang="ru-RU" dirty="0" smtClean="0"/>
              <a:t>уравнения</a:t>
            </a:r>
            <a:r>
              <a:rPr lang="ru-RU" dirty="0" smtClean="0"/>
              <a:t> "</a:t>
            </a:r>
            <a:endParaRPr lang="ru-RU" dirty="0" smtClean="0"/>
          </a:p>
          <a:p>
            <a:r>
              <a:rPr lang="ru-RU" dirty="0" smtClean="0"/>
              <a:t>"выполнение </a:t>
            </a:r>
            <a:r>
              <a:rPr lang="ru-RU" dirty="0" smtClean="0"/>
              <a:t>упражнений на шведской </a:t>
            </a:r>
            <a:r>
              <a:rPr lang="ru-RU" dirty="0" smtClean="0"/>
              <a:t>стенке</a:t>
            </a:r>
            <a:r>
              <a:rPr lang="ru-RU" dirty="0" smtClean="0"/>
              <a:t> "</a:t>
            </a:r>
            <a:endParaRPr lang="ru-RU" dirty="0" smtClean="0"/>
          </a:p>
          <a:p>
            <a:r>
              <a:rPr lang="ru-RU" dirty="0" smtClean="0"/>
              <a:t>"</a:t>
            </a:r>
            <a:r>
              <a:rPr lang="ru-RU" dirty="0" smtClean="0"/>
              <a:t>исследование клеточной структуры растения"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Традиционные способы постановки </a:t>
            </a:r>
            <a:r>
              <a:rPr lang="ru-RU" b="1" dirty="0" smtClean="0"/>
              <a:t>цели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через содержание</a:t>
            </a:r>
          </a:p>
          <a:p>
            <a:r>
              <a:rPr lang="ru-RU" dirty="0" smtClean="0"/>
              <a:t> </a:t>
            </a:r>
            <a:r>
              <a:rPr lang="ru-RU" dirty="0" smtClean="0"/>
              <a:t>деятельность </a:t>
            </a:r>
            <a:r>
              <a:rPr lang="ru-RU" dirty="0" smtClean="0"/>
              <a:t>учителя</a:t>
            </a:r>
          </a:p>
          <a:p>
            <a:r>
              <a:rPr lang="ru-RU" dirty="0" smtClean="0"/>
              <a:t> </a:t>
            </a:r>
            <a:r>
              <a:rPr lang="ru-RU" dirty="0" smtClean="0"/>
              <a:t>деятельность </a:t>
            </a:r>
            <a:r>
              <a:rPr lang="ru-RU" dirty="0" smtClean="0"/>
              <a:t>учащегося</a:t>
            </a:r>
          </a:p>
          <a:p>
            <a:r>
              <a:rPr lang="ru-RU" dirty="0" smtClean="0"/>
              <a:t>результат </a:t>
            </a:r>
            <a:r>
              <a:rPr lang="ru-RU" dirty="0" smtClean="0"/>
              <a:t>деятельности </a:t>
            </a:r>
            <a:r>
              <a:rPr lang="ru-RU" dirty="0" smtClean="0"/>
              <a:t>учащегося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u="sng" dirty="0" smtClean="0"/>
              <a:t/>
            </a:r>
            <a:br>
              <a:rPr lang="ru-RU" b="1" u="sng" dirty="0" smtClean="0"/>
            </a:br>
            <a:r>
              <a:rPr lang="ru-RU" b="1" u="sng" dirty="0" smtClean="0"/>
              <a:t/>
            </a:r>
            <a:br>
              <a:rPr lang="ru-RU" b="1" u="sng" dirty="0" smtClean="0"/>
            </a:br>
            <a:r>
              <a:rPr lang="ru-RU" b="1" dirty="0" err="1" smtClean="0"/>
              <a:t>Целеполагание</a:t>
            </a:r>
            <a:r>
              <a:rPr lang="ru-RU" b="1" dirty="0" smtClean="0"/>
              <a:t> </a:t>
            </a:r>
            <a:r>
              <a:rPr lang="ru-RU" b="1" dirty="0" smtClean="0"/>
              <a:t>является проблемой современного </a:t>
            </a:r>
            <a:r>
              <a:rPr lang="ru-RU" b="1" dirty="0" smtClean="0"/>
              <a:t>урока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b="1" u="sng" dirty="0" smtClean="0"/>
          </a:p>
          <a:p>
            <a:pPr>
              <a:buNone/>
            </a:pPr>
            <a:endParaRPr lang="ru-RU" b="1" u="sng" dirty="0" smtClean="0"/>
          </a:p>
          <a:p>
            <a:pPr>
              <a:buNone/>
            </a:pPr>
            <a:endParaRPr lang="ru-RU" b="1" u="sng" dirty="0" smtClean="0"/>
          </a:p>
          <a:p>
            <a:pPr>
              <a:buNone/>
            </a:pPr>
            <a:endParaRPr lang="ru-RU" dirty="0" smtClean="0"/>
          </a:p>
          <a:p>
            <a:pPr algn="ctr"/>
            <a:r>
              <a:rPr lang="ru-RU" b="1" dirty="0" smtClean="0"/>
              <a:t> В чем суть проблемы?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Подмена цели средствами урока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Цель</a:t>
            </a:r>
            <a:r>
              <a:rPr lang="ru-RU" dirty="0" smtClean="0"/>
              <a:t>: повторить правописание чередующихся гласных в корнях слов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Формальный подход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«понять </a:t>
            </a:r>
            <a:r>
              <a:rPr lang="ru-RU" dirty="0" smtClean="0"/>
              <a:t>метод решения </a:t>
            </a:r>
            <a:r>
              <a:rPr lang="ru-RU" dirty="0" smtClean="0"/>
              <a:t>задач»</a:t>
            </a:r>
          </a:p>
          <a:p>
            <a:r>
              <a:rPr lang="ru-RU" dirty="0" smtClean="0"/>
              <a:t>«почувствовать </a:t>
            </a:r>
            <a:r>
              <a:rPr lang="ru-RU" dirty="0" smtClean="0"/>
              <a:t>эпоху </a:t>
            </a:r>
            <a:r>
              <a:rPr lang="ru-RU" dirty="0" smtClean="0"/>
              <a:t>Возрождения»</a:t>
            </a:r>
          </a:p>
          <a:p>
            <a:r>
              <a:rPr lang="ru-RU" dirty="0" smtClean="0"/>
              <a:t>« </a:t>
            </a:r>
            <a:r>
              <a:rPr lang="ru-RU" dirty="0" smtClean="0"/>
              <a:t>принять позицию литературного </a:t>
            </a:r>
            <a:r>
              <a:rPr lang="ru-RU" dirty="0" smtClean="0"/>
              <a:t>героя»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Завышение цели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глобальная </a:t>
            </a:r>
            <a:r>
              <a:rPr lang="ru-RU" dirty="0" smtClean="0"/>
              <a:t>цель: «</a:t>
            </a:r>
            <a:r>
              <a:rPr lang="ru-RU" dirty="0" smtClean="0"/>
              <a:t>интеллектуальное развитие учащихся», «овладение знаниями, необходимыми для  практической </a:t>
            </a:r>
            <a:r>
              <a:rPr lang="ru-RU" dirty="0" smtClean="0"/>
              <a:t>деятельности»</a:t>
            </a:r>
          </a:p>
          <a:p>
            <a:r>
              <a:rPr lang="ru-RU" dirty="0" smtClean="0"/>
              <a:t>локальная цель: цель </a:t>
            </a:r>
            <a:r>
              <a:rPr lang="ru-RU" dirty="0" smtClean="0"/>
              <a:t>должна быть </a:t>
            </a:r>
            <a:r>
              <a:rPr lang="ru-RU" dirty="0" smtClean="0"/>
              <a:t>диагностической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Постановка собственной цели учителя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сформировать </a:t>
            </a:r>
            <a:r>
              <a:rPr lang="ru-RU" dirty="0" smtClean="0"/>
              <a:t>основные понятия темы: масса, инертность, сила; научить решать задачи на </a:t>
            </a:r>
            <a:r>
              <a:rPr lang="en-US" dirty="0" smtClean="0"/>
              <a:t>II</a:t>
            </a:r>
            <a:r>
              <a:rPr lang="ru-RU" dirty="0" smtClean="0"/>
              <a:t> закон </a:t>
            </a:r>
            <a:r>
              <a:rPr lang="ru-RU" dirty="0" smtClean="0"/>
              <a:t>Ньютона</a:t>
            </a:r>
          </a:p>
          <a:p>
            <a:endParaRPr lang="ru-RU" dirty="0" smtClean="0"/>
          </a:p>
          <a:p>
            <a:r>
              <a:rPr lang="ru-RU" dirty="0" smtClean="0"/>
              <a:t> </a:t>
            </a:r>
            <a:r>
              <a:rPr lang="ru-RU" dirty="0" smtClean="0"/>
              <a:t>проверить умения учащихся решать линейные </a:t>
            </a:r>
            <a:r>
              <a:rPr lang="ru-RU" dirty="0" smtClean="0"/>
              <a:t>уравнения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611188" y="188913"/>
            <a:ext cx="7772400" cy="1109662"/>
          </a:xfrm>
        </p:spPr>
        <p:txBody>
          <a:bodyPr rtlCol="0"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dirty="0">
                <a:latin typeface="+mn-lt"/>
              </a:rPr>
              <a:t>Определение целей урока</a:t>
            </a:r>
          </a:p>
        </p:txBody>
      </p:sp>
      <p:sp>
        <p:nvSpPr>
          <p:cNvPr id="10243" name="TextBox 4"/>
          <p:cNvSpPr txBox="1">
            <a:spLocks noChangeArrowheads="1"/>
          </p:cNvSpPr>
          <p:nvPr/>
        </p:nvSpPr>
        <p:spPr bwMode="auto">
          <a:xfrm>
            <a:off x="1979613" y="1341438"/>
            <a:ext cx="2592387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rgbClr val="C00000"/>
                </a:solidFill>
                <a:latin typeface="+mn-lt"/>
              </a:rPr>
              <a:t>Цели обучения</a:t>
            </a:r>
          </a:p>
        </p:txBody>
      </p:sp>
      <p:sp>
        <p:nvSpPr>
          <p:cNvPr id="10245" name="TextBox 6"/>
          <p:cNvSpPr txBox="1">
            <a:spLocks noChangeArrowheads="1"/>
          </p:cNvSpPr>
          <p:nvPr/>
        </p:nvSpPr>
        <p:spPr bwMode="auto">
          <a:xfrm>
            <a:off x="1908175" y="2349500"/>
            <a:ext cx="2449513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accent5">
                    <a:lumMod val="75000"/>
                  </a:schemeClr>
                </a:solidFill>
                <a:latin typeface="+mn-lt"/>
              </a:rPr>
              <a:t>Цели</a:t>
            </a:r>
            <a:r>
              <a:rPr lang="ru-RU" sz="2400" b="1" dirty="0">
                <a:solidFill>
                  <a:srgbClr val="FFC000"/>
                </a:solidFill>
                <a:latin typeface="+mn-lt"/>
              </a:rPr>
              <a:t> </a:t>
            </a:r>
            <a:r>
              <a:rPr lang="ru-RU" sz="2400" b="1" dirty="0">
                <a:solidFill>
                  <a:schemeClr val="accent5">
                    <a:lumMod val="75000"/>
                  </a:schemeClr>
                </a:solidFill>
                <a:latin typeface="+mn-lt"/>
              </a:rPr>
              <a:t>предмета</a:t>
            </a:r>
          </a:p>
        </p:txBody>
      </p:sp>
      <p:sp>
        <p:nvSpPr>
          <p:cNvPr id="10247" name="TextBox 8"/>
          <p:cNvSpPr txBox="1">
            <a:spLocks noChangeArrowheads="1"/>
          </p:cNvSpPr>
          <p:nvPr/>
        </p:nvSpPr>
        <p:spPr bwMode="auto">
          <a:xfrm>
            <a:off x="1547813" y="3933825"/>
            <a:ext cx="331152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>
                <a:solidFill>
                  <a:srgbClr val="FF0000"/>
                </a:solidFill>
                <a:latin typeface="+mn-lt"/>
              </a:rPr>
              <a:t>Цели данного урока</a:t>
            </a:r>
          </a:p>
        </p:txBody>
      </p:sp>
      <p:sp>
        <p:nvSpPr>
          <p:cNvPr id="13" name="Стрелка вниз 12"/>
          <p:cNvSpPr/>
          <p:nvPr/>
        </p:nvSpPr>
        <p:spPr>
          <a:xfrm>
            <a:off x="3132138" y="1844675"/>
            <a:ext cx="142875" cy="47466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/>
          </a:p>
        </p:txBody>
      </p:sp>
      <p:sp>
        <p:nvSpPr>
          <p:cNvPr id="15" name="Стрелка вниз 14"/>
          <p:cNvSpPr/>
          <p:nvPr/>
        </p:nvSpPr>
        <p:spPr>
          <a:xfrm>
            <a:off x="3132138" y="3357563"/>
            <a:ext cx="142875" cy="47466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/>
          </a:p>
        </p:txBody>
      </p:sp>
      <p:sp>
        <p:nvSpPr>
          <p:cNvPr id="16" name="Стрелка вниз 15"/>
          <p:cNvSpPr/>
          <p:nvPr/>
        </p:nvSpPr>
        <p:spPr>
          <a:xfrm>
            <a:off x="3132138" y="4395788"/>
            <a:ext cx="142875" cy="47466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/>
          </a:p>
        </p:txBody>
      </p:sp>
      <p:sp>
        <p:nvSpPr>
          <p:cNvPr id="17" name="TextBox 16"/>
          <p:cNvSpPr txBox="1">
            <a:spLocks noChangeArrowheads="1"/>
          </p:cNvSpPr>
          <p:nvPr/>
        </p:nvSpPr>
        <p:spPr bwMode="auto">
          <a:xfrm>
            <a:off x="1187450" y="4870450"/>
            <a:ext cx="47529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/>
              <a:t>(</a:t>
            </a:r>
            <a:r>
              <a:rPr lang="ru-RU" sz="2400" b="1">
                <a:latin typeface="Calibri" pitchFamily="34" charset="0"/>
              </a:rPr>
              <a:t>Цели на каждом этапе урока</a:t>
            </a:r>
            <a:r>
              <a:rPr lang="ru-RU" sz="2400" b="1"/>
              <a:t>)</a:t>
            </a:r>
          </a:p>
        </p:txBody>
      </p:sp>
      <p:sp>
        <p:nvSpPr>
          <p:cNvPr id="7178" name="Прямоугольник 2"/>
          <p:cNvSpPr>
            <a:spLocks noChangeArrowheads="1"/>
          </p:cNvSpPr>
          <p:nvPr/>
        </p:nvSpPr>
        <p:spPr bwMode="auto">
          <a:xfrm>
            <a:off x="5148263" y="1377950"/>
            <a:ext cx="2859087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>
                <a:latin typeface="Calibri" pitchFamily="34" charset="0"/>
              </a:rPr>
              <a:t>Стратегическая цель</a:t>
            </a:r>
          </a:p>
        </p:txBody>
      </p:sp>
      <p:sp>
        <p:nvSpPr>
          <p:cNvPr id="7179" name="Прямоугольник 3"/>
          <p:cNvSpPr>
            <a:spLocks noChangeArrowheads="1"/>
          </p:cNvSpPr>
          <p:nvPr/>
        </p:nvSpPr>
        <p:spPr bwMode="auto">
          <a:xfrm>
            <a:off x="5219700" y="2565400"/>
            <a:ext cx="26812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>
                <a:latin typeface="Calibri" pitchFamily="34" charset="0"/>
              </a:rPr>
              <a:t>Тактическая цель</a:t>
            </a:r>
          </a:p>
        </p:txBody>
      </p:sp>
      <p:sp>
        <p:nvSpPr>
          <p:cNvPr id="7180" name="Прямоугольник 4"/>
          <p:cNvSpPr>
            <a:spLocks noChangeArrowheads="1"/>
          </p:cNvSpPr>
          <p:nvPr/>
        </p:nvSpPr>
        <p:spPr bwMode="auto">
          <a:xfrm>
            <a:off x="5076825" y="3933825"/>
            <a:ext cx="35369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>
                <a:latin typeface="Calibri" pitchFamily="34" charset="0"/>
              </a:rPr>
              <a:t>Операциональная цель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2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02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02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02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2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0243" grpId="0"/>
      <p:bldP spid="10245" grpId="0"/>
      <p:bldP spid="10247" grpId="0"/>
      <p:bldP spid="17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3200" dirty="0" smtClean="0"/>
              <a:t>SMART </a:t>
            </a:r>
            <a:r>
              <a:rPr lang="ru-RU" sz="3200" dirty="0" smtClean="0"/>
              <a:t> критерии постановки цели</a:t>
            </a:r>
          </a:p>
        </p:txBody>
      </p:sp>
      <p:sp>
        <p:nvSpPr>
          <p:cNvPr id="6147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 (specific) –</a:t>
            </a:r>
            <a:r>
              <a:rPr lang="ru-RU" dirty="0" smtClean="0"/>
              <a:t> конкретность</a:t>
            </a:r>
            <a:endParaRPr lang="en-US" dirty="0" smtClean="0"/>
          </a:p>
          <a:p>
            <a:r>
              <a:rPr lang="en-US" dirty="0" smtClean="0"/>
              <a:t>M (Measurable)</a:t>
            </a:r>
            <a:r>
              <a:rPr lang="ru-RU" dirty="0" smtClean="0"/>
              <a:t> - измеримость</a:t>
            </a:r>
            <a:endParaRPr lang="en-US" dirty="0" smtClean="0"/>
          </a:p>
          <a:p>
            <a:r>
              <a:rPr lang="en-US" dirty="0" smtClean="0"/>
              <a:t>A (Attainable)</a:t>
            </a:r>
            <a:r>
              <a:rPr lang="ru-RU" dirty="0" smtClean="0"/>
              <a:t> - достижимость</a:t>
            </a:r>
            <a:endParaRPr lang="en-US" dirty="0" smtClean="0"/>
          </a:p>
          <a:p>
            <a:r>
              <a:rPr lang="en-US" dirty="0" smtClean="0"/>
              <a:t>R(Result-oriented)</a:t>
            </a:r>
            <a:r>
              <a:rPr lang="ru-RU" dirty="0" smtClean="0"/>
              <a:t> –ориентированность на результат</a:t>
            </a:r>
            <a:endParaRPr lang="en-US" dirty="0" smtClean="0"/>
          </a:p>
          <a:p>
            <a:r>
              <a:rPr lang="en-US" dirty="0" smtClean="0"/>
              <a:t>T(Time-bounded)</a:t>
            </a:r>
            <a:r>
              <a:rPr lang="ru-RU" dirty="0" smtClean="0"/>
              <a:t>- </a:t>
            </a:r>
            <a:r>
              <a:rPr lang="ru-RU" dirty="0" err="1" smtClean="0"/>
              <a:t>соотносимость</a:t>
            </a:r>
            <a:r>
              <a:rPr lang="ru-RU" dirty="0" smtClean="0"/>
              <a:t> с конкретным сроком   ( время)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1"/>
          <p:cNvSpPr>
            <a:spLocks noGrp="1"/>
          </p:cNvSpPr>
          <p:nvPr>
            <p:ph type="title"/>
          </p:nvPr>
        </p:nvSpPr>
        <p:spPr>
          <a:xfrm>
            <a:off x="457200" y="500063"/>
            <a:ext cx="8229600" cy="917575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Как определить, что цель сформулирована правильно</a:t>
            </a:r>
          </a:p>
        </p:txBody>
      </p:sp>
      <p:sp>
        <p:nvSpPr>
          <p:cNvPr id="13315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ru-RU" sz="2400" smtClean="0"/>
              <a:t>Ответить на вопросы:</a:t>
            </a:r>
          </a:p>
          <a:p>
            <a:r>
              <a:rPr lang="ru-RU" sz="2400" smtClean="0"/>
              <a:t>Посильна ли цель для учеников?</a:t>
            </a:r>
          </a:p>
          <a:p>
            <a:r>
              <a:rPr lang="ru-RU" sz="2400" smtClean="0"/>
              <a:t>Конкретна ли цель?</a:t>
            </a:r>
          </a:p>
          <a:p>
            <a:r>
              <a:rPr lang="ru-RU" sz="2400" smtClean="0"/>
              <a:t>Способствует ли достижению запланированного результата?</a:t>
            </a:r>
          </a:p>
          <a:p>
            <a:r>
              <a:rPr lang="ru-RU" sz="2400" smtClean="0"/>
              <a:t>Можно ли оценить достигнутый результат?</a:t>
            </a:r>
          </a:p>
          <a:p>
            <a:r>
              <a:rPr lang="ru-RU" sz="2400" smtClean="0"/>
              <a:t>Цели сформулированы в действиях учащихся?</a:t>
            </a:r>
          </a:p>
          <a:p>
            <a:r>
              <a:rPr lang="ru-RU" sz="2400" smtClean="0"/>
              <a:t>Заложен ли в формулировке конечный результат?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 smtClean="0"/>
              <a:t>Регулятивные учебные действия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b="1" i="1" dirty="0" smtClean="0"/>
          </a:p>
          <a:p>
            <a:r>
              <a:rPr lang="ru-RU" b="1" i="1" dirty="0" err="1" smtClean="0"/>
              <a:t>целеполагание</a:t>
            </a:r>
            <a:endParaRPr lang="ru-RU" b="1" i="1" dirty="0" smtClean="0"/>
          </a:p>
          <a:p>
            <a:r>
              <a:rPr lang="ru-RU" b="1" i="1" dirty="0" smtClean="0"/>
              <a:t> </a:t>
            </a:r>
            <a:r>
              <a:rPr lang="ru-RU" b="1" i="1" dirty="0" smtClean="0"/>
              <a:t>планирование </a:t>
            </a:r>
            <a:r>
              <a:rPr lang="ru-RU" b="1" i="1" dirty="0" smtClean="0"/>
              <a:t>деятельности</a:t>
            </a:r>
          </a:p>
          <a:p>
            <a:r>
              <a:rPr lang="ru-RU" b="1" i="1" dirty="0" smtClean="0"/>
              <a:t>прогнозирование результата</a:t>
            </a:r>
          </a:p>
          <a:p>
            <a:r>
              <a:rPr lang="ru-RU" b="1" i="1" dirty="0" smtClean="0"/>
              <a:t>контроль</a:t>
            </a:r>
          </a:p>
          <a:p>
            <a:r>
              <a:rPr lang="ru-RU" b="1" i="1" dirty="0" smtClean="0"/>
              <a:t>коррекция</a:t>
            </a:r>
          </a:p>
          <a:p>
            <a:r>
              <a:rPr lang="ru-RU" b="1" i="1" dirty="0" smtClean="0"/>
              <a:t>оценка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dirty="0" smtClean="0"/>
              <a:t>Цель урока трансформируется в задачи:</a:t>
            </a:r>
          </a:p>
        </p:txBody>
      </p:sp>
      <p:sp>
        <p:nvSpPr>
          <p:cNvPr id="14339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r>
              <a:rPr lang="ru-RU" dirty="0" smtClean="0"/>
              <a:t>Информационная </a:t>
            </a:r>
            <a:r>
              <a:rPr lang="ru-RU" dirty="0" smtClean="0"/>
              <a:t>: что будем учить и чему будем учиться?</a:t>
            </a:r>
          </a:p>
          <a:p>
            <a:r>
              <a:rPr lang="ru-RU" dirty="0" smtClean="0"/>
              <a:t>Операционная : как и каким образом будем учиться?</a:t>
            </a:r>
          </a:p>
          <a:p>
            <a:r>
              <a:rPr lang="ru-RU" dirty="0" smtClean="0"/>
              <a:t> мотивационная : зачем нам это надо?</a:t>
            </a:r>
          </a:p>
          <a:p>
            <a:r>
              <a:rPr lang="ru-RU" dirty="0" smtClean="0"/>
              <a:t> коммуникативная : с кем и где?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http://i.xn--7-ctb0bl0b.xn--p1ai/u/7d/615944bcb911e3b6cb59c5c45aa83f/-/%D0%A1%D0%BB%D0%B0%D0%B9%D0%B419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2857"/>
            <a:ext cx="9144000" cy="68637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http://i.xn--7-ctb0bl0b.xn--p1ai/u/7c/3435d2bcb911e3b7e159c5c45aa83f/-/%D0%A1%D0%BB%D0%B0%D0%B9%D0%B410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2857"/>
            <a:ext cx="9144000" cy="68637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Реформы Петра 1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.Разъяснить учащимся, что реформы Петра </a:t>
            </a:r>
            <a:r>
              <a:rPr lang="en-US" dirty="0" smtClean="0"/>
              <a:t>I</a:t>
            </a:r>
            <a:r>
              <a:rPr lang="ru-RU" dirty="0" smtClean="0"/>
              <a:t>  привели к укреплению царской власти.</a:t>
            </a:r>
          </a:p>
          <a:p>
            <a:r>
              <a:rPr lang="ru-RU" dirty="0" smtClean="0"/>
              <a:t>2.Раскрыть прогрессивный характер петровских преобразований.</a:t>
            </a:r>
          </a:p>
          <a:p>
            <a:r>
              <a:rPr lang="ru-RU" dirty="0" smtClean="0"/>
              <a:t>3.Формировать оценочные суждения  на основе обобщения событий и явлений определенного исторического периода.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Правильно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1.Выберите государственные реформы, проведенные Петром </a:t>
            </a:r>
            <a:r>
              <a:rPr lang="en-US" dirty="0" smtClean="0"/>
              <a:t>I</a:t>
            </a:r>
            <a:r>
              <a:rPr lang="ru-RU" dirty="0" smtClean="0"/>
              <a:t>.</a:t>
            </a:r>
          </a:p>
          <a:p>
            <a:r>
              <a:rPr lang="ru-RU" dirty="0" smtClean="0"/>
              <a:t>2.Сгруппируйте обычаи, выделив существовавшие до Петра </a:t>
            </a:r>
            <a:r>
              <a:rPr lang="en-US" dirty="0" smtClean="0"/>
              <a:t>I</a:t>
            </a:r>
            <a:r>
              <a:rPr lang="ru-RU" dirty="0" smtClean="0"/>
              <a:t>  и введенные им.</a:t>
            </a:r>
          </a:p>
          <a:p>
            <a:r>
              <a:rPr lang="ru-RU" dirty="0" smtClean="0"/>
              <a:t>3.Укажите не менее 6 признаков, характеризующих реформы Петра </a:t>
            </a:r>
            <a:r>
              <a:rPr lang="en-US" dirty="0" smtClean="0"/>
              <a:t>I</a:t>
            </a:r>
            <a:r>
              <a:rPr lang="ru-RU" dirty="0" smtClean="0"/>
              <a:t>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http://i.xn--7-ctb0bl0b.xn--p1ai/u/7d/d009c0bcb911e3b6cb59c5c45aa83f/-/%D0%A1%D0%BB%D0%B0%D0%B9%D0%B423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48" y="-495794"/>
            <a:ext cx="9144296" cy="78495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приемы </a:t>
            </a:r>
            <a:r>
              <a:rPr lang="ru-RU" dirty="0" err="1" smtClean="0"/>
              <a:t>целеполагания</a:t>
            </a:r>
            <a:r>
              <a:rPr lang="ru-RU" dirty="0" smtClean="0"/>
              <a:t> 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b="1" dirty="0" smtClean="0"/>
              <a:t>1</a:t>
            </a:r>
            <a:r>
              <a:rPr lang="ru-RU" b="1" dirty="0" smtClean="0"/>
              <a:t>. Визуальные: </a:t>
            </a:r>
            <a:endParaRPr lang="ru-RU" dirty="0" smtClean="0"/>
          </a:p>
          <a:p>
            <a:r>
              <a:rPr lang="ru-RU" dirty="0" smtClean="0"/>
              <a:t>Тема-вопрос </a:t>
            </a:r>
          </a:p>
          <a:p>
            <a:r>
              <a:rPr lang="ru-RU" dirty="0" smtClean="0"/>
              <a:t>Работа над понятием </a:t>
            </a:r>
          </a:p>
          <a:p>
            <a:r>
              <a:rPr lang="ru-RU" dirty="0" smtClean="0"/>
              <a:t>Ситуация яркого пятна </a:t>
            </a:r>
          </a:p>
          <a:p>
            <a:r>
              <a:rPr lang="ru-RU" dirty="0" smtClean="0"/>
              <a:t>Исключение </a:t>
            </a:r>
          </a:p>
          <a:p>
            <a:r>
              <a:rPr lang="ru-RU" dirty="0" smtClean="0"/>
              <a:t>Домысливание </a:t>
            </a:r>
          </a:p>
          <a:p>
            <a:r>
              <a:rPr lang="ru-RU" dirty="0" smtClean="0"/>
              <a:t>Проблемная ситуация </a:t>
            </a:r>
          </a:p>
          <a:p>
            <a:r>
              <a:rPr lang="ru-RU" dirty="0" smtClean="0"/>
              <a:t>Группировка. </a:t>
            </a:r>
          </a:p>
          <a:p>
            <a:r>
              <a:rPr lang="ru-RU" b="1" dirty="0" smtClean="0"/>
              <a:t>         2. </a:t>
            </a:r>
            <a:r>
              <a:rPr lang="ru-RU" b="1" dirty="0" err="1" smtClean="0"/>
              <a:t>Аудиальные</a:t>
            </a:r>
            <a:r>
              <a:rPr lang="ru-RU" b="1" dirty="0" smtClean="0"/>
              <a:t>: </a:t>
            </a:r>
            <a:endParaRPr lang="ru-RU" dirty="0" smtClean="0"/>
          </a:p>
          <a:p>
            <a:r>
              <a:rPr lang="ru-RU" dirty="0" smtClean="0"/>
              <a:t>Подводящий диалог </a:t>
            </a:r>
          </a:p>
          <a:p>
            <a:r>
              <a:rPr lang="ru-RU" dirty="0" smtClean="0"/>
              <a:t>Собери слово </a:t>
            </a:r>
          </a:p>
          <a:p>
            <a:r>
              <a:rPr lang="ru-RU" dirty="0" smtClean="0"/>
              <a:t>Удивляй </a:t>
            </a:r>
          </a:p>
          <a:p>
            <a:r>
              <a:rPr lang="ru-RU" dirty="0" smtClean="0"/>
              <a:t>Проблема предыдущего урока.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Тема-вопрос 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ru-RU" dirty="0" smtClean="0"/>
              <a:t>«Как определить свойства функции </a:t>
            </a:r>
            <a:r>
              <a:rPr lang="ru-RU" dirty="0" err="1" smtClean="0"/>
              <a:t>у=</a:t>
            </a:r>
            <a:r>
              <a:rPr lang="ru-RU" dirty="0" smtClean="0"/>
              <a:t> </a:t>
            </a:r>
            <a:r>
              <a:rPr lang="en-US" dirty="0" err="1" smtClean="0"/>
              <a:t>kx</a:t>
            </a:r>
            <a:r>
              <a:rPr lang="ru-RU" dirty="0" smtClean="0"/>
              <a:t>?»</a:t>
            </a:r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План действий на уроке:</a:t>
            </a:r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Повторить то, какими свойствами могут обладать функции</a:t>
            </a:r>
          </a:p>
          <a:p>
            <a:r>
              <a:rPr lang="ru-RU" dirty="0" smtClean="0"/>
              <a:t>Построить графики функций при разных значениях к</a:t>
            </a:r>
          </a:p>
          <a:p>
            <a:r>
              <a:rPr lang="ru-RU" dirty="0" smtClean="0"/>
              <a:t>Определить то, какими свойствами обладают построенные функции</a:t>
            </a:r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Например, для темы урока "Как изменяются имена прилагательные?" построили план действий:</a:t>
            </a:r>
          </a:p>
          <a:p>
            <a:r>
              <a:rPr lang="ru-RU" dirty="0" smtClean="0"/>
              <a:t>1.     Повторить знания об имени прилагательном.</a:t>
            </a:r>
          </a:p>
          <a:p>
            <a:r>
              <a:rPr lang="ru-RU" dirty="0" smtClean="0"/>
              <a:t>2. Определить, с какими частями речи сочетается.</a:t>
            </a:r>
          </a:p>
          <a:p>
            <a:r>
              <a:rPr lang="ru-RU" dirty="0" smtClean="0"/>
              <a:t>3. Изменить несколько прилагательных вместе с именами существительными.</a:t>
            </a:r>
          </a:p>
          <a:p>
            <a:r>
              <a:rPr lang="ru-RU" dirty="0" smtClean="0"/>
              <a:t>4. Определить закономерность изменений, сделать вывод.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2700" b="1" dirty="0" smtClean="0"/>
              <a:t>Обязательными условиями использования  перечисленных приемов является: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– </a:t>
            </a:r>
            <a:r>
              <a:rPr lang="ru-RU" dirty="0" smtClean="0"/>
              <a:t>учет уровня знаний и опыта </a:t>
            </a:r>
            <a:r>
              <a:rPr lang="ru-RU" dirty="0" smtClean="0"/>
              <a:t>детей</a:t>
            </a:r>
          </a:p>
          <a:p>
            <a:r>
              <a:rPr lang="ru-RU" dirty="0" smtClean="0"/>
              <a:t>– </a:t>
            </a:r>
            <a:r>
              <a:rPr lang="ru-RU" dirty="0" smtClean="0"/>
              <a:t>доступность, т.е. разрешимая степень </a:t>
            </a:r>
            <a:r>
              <a:rPr lang="ru-RU" dirty="0" smtClean="0"/>
              <a:t>трудности</a:t>
            </a:r>
          </a:p>
          <a:p>
            <a:r>
              <a:rPr lang="ru-RU" dirty="0" smtClean="0"/>
              <a:t>– </a:t>
            </a:r>
            <a:r>
              <a:rPr lang="ru-RU" dirty="0" smtClean="0"/>
              <a:t>толерантность, необходимость выслушивания всех мнений правильных и неправильных, но обязательно </a:t>
            </a:r>
            <a:r>
              <a:rPr lang="ru-RU" dirty="0" smtClean="0"/>
              <a:t>обоснованных</a:t>
            </a:r>
          </a:p>
          <a:p>
            <a:r>
              <a:rPr lang="ru-RU" dirty="0" smtClean="0"/>
              <a:t>– </a:t>
            </a:r>
            <a:r>
              <a:rPr lang="ru-RU" dirty="0" smtClean="0"/>
              <a:t>вся работа должна быть направлена на активную мыслительную деятельность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714355"/>
          <a:ext cx="8329641" cy="614364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76547"/>
                <a:gridCol w="2776547"/>
                <a:gridCol w="2776547"/>
              </a:tblGrid>
              <a:tr h="170435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Times New Roman"/>
                          <a:cs typeface="Times New Roman"/>
                        </a:rPr>
                        <a:t>      </a:t>
                      </a:r>
                      <a:r>
                        <a:rPr lang="ru-RU" sz="2000" b="1" i="1" dirty="0">
                          <a:latin typeface="Times New Roman"/>
                          <a:ea typeface="Times New Roman"/>
                          <a:cs typeface="Times New Roman"/>
                        </a:rPr>
                        <a:t>Традиционный</a:t>
                      </a: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i="1" dirty="0">
                          <a:latin typeface="Times New Roman"/>
                          <a:ea typeface="Times New Roman"/>
                          <a:cs typeface="Times New Roman"/>
                        </a:rPr>
                        <a:t>подход  к </a:t>
                      </a:r>
                      <a:r>
                        <a:rPr lang="ru-RU" sz="2000" b="1" i="1" dirty="0" err="1">
                          <a:latin typeface="Times New Roman"/>
                          <a:ea typeface="Times New Roman"/>
                          <a:cs typeface="Times New Roman"/>
                        </a:rPr>
                        <a:t>целеполаганию</a:t>
                      </a: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i="1" dirty="0" err="1">
                          <a:latin typeface="Times New Roman"/>
                          <a:ea typeface="Times New Roman"/>
                          <a:cs typeface="Times New Roman"/>
                        </a:rPr>
                        <a:t>Целеполагание</a:t>
                      </a:r>
                      <a:r>
                        <a:rPr lang="ru-RU" sz="2000" b="1" i="1" dirty="0">
                          <a:latin typeface="Times New Roman"/>
                          <a:ea typeface="Times New Roman"/>
                          <a:cs typeface="Times New Roman"/>
                        </a:rPr>
                        <a:t> «от ученика»</a:t>
                      </a: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i="1" dirty="0">
                          <a:latin typeface="Times New Roman"/>
                          <a:ea typeface="Times New Roman"/>
                          <a:cs typeface="Times New Roman"/>
                        </a:rPr>
                        <a:t>Задачи этапа урока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i="1" dirty="0">
                          <a:latin typeface="Times New Roman"/>
                          <a:ea typeface="Times New Roman"/>
                          <a:cs typeface="Times New Roman"/>
                        </a:rPr>
                        <a:t>(</a:t>
                      </a:r>
                      <a:r>
                        <a:rPr lang="ru-RU" sz="1800" b="1" i="1" dirty="0" err="1">
                          <a:latin typeface="Times New Roman"/>
                          <a:ea typeface="Times New Roman"/>
                          <a:cs typeface="Times New Roman"/>
                        </a:rPr>
                        <a:t>микроцели</a:t>
                      </a:r>
                      <a:r>
                        <a:rPr lang="ru-RU" sz="1800" b="1" i="1" dirty="0">
                          <a:latin typeface="Times New Roman"/>
                          <a:ea typeface="Times New Roman"/>
                          <a:cs typeface="Times New Roman"/>
                        </a:rPr>
                        <a:t>)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91164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  <a:cs typeface="Times New Roman"/>
                        </a:rPr>
                        <a:t>ознакомить учащихся с …</a:t>
                      </a:r>
                      <a:endParaRPr lang="ru-RU" sz="2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Times New Roman"/>
                          <a:cs typeface="Times New Roman"/>
                        </a:rPr>
                        <a:t>будут знать</a:t>
                      </a: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узнают…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вспомнят…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91164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  <a:cs typeface="Times New Roman"/>
                        </a:rPr>
                        <a:t>выработать умения …</a:t>
                      </a:r>
                      <a:endParaRPr lang="ru-RU" sz="2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Times New Roman"/>
                          <a:cs typeface="Times New Roman"/>
                        </a:rPr>
                        <a:t>будут уметь</a:t>
                      </a: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повторят…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научатся…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91164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  <a:cs typeface="Times New Roman"/>
                        </a:rPr>
                        <a:t>закрепить навык</a:t>
                      </a:r>
                      <a:endParaRPr lang="ru-RU" sz="2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latin typeface="Times New Roman"/>
                          <a:ea typeface="Times New Roman"/>
                          <a:cs typeface="Times New Roman"/>
                        </a:rPr>
                        <a:t>приобрету </a:t>
                      </a:r>
                      <a:r>
                        <a:rPr lang="ru-RU" sz="2000" dirty="0">
                          <a:latin typeface="Times New Roman"/>
                          <a:ea typeface="Times New Roman"/>
                          <a:cs typeface="Times New Roman"/>
                        </a:rPr>
                        <a:t>навык</a:t>
                      </a: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закрепят…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поупражняются…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70435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Times New Roman"/>
                          <a:cs typeface="Times New Roman"/>
                        </a:rPr>
                        <a:t>воспитывать интерес к предмету</a:t>
                      </a: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latin typeface="Times New Roman"/>
                          <a:ea typeface="Times New Roman"/>
                          <a:cs typeface="Times New Roman"/>
                        </a:rPr>
                        <a:t>смогу</a:t>
                      </a:r>
                      <a:r>
                        <a:rPr lang="ru-RU" sz="2000" baseline="0" dirty="0" smtClean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2000" dirty="0" smtClean="0">
                          <a:latin typeface="Times New Roman"/>
                          <a:ea typeface="Times New Roman"/>
                          <a:cs typeface="Times New Roman"/>
                        </a:rPr>
                        <a:t>поразмышлять </a:t>
                      </a:r>
                      <a:r>
                        <a:rPr lang="ru-RU" sz="2000" dirty="0">
                          <a:latin typeface="Times New Roman"/>
                          <a:ea typeface="Times New Roman"/>
                          <a:cs typeface="Times New Roman"/>
                        </a:rPr>
                        <a:t>…</a:t>
                      </a: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Times New Roman"/>
                          <a:cs typeface="Times New Roman"/>
                        </a:rPr>
                        <a:t>задуматься о …</a:t>
                      </a: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latin typeface="Times New Roman"/>
                          <a:ea typeface="Times New Roman"/>
                          <a:cs typeface="Times New Roman"/>
                        </a:rPr>
                        <a:t>смогу проявить </a:t>
                      </a:r>
                      <a:r>
                        <a:rPr lang="ru-RU" sz="2000" dirty="0">
                          <a:latin typeface="Times New Roman"/>
                          <a:ea typeface="Times New Roman"/>
                          <a:cs typeface="Times New Roman"/>
                        </a:rPr>
                        <a:t>…</a:t>
                      </a: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поразмышляют…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продемонстрируют…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err="1" smtClean="0"/>
              <a:t>Целеполагание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dirty="0" smtClean="0"/>
              <a:t>Процесс формулирования цели и вытекающих из неё задач.</a:t>
            </a:r>
          </a:p>
          <a:p>
            <a:pPr algn="ctr">
              <a:buFontTx/>
              <a:buNone/>
            </a:pPr>
            <a:r>
              <a:rPr lang="ru-RU" b="1" dirty="0" smtClean="0">
                <a:solidFill>
                  <a:schemeClr val="accent1"/>
                </a:solidFill>
              </a:rPr>
              <a:t>Компоненты </a:t>
            </a:r>
            <a:r>
              <a:rPr lang="ru-RU" b="1" dirty="0" err="1" smtClean="0">
                <a:solidFill>
                  <a:schemeClr val="accent1"/>
                </a:solidFill>
              </a:rPr>
              <a:t>целеполагания</a:t>
            </a:r>
            <a:endParaRPr lang="ru-RU" b="1" dirty="0" smtClean="0">
              <a:solidFill>
                <a:schemeClr val="accent1"/>
              </a:solidFill>
            </a:endParaRPr>
          </a:p>
          <a:p>
            <a:r>
              <a:rPr lang="ru-RU" dirty="0" smtClean="0"/>
              <a:t>Обоснование и выдвижение цели</a:t>
            </a:r>
          </a:p>
          <a:p>
            <a:r>
              <a:rPr lang="ru-RU" dirty="0" smtClean="0"/>
              <a:t>Определение путей их достижения</a:t>
            </a:r>
          </a:p>
          <a:p>
            <a:r>
              <a:rPr lang="ru-RU" dirty="0" smtClean="0"/>
              <a:t>Проектирование ожидаемого результата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42984"/>
            <a:ext cx="8229600" cy="5431552"/>
          </a:xfrm>
        </p:spPr>
        <p:txBody>
          <a:bodyPr>
            <a:normAutofit lnSpcReduction="10000"/>
          </a:bodyPr>
          <a:lstStyle/>
          <a:p>
            <a:r>
              <a:rPr lang="ru-RU" b="1" dirty="0" smtClean="0"/>
              <a:t>Учить детей сегодня трудно,</a:t>
            </a:r>
            <a:endParaRPr lang="ru-RU" dirty="0" smtClean="0"/>
          </a:p>
          <a:p>
            <a:r>
              <a:rPr lang="ru-RU" b="1" dirty="0" smtClean="0"/>
              <a:t>И раньше было нелегко.</a:t>
            </a:r>
            <a:endParaRPr lang="ru-RU" dirty="0" smtClean="0"/>
          </a:p>
          <a:p>
            <a:r>
              <a:rPr lang="ru-RU" b="1" dirty="0" smtClean="0"/>
              <a:t>Читать, считать, писать учили:</a:t>
            </a:r>
            <a:endParaRPr lang="ru-RU" dirty="0" smtClean="0"/>
          </a:p>
          <a:p>
            <a:r>
              <a:rPr lang="ru-RU" b="1" dirty="0" smtClean="0"/>
              <a:t>«Даёт корова молоко».</a:t>
            </a:r>
            <a:endParaRPr lang="ru-RU" dirty="0" smtClean="0"/>
          </a:p>
          <a:p>
            <a:r>
              <a:rPr lang="ru-RU" b="1" dirty="0" smtClean="0"/>
              <a:t>Век XXI – век открытий,</a:t>
            </a:r>
            <a:endParaRPr lang="ru-RU" dirty="0" smtClean="0"/>
          </a:p>
          <a:p>
            <a:r>
              <a:rPr lang="ru-RU" b="1" dirty="0" smtClean="0"/>
              <a:t>Век инноваций, новизны,</a:t>
            </a:r>
            <a:endParaRPr lang="ru-RU" dirty="0" smtClean="0"/>
          </a:p>
          <a:p>
            <a:r>
              <a:rPr lang="ru-RU" b="1" dirty="0" smtClean="0"/>
              <a:t>Но  от учителя зависит,</a:t>
            </a:r>
            <a:endParaRPr lang="ru-RU" dirty="0" smtClean="0"/>
          </a:p>
          <a:p>
            <a:r>
              <a:rPr lang="ru-RU" b="1" dirty="0" smtClean="0"/>
              <a:t>Какими дети быть должны.</a:t>
            </a:r>
            <a:endParaRPr lang="ru-RU" dirty="0" smtClean="0"/>
          </a:p>
          <a:p>
            <a:r>
              <a:rPr lang="ru-RU" b="1" dirty="0" smtClean="0"/>
              <a:t>Желаем вам, чтоб дети  в вашем классе</a:t>
            </a:r>
            <a:endParaRPr lang="ru-RU" dirty="0" smtClean="0"/>
          </a:p>
          <a:p>
            <a:r>
              <a:rPr lang="ru-RU" b="1" dirty="0" smtClean="0"/>
              <a:t>Светились от улыбок и любви,</a:t>
            </a:r>
            <a:endParaRPr lang="ru-RU" dirty="0" smtClean="0"/>
          </a:p>
          <a:p>
            <a:r>
              <a:rPr lang="ru-RU" b="1" dirty="0" smtClean="0"/>
              <a:t>Здоровья вам и творческих успехов</a:t>
            </a:r>
            <a:endParaRPr lang="ru-RU" dirty="0" smtClean="0"/>
          </a:p>
          <a:p>
            <a:r>
              <a:rPr lang="ru-RU" b="1" dirty="0" smtClean="0"/>
              <a:t>В век инноваций, новизны!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http://i.xn--7-ctb0bl0b.xn--p1ai/u/7d/ee99eebcb911e3b6cb59c5c45aa83f/-/%D0%A1%D0%BB%D0%B0%D0%B9%D0%B424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2857"/>
            <a:ext cx="9144000" cy="68637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Понятие цель</a:t>
            </a: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642938" y="1214438"/>
          <a:ext cx="8229600" cy="5216715"/>
        </p:xfrm>
        <a:graphic>
          <a:graphicData uri="http://schemas.openxmlformats.org/drawingml/2006/table">
            <a:tbl>
              <a:tblPr firstRow="1" firstCol="1" lastCol="1" bandRow="1">
                <a:tableStyleId>{FABFCF23-3B69-468F-B69F-88F6DE6A72F2}</a:tableStyleId>
              </a:tblPr>
              <a:tblGrid>
                <a:gridCol w="4114800"/>
                <a:gridCol w="4114800"/>
              </a:tblGrid>
              <a:tr h="337168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90044">
                <a:tc>
                  <a:txBody>
                    <a:bodyPr/>
                    <a:lstStyle/>
                    <a:p>
                      <a:r>
                        <a:rPr lang="ru-RU" dirty="0" smtClean="0"/>
                        <a:t>То, к чему стремятся, что намечено достигнуть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Д.Н. Ушаков</a:t>
                      </a:r>
                      <a:endParaRPr lang="ru-RU" dirty="0"/>
                    </a:p>
                  </a:txBody>
                  <a:tcPr/>
                </a:tc>
              </a:tr>
              <a:tr h="590044">
                <a:tc>
                  <a:txBody>
                    <a:bodyPr/>
                    <a:lstStyle/>
                    <a:p>
                      <a:r>
                        <a:rPr lang="ru-RU" dirty="0" smtClean="0"/>
                        <a:t>То, к чему стремятся, чего</a:t>
                      </a:r>
                      <a:r>
                        <a:rPr lang="ru-RU" baseline="0" dirty="0" smtClean="0"/>
                        <a:t> </a:t>
                      </a:r>
                      <a:r>
                        <a:rPr lang="ru-RU" dirty="0" smtClean="0"/>
                        <a:t> хотят достигнуть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Т.Ф.</a:t>
                      </a:r>
                      <a:r>
                        <a:rPr lang="ru-RU" baseline="0" dirty="0" smtClean="0"/>
                        <a:t> Ефремова</a:t>
                      </a:r>
                      <a:endParaRPr lang="ru-RU" dirty="0"/>
                    </a:p>
                  </a:txBody>
                  <a:tcPr/>
                </a:tc>
              </a:tr>
              <a:tr h="842920">
                <a:tc>
                  <a:txBody>
                    <a:bodyPr/>
                    <a:lstStyle/>
                    <a:p>
                      <a:r>
                        <a:rPr lang="ru-RU" dirty="0" smtClean="0"/>
                        <a:t>Идеальное ,мысленное предвосхищение результата деятельности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БЭС</a:t>
                      </a:r>
                      <a:endParaRPr lang="ru-RU" dirty="0"/>
                    </a:p>
                  </a:txBody>
                  <a:tcPr/>
                </a:tc>
              </a:tr>
              <a:tr h="590044">
                <a:tc>
                  <a:txBody>
                    <a:bodyPr/>
                    <a:lstStyle/>
                    <a:p>
                      <a:r>
                        <a:rPr lang="ru-RU" dirty="0" smtClean="0"/>
                        <a:t>Желаемое представление результата деятельности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Философский словарь</a:t>
                      </a:r>
                      <a:endParaRPr lang="ru-RU" dirty="0"/>
                    </a:p>
                  </a:txBody>
                  <a:tcPr/>
                </a:tc>
              </a:tr>
              <a:tr h="590044">
                <a:tc>
                  <a:txBody>
                    <a:bodyPr/>
                    <a:lstStyle/>
                    <a:p>
                      <a:r>
                        <a:rPr lang="ru-RU" dirty="0" smtClean="0"/>
                        <a:t>Осознанный образ предвосхищаемого результата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Психологический словарь</a:t>
                      </a:r>
                      <a:endParaRPr lang="ru-RU" dirty="0"/>
                    </a:p>
                  </a:txBody>
                  <a:tcPr/>
                </a:tc>
              </a:tr>
              <a:tr h="1376235">
                <a:tc>
                  <a:txBody>
                    <a:bodyPr/>
                    <a:lstStyle/>
                    <a:p>
                      <a:r>
                        <a:rPr lang="ru-RU" dirty="0" smtClean="0"/>
                        <a:t>Конечное желание, намерение, чего кто силится достигнуть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В.И.Даль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Цель: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b="1" i="1" dirty="0" smtClean="0"/>
          </a:p>
          <a:p>
            <a:r>
              <a:rPr lang="ru-RU" b="1" i="1" dirty="0" smtClean="0"/>
              <a:t>планируемый</a:t>
            </a:r>
            <a:r>
              <a:rPr lang="ru-RU" dirty="0" smtClean="0"/>
              <a:t> </a:t>
            </a:r>
            <a:r>
              <a:rPr lang="ru-RU" dirty="0" smtClean="0"/>
              <a:t>результат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 </a:t>
            </a:r>
            <a:r>
              <a:rPr lang="ru-RU" b="1" i="1" dirty="0" smtClean="0"/>
              <a:t>ожидаемый</a:t>
            </a:r>
            <a:r>
              <a:rPr lang="ru-RU" dirty="0" smtClean="0"/>
              <a:t> результат определенных действий, осуществляемых самостоятельно или совместно с кем-то</a:t>
            </a:r>
          </a:p>
          <a:p>
            <a:r>
              <a:rPr lang="ru-RU" b="1" i="1" dirty="0" smtClean="0"/>
              <a:t>образ </a:t>
            </a:r>
            <a:r>
              <a:rPr lang="ru-RU" b="1" i="1" dirty="0" smtClean="0"/>
              <a:t>будущего</a:t>
            </a:r>
            <a:r>
              <a:rPr lang="ru-RU" dirty="0" smtClean="0"/>
              <a:t> результата - образовательный продукт, который должен   быть реальным, конкретным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http://i.xn--7-ctb0bl0b.xn--p1ai/u/0b/f8f24ebcb911e3879b3ab4c45aa83f/-/%D0%A1%D0%BB%D0%B0%D0%B9%D0%B41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2857"/>
            <a:ext cx="9144000" cy="68637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b="1" dirty="0" smtClean="0"/>
              <a:t>Определение целей через изучаемое содержание.</a:t>
            </a:r>
            <a:r>
              <a:rPr lang="ru-RU" sz="3200" dirty="0" smtClean="0"/>
              <a:t> 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«</a:t>
            </a:r>
            <a:r>
              <a:rPr lang="ru-RU" dirty="0" smtClean="0"/>
              <a:t>изучить явления электромагнитной индукции» </a:t>
            </a:r>
            <a:endParaRPr lang="ru-RU" dirty="0" smtClean="0"/>
          </a:p>
          <a:p>
            <a:r>
              <a:rPr lang="ru-RU" dirty="0" smtClean="0"/>
              <a:t> </a:t>
            </a:r>
            <a:r>
              <a:rPr lang="ru-RU" dirty="0" smtClean="0"/>
              <a:t>«изучить теорему Виета</a:t>
            </a:r>
            <a:r>
              <a:rPr lang="ru-RU" dirty="0" smtClean="0"/>
              <a:t>»</a:t>
            </a:r>
          </a:p>
          <a:p>
            <a:r>
              <a:rPr lang="ru-RU" dirty="0" smtClean="0"/>
              <a:t>«</a:t>
            </a:r>
            <a:r>
              <a:rPr lang="ru-RU" dirty="0" smtClean="0"/>
              <a:t>познакомить с теорией электромагнитного поля</a:t>
            </a:r>
            <a:r>
              <a:rPr lang="ru-RU" dirty="0" smtClean="0"/>
              <a:t>»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«</a:t>
            </a:r>
            <a:r>
              <a:rPr lang="ru-RU" dirty="0" smtClean="0"/>
              <a:t>ввести понятие инертности тела». </a:t>
            </a:r>
            <a:endParaRPr lang="ru-RU" dirty="0" smtClean="0"/>
          </a:p>
          <a:p>
            <a:pPr>
              <a:buFont typeface="Arial" pitchFamily="34" charset="0"/>
              <a:buChar char="•"/>
            </a:pPr>
            <a:endParaRPr lang="ru-RU" dirty="0" smtClean="0"/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– </a:t>
            </a:r>
            <a:r>
              <a:rPr lang="ru-RU" dirty="0" smtClean="0"/>
              <a:t>«изучить содержание параграфа….»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Определение целей через деятельность учителя.</a:t>
            </a:r>
            <a:r>
              <a:rPr lang="ru-RU" dirty="0" smtClean="0"/>
              <a:t> 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«ознакомить </a:t>
            </a:r>
            <a:r>
              <a:rPr lang="ru-RU" dirty="0" smtClean="0"/>
              <a:t>учащихся с принципом действия двигателя внутреннего </a:t>
            </a:r>
            <a:r>
              <a:rPr lang="ru-RU" dirty="0" smtClean="0"/>
              <a:t>сгорания»</a:t>
            </a:r>
          </a:p>
          <a:p>
            <a:r>
              <a:rPr lang="ru-RU" dirty="0" smtClean="0"/>
              <a:t> </a:t>
            </a:r>
            <a:r>
              <a:rPr lang="ru-RU" dirty="0" smtClean="0"/>
              <a:t>"продемонстрировать приемы чтения условных обозначений на географической карте".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137</TotalTime>
  <Words>656</Words>
  <Application>Microsoft Office PowerPoint</Application>
  <PresentationFormat>Экран (4:3)</PresentationFormat>
  <Paragraphs>184</Paragraphs>
  <Slides>31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31</vt:i4>
      </vt:variant>
    </vt:vector>
  </HeadingPairs>
  <TitlesOfParts>
    <vt:vector size="32" baseType="lpstr">
      <vt:lpstr>Городская</vt:lpstr>
      <vt:lpstr>Особенности урока в соответствии с ФГОС</vt:lpstr>
      <vt:lpstr>Регулятивные учебные действия</vt:lpstr>
      <vt:lpstr>Целеполагание</vt:lpstr>
      <vt:lpstr>Понятие цель</vt:lpstr>
      <vt:lpstr>Цель:</vt:lpstr>
      <vt:lpstr>Слайд 6</vt:lpstr>
      <vt:lpstr>Слайд 7</vt:lpstr>
      <vt:lpstr>Определение целей через изучаемое содержание. </vt:lpstr>
      <vt:lpstr>Определение целей через деятельность учителя. </vt:lpstr>
      <vt:lpstr>Постановка целей через учебную деятельность учащихся.</vt:lpstr>
      <vt:lpstr>Традиционные способы постановки цели</vt:lpstr>
      <vt:lpstr>  Целеполагание является проблемой современного урока  </vt:lpstr>
      <vt:lpstr>Подмена цели средствами урока</vt:lpstr>
      <vt:lpstr>Формальный подход</vt:lpstr>
      <vt:lpstr>Завышение цели</vt:lpstr>
      <vt:lpstr>Постановка собственной цели учителя</vt:lpstr>
      <vt:lpstr>Определение целей урока</vt:lpstr>
      <vt:lpstr>SMART  критерии постановки цели</vt:lpstr>
      <vt:lpstr>Как определить, что цель сформулирована правильно</vt:lpstr>
      <vt:lpstr>Цель урока трансформируется в задачи:</vt:lpstr>
      <vt:lpstr>Слайд 21</vt:lpstr>
      <vt:lpstr>Слайд 22</vt:lpstr>
      <vt:lpstr>Реформы Петра 1</vt:lpstr>
      <vt:lpstr>Правильно</vt:lpstr>
      <vt:lpstr>Слайд 25</vt:lpstr>
      <vt:lpstr>приемы целеполагания  </vt:lpstr>
      <vt:lpstr>Тема-вопрос  </vt:lpstr>
      <vt:lpstr>Обязательными условиями использования  перечисленных приемов является: </vt:lpstr>
      <vt:lpstr>Слайд 29</vt:lpstr>
      <vt:lpstr>Слайд 30</vt:lpstr>
      <vt:lpstr>Слайд 31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Особенности урока в соответствии с ФГОС</dc:title>
  <dc:creator>User</dc:creator>
  <cp:lastModifiedBy>User</cp:lastModifiedBy>
  <cp:revision>16</cp:revision>
  <dcterms:created xsi:type="dcterms:W3CDTF">2016-02-21T08:56:21Z</dcterms:created>
  <dcterms:modified xsi:type="dcterms:W3CDTF">2016-02-21T11:13:30Z</dcterms:modified>
</cp:coreProperties>
</file>