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26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4" r:id="rId3"/>
    <p:sldId id="265" r:id="rId4"/>
    <p:sldId id="257" r:id="rId5"/>
    <p:sldId id="263" r:id="rId6"/>
    <p:sldId id="258" r:id="rId7"/>
    <p:sldId id="261" r:id="rId8"/>
    <p:sldId id="267" r:id="rId9"/>
    <p:sldId id="285" r:id="rId10"/>
    <p:sldId id="286" r:id="rId11"/>
    <p:sldId id="287" r:id="rId12"/>
    <p:sldId id="259" r:id="rId13"/>
    <p:sldId id="266" r:id="rId14"/>
    <p:sldId id="292" r:id="rId15"/>
    <p:sldId id="296" r:id="rId16"/>
    <p:sldId id="288" r:id="rId17"/>
    <p:sldId id="289" r:id="rId18"/>
    <p:sldId id="290" r:id="rId19"/>
    <p:sldId id="298" r:id="rId20"/>
    <p:sldId id="293" r:id="rId21"/>
    <p:sldId id="295" r:id="rId22"/>
    <p:sldId id="297" r:id="rId23"/>
    <p:sldId id="294" r:id="rId24"/>
    <p:sldId id="291" r:id="rId25"/>
    <p:sldId id="262" r:id="rId26"/>
    <p:sldId id="260" r:id="rId27"/>
    <p:sldId id="270" r:id="rId28"/>
    <p:sldId id="272" r:id="rId29"/>
    <p:sldId id="276" r:id="rId30"/>
    <p:sldId id="277" r:id="rId31"/>
    <p:sldId id="278" r:id="rId32"/>
    <p:sldId id="273" r:id="rId33"/>
    <p:sldId id="274" r:id="rId34"/>
    <p:sldId id="275" r:id="rId35"/>
    <p:sldId id="279" r:id="rId36"/>
    <p:sldId id="280" r:id="rId37"/>
    <p:sldId id="281" r:id="rId38"/>
    <p:sldId id="282" r:id="rId39"/>
    <p:sldId id="283" r:id="rId40"/>
    <p:sldId id="284" r:id="rId41"/>
    <p:sldId id="269" r:id="rId42"/>
    <p:sldId id="268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29" autoAdjust="0"/>
  </p:normalViewPr>
  <p:slideViewPr>
    <p:cSldViewPr>
      <p:cViewPr>
        <p:scale>
          <a:sx n="87" d="100"/>
          <a:sy n="87" d="100"/>
        </p:scale>
        <p:origin x="-876" y="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3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4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5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626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dLbls>
            <c:dLbl>
              <c:idx val="5"/>
              <c:tx>
                <c:rich>
                  <a:bodyPr/>
                  <a:lstStyle/>
                  <a:p>
                    <a:r>
                      <a:rPr lang="ru-RU"/>
                      <a:t>2,6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2.2999999999999998</c:v>
                </c:pt>
                <c:pt idx="1">
                  <c:v>2.2000000000000002</c:v>
                </c:pt>
                <c:pt idx="2">
                  <c:v>1.9</c:v>
                </c:pt>
                <c:pt idx="3">
                  <c:v>2.6</c:v>
                </c:pt>
                <c:pt idx="4">
                  <c:v>2.7</c:v>
                </c:pt>
                <c:pt idx="5">
                  <c:v>2.6</c:v>
                </c:pt>
                <c:pt idx="6">
                  <c:v>2.8</c:v>
                </c:pt>
                <c:pt idx="7">
                  <c:v>2.7</c:v>
                </c:pt>
                <c:pt idx="8">
                  <c:v>2.6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dLbls>
            <c:dLbl>
              <c:idx val="5"/>
              <c:tx>
                <c:rich>
                  <a:bodyPr/>
                  <a:lstStyle/>
                  <a:p>
                    <a:r>
                      <a:rPr lang="ru-RU"/>
                      <a:t>3,0</a:t>
                    </a:r>
                    <a:endParaRPr lang="en-US"/>
                  </a:p>
                </c:rich>
              </c:tx>
              <c:dLblPos val="inEnd"/>
              <c:showVal val="1"/>
            </c:dLbl>
            <c:dLbl>
              <c:idx val="7"/>
              <c:dLblPos val="inEnd"/>
              <c:showVal val="1"/>
            </c:dLbl>
            <c:dLbl>
              <c:idx val="8"/>
              <c:dLblPos val="inEnd"/>
              <c:showVal val="1"/>
            </c:dLbl>
            <c:delete val="1"/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2.9</c:v>
                </c:pt>
                <c:pt idx="1">
                  <c:v>2.9</c:v>
                </c:pt>
                <c:pt idx="2">
                  <c:v>2.9</c:v>
                </c:pt>
                <c:pt idx="3">
                  <c:v>2.9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</c:numCache>
            </c:numRef>
          </c:val>
        </c:ser>
        <c:axId val="94210304"/>
        <c:axId val="94232576"/>
      </c:barChart>
      <c:catAx>
        <c:axId val="94210304"/>
        <c:scaling>
          <c:orientation val="minMax"/>
        </c:scaling>
        <c:axPos val="l"/>
        <c:tickLblPos val="nextTo"/>
        <c:crossAx val="94232576"/>
        <c:crosses val="autoZero"/>
        <c:auto val="1"/>
        <c:lblAlgn val="ctr"/>
        <c:lblOffset val="100"/>
      </c:catAx>
      <c:valAx>
        <c:axId val="94232576"/>
        <c:scaling>
          <c:orientation val="minMax"/>
        </c:scaling>
        <c:axPos val="b"/>
        <c:majorGridlines/>
        <c:numFmt formatCode="General" sourceLinked="1"/>
        <c:tickLblPos val="nextTo"/>
        <c:crossAx val="94210304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0,83</c:v>
                </c:pt>
                <c:pt idx="1">
                  <c:v>май 1,06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0.83000000000000063</c:v>
                </c:pt>
                <c:pt idx="1">
                  <c:v>1.07</c:v>
                </c:pt>
              </c:numCache>
            </c:numRef>
          </c:val>
        </c:ser>
        <c:shape val="cylinder"/>
        <c:axId val="104907520"/>
        <c:axId val="104909056"/>
        <c:axId val="0"/>
      </c:bar3DChart>
      <c:catAx>
        <c:axId val="104907520"/>
        <c:scaling>
          <c:orientation val="minMax"/>
        </c:scaling>
        <c:axPos val="b"/>
        <c:tickLblPos val="nextTo"/>
        <c:crossAx val="104909056"/>
        <c:crosses val="autoZero"/>
        <c:auto val="1"/>
        <c:lblAlgn val="ctr"/>
        <c:lblOffset val="100"/>
      </c:catAx>
      <c:valAx>
        <c:axId val="104909056"/>
        <c:scaling>
          <c:orientation val="minMax"/>
        </c:scaling>
        <c:axPos val="l"/>
        <c:majorGridlines/>
        <c:numFmt formatCode="General" sourceLinked="1"/>
        <c:tickLblPos val="nextTo"/>
        <c:crossAx val="10490752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11,2</c:v>
                </c:pt>
                <c:pt idx="1">
                  <c:v>май 11,6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11.2</c:v>
                </c:pt>
                <c:pt idx="1">
                  <c:v>11.450000000000006</c:v>
                </c:pt>
              </c:numCache>
            </c:numRef>
          </c:val>
        </c:ser>
        <c:shape val="cylinder"/>
        <c:axId val="104814848"/>
        <c:axId val="104820736"/>
        <c:axId val="0"/>
      </c:bar3DChart>
      <c:catAx>
        <c:axId val="104814848"/>
        <c:scaling>
          <c:orientation val="minMax"/>
        </c:scaling>
        <c:axPos val="b"/>
        <c:tickLblPos val="nextTo"/>
        <c:crossAx val="104820736"/>
        <c:crosses val="autoZero"/>
        <c:auto val="1"/>
        <c:lblAlgn val="ctr"/>
        <c:lblOffset val="100"/>
      </c:catAx>
      <c:valAx>
        <c:axId val="104820736"/>
        <c:scaling>
          <c:orientation val="minMax"/>
        </c:scaling>
        <c:axPos val="l"/>
        <c:majorGridlines/>
        <c:numFmt formatCode="General" sourceLinked="1"/>
        <c:tickLblPos val="nextTo"/>
        <c:crossAx val="10481484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3,3</c:v>
                </c:pt>
                <c:pt idx="1">
                  <c:v>май 2,7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3.3</c:v>
                </c:pt>
                <c:pt idx="1">
                  <c:v>3.6</c:v>
                </c:pt>
              </c:numCache>
            </c:numRef>
          </c:val>
        </c:ser>
        <c:shape val="cylinder"/>
        <c:axId val="105031552"/>
        <c:axId val="105033088"/>
        <c:axId val="0"/>
      </c:bar3DChart>
      <c:catAx>
        <c:axId val="105031552"/>
        <c:scaling>
          <c:orientation val="minMax"/>
        </c:scaling>
        <c:axPos val="b"/>
        <c:tickLblPos val="nextTo"/>
        <c:crossAx val="105033088"/>
        <c:crosses val="autoZero"/>
        <c:auto val="1"/>
        <c:lblAlgn val="ctr"/>
        <c:lblOffset val="100"/>
      </c:catAx>
      <c:valAx>
        <c:axId val="105033088"/>
        <c:scaling>
          <c:orientation val="minMax"/>
        </c:scaling>
        <c:axPos val="l"/>
        <c:majorGridlines/>
        <c:numFmt formatCode="General" sourceLinked="1"/>
        <c:tickLblPos val="nextTo"/>
        <c:crossAx val="10503155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5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20765150189559639"/>
          <c:y val="5.5522434695663113E-2"/>
          <c:w val="0.75531146106736657"/>
          <c:h val="0.7940103320418281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11.0</c:v>
                </c:pt>
                <c:pt idx="1">
                  <c:v>май 8,8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10.8</c:v>
                </c:pt>
              </c:numCache>
            </c:numRef>
          </c:val>
        </c:ser>
        <c:shape val="cylinder"/>
        <c:axId val="104934400"/>
        <c:axId val="104936192"/>
        <c:axId val="0"/>
      </c:bar3DChart>
      <c:catAx>
        <c:axId val="104934400"/>
        <c:scaling>
          <c:orientation val="minMax"/>
        </c:scaling>
        <c:axPos val="b"/>
        <c:tickLblPos val="nextTo"/>
        <c:crossAx val="104936192"/>
        <c:crosses val="autoZero"/>
        <c:auto val="1"/>
        <c:lblAlgn val="ctr"/>
        <c:lblOffset val="100"/>
      </c:catAx>
      <c:valAx>
        <c:axId val="104936192"/>
        <c:scaling>
          <c:orientation val="minMax"/>
        </c:scaling>
        <c:axPos val="l"/>
        <c:majorGridlines/>
        <c:numFmt formatCode="General" sourceLinked="1"/>
        <c:tickLblPos val="nextTo"/>
        <c:crossAx val="10493440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5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9881526777238001"/>
          <c:y val="4.7667424590081879E-2"/>
          <c:w val="0.76572373931982141"/>
          <c:h val="0.792734938398745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1,7</c:v>
                </c:pt>
                <c:pt idx="1">
                  <c:v>май 2,31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1.7</c:v>
                </c:pt>
                <c:pt idx="1">
                  <c:v>2.25</c:v>
                </c:pt>
              </c:numCache>
            </c:numRef>
          </c:val>
        </c:ser>
        <c:shape val="cylinder"/>
        <c:axId val="105090432"/>
        <c:axId val="105096320"/>
        <c:axId val="0"/>
      </c:bar3DChart>
      <c:catAx>
        <c:axId val="105090432"/>
        <c:scaling>
          <c:orientation val="minMax"/>
        </c:scaling>
        <c:axPos val="b"/>
        <c:tickLblPos val="nextTo"/>
        <c:crossAx val="105096320"/>
        <c:crosses val="autoZero"/>
        <c:auto val="1"/>
        <c:lblAlgn val="ctr"/>
        <c:lblOffset val="100"/>
      </c:catAx>
      <c:valAx>
        <c:axId val="105096320"/>
        <c:scaling>
          <c:orientation val="minMax"/>
        </c:scaling>
        <c:axPos val="l"/>
        <c:majorGridlines/>
        <c:numFmt formatCode="General" sourceLinked="1"/>
        <c:tickLblPos val="nextTo"/>
        <c:crossAx val="1050904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5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9951415040511244"/>
          <c:y val="3.0831228624714952E-2"/>
          <c:w val="0.76063077713112126"/>
          <c:h val="0.795540971059639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1,3</c:v>
                </c:pt>
                <c:pt idx="1">
                  <c:v>май 1,89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1.3</c:v>
                </c:pt>
                <c:pt idx="1">
                  <c:v>1.82</c:v>
                </c:pt>
              </c:numCache>
            </c:numRef>
          </c:val>
        </c:ser>
        <c:shape val="cylinder"/>
        <c:axId val="105116416"/>
        <c:axId val="105117952"/>
        <c:axId val="0"/>
      </c:bar3DChart>
      <c:catAx>
        <c:axId val="105116416"/>
        <c:scaling>
          <c:orientation val="minMax"/>
        </c:scaling>
        <c:axPos val="b"/>
        <c:tickLblPos val="nextTo"/>
        <c:crossAx val="105117952"/>
        <c:crosses val="autoZero"/>
        <c:auto val="1"/>
        <c:lblAlgn val="ctr"/>
        <c:lblOffset val="100"/>
      </c:catAx>
      <c:valAx>
        <c:axId val="105117952"/>
        <c:scaling>
          <c:orientation val="minMax"/>
        </c:scaling>
        <c:axPos val="l"/>
        <c:majorGridlines/>
        <c:numFmt formatCode="General" sourceLinked="1"/>
        <c:tickLblPos val="nextTo"/>
        <c:crossAx val="10511641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5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9,76</c:v>
                </c:pt>
                <c:pt idx="1">
                  <c:v>май 11,2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9.76</c:v>
                </c:pt>
                <c:pt idx="1">
                  <c:v>10.9</c:v>
                </c:pt>
              </c:numCache>
            </c:numRef>
          </c:val>
        </c:ser>
        <c:shape val="cylinder"/>
        <c:axId val="105138432"/>
        <c:axId val="105148416"/>
        <c:axId val="0"/>
      </c:bar3DChart>
      <c:catAx>
        <c:axId val="105138432"/>
        <c:scaling>
          <c:orientation val="minMax"/>
        </c:scaling>
        <c:axPos val="b"/>
        <c:tickLblPos val="nextTo"/>
        <c:crossAx val="105148416"/>
        <c:crosses val="autoZero"/>
        <c:auto val="1"/>
        <c:lblAlgn val="ctr"/>
        <c:lblOffset val="100"/>
      </c:catAx>
      <c:valAx>
        <c:axId val="105148416"/>
        <c:scaling>
          <c:orientation val="minMax"/>
        </c:scaling>
        <c:axPos val="l"/>
        <c:majorGridlines/>
        <c:numFmt formatCode="General" sourceLinked="1"/>
        <c:tickLblPos val="nextTo"/>
        <c:crossAx val="1051384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6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7007560196279814"/>
          <c:y val="5.6417957835915952E-2"/>
          <c:w val="0.79369251397923091"/>
          <c:h val="0.7906879180425027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3,5</c:v>
                </c:pt>
                <c:pt idx="1">
                  <c:v>май 2,6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3.5</c:v>
                </c:pt>
                <c:pt idx="1">
                  <c:v>3</c:v>
                </c:pt>
              </c:numCache>
            </c:numRef>
          </c:val>
        </c:ser>
        <c:shape val="cylinder"/>
        <c:axId val="105252736"/>
        <c:axId val="105254272"/>
        <c:axId val="0"/>
      </c:bar3DChart>
      <c:catAx>
        <c:axId val="105252736"/>
        <c:scaling>
          <c:orientation val="minMax"/>
        </c:scaling>
        <c:axPos val="b"/>
        <c:tickLblPos val="nextTo"/>
        <c:crossAx val="105254272"/>
        <c:crosses val="autoZero"/>
        <c:auto val="1"/>
        <c:lblAlgn val="ctr"/>
        <c:lblOffset val="100"/>
      </c:catAx>
      <c:valAx>
        <c:axId val="105254272"/>
        <c:scaling>
          <c:orientation val="minMax"/>
        </c:scaling>
        <c:axPos val="l"/>
        <c:majorGridlines/>
        <c:numFmt formatCode="General" sourceLinked="1"/>
        <c:tickLblPos val="nextTo"/>
        <c:crossAx val="1052527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912010608048994"/>
          <c:y val="4.4861391929187498E-2"/>
          <c:w val="0.77060449475065662"/>
          <c:h val="0.795540971059639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10,7</c:v>
                </c:pt>
                <c:pt idx="1">
                  <c:v>май 8,7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10.7</c:v>
                </c:pt>
                <c:pt idx="1">
                  <c:v>10.1</c:v>
                </c:pt>
              </c:numCache>
            </c:numRef>
          </c:val>
        </c:ser>
        <c:shape val="cylinder"/>
        <c:axId val="105278464"/>
        <c:axId val="105284352"/>
        <c:axId val="0"/>
      </c:bar3DChart>
      <c:catAx>
        <c:axId val="105278464"/>
        <c:scaling>
          <c:orientation val="minMax"/>
        </c:scaling>
        <c:axPos val="b"/>
        <c:tickLblPos val="nextTo"/>
        <c:crossAx val="105284352"/>
        <c:crosses val="autoZero"/>
        <c:auto val="1"/>
        <c:lblAlgn val="ctr"/>
        <c:lblOffset val="100"/>
      </c:catAx>
      <c:valAx>
        <c:axId val="105284352"/>
        <c:scaling>
          <c:orientation val="minMax"/>
        </c:scaling>
        <c:axPos val="l"/>
        <c:majorGridlines/>
        <c:numFmt formatCode="General" sourceLinked="1"/>
        <c:tickLblPos val="nextTo"/>
        <c:crossAx val="10527846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2,3</c:v>
                </c:pt>
                <c:pt idx="1">
                  <c:v>май 3,1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2.2999999999999998</c:v>
                </c:pt>
                <c:pt idx="1">
                  <c:v>3</c:v>
                </c:pt>
              </c:numCache>
            </c:numRef>
          </c:val>
        </c:ser>
        <c:shape val="cylinder"/>
        <c:axId val="105377152"/>
        <c:axId val="105190528"/>
        <c:axId val="0"/>
      </c:bar3DChart>
      <c:catAx>
        <c:axId val="105377152"/>
        <c:scaling>
          <c:orientation val="minMax"/>
        </c:scaling>
        <c:axPos val="b"/>
        <c:tickLblPos val="nextTo"/>
        <c:crossAx val="105190528"/>
        <c:crosses val="autoZero"/>
        <c:auto val="1"/>
        <c:lblAlgn val="ctr"/>
        <c:lblOffset val="100"/>
      </c:catAx>
      <c:valAx>
        <c:axId val="105190528"/>
        <c:scaling>
          <c:orientation val="minMax"/>
        </c:scaling>
        <c:axPos val="l"/>
        <c:majorGridlines/>
        <c:numFmt formatCode="General" sourceLinked="1"/>
        <c:tickLblPos val="nextTo"/>
        <c:crossAx val="10537715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dLbls>
            <c:showVal val="1"/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2.8</c:v>
                </c:pt>
                <c:pt idx="1">
                  <c:v>2.75</c:v>
                </c:pt>
                <c:pt idx="2">
                  <c:v>2.65</c:v>
                </c:pt>
                <c:pt idx="3">
                  <c:v>2.7</c:v>
                </c:pt>
                <c:pt idx="4">
                  <c:v>2.7</c:v>
                </c:pt>
                <c:pt idx="5">
                  <c:v>2.9</c:v>
                </c:pt>
                <c:pt idx="6">
                  <c:v>2.8</c:v>
                </c:pt>
                <c:pt idx="7">
                  <c:v>2.8</c:v>
                </c:pt>
                <c:pt idx="8">
                  <c:v>2.9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dLbls>
            <c:showVal val="1"/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2.9</c:v>
                </c:pt>
                <c:pt idx="7">
                  <c:v>3</c:v>
                </c:pt>
                <c:pt idx="8">
                  <c:v>3</c:v>
                </c:pt>
              </c:numCache>
            </c:numRef>
          </c:val>
        </c:ser>
        <c:axId val="61445632"/>
        <c:axId val="61447168"/>
      </c:barChart>
      <c:catAx>
        <c:axId val="61445632"/>
        <c:scaling>
          <c:orientation val="minMax"/>
        </c:scaling>
        <c:axPos val="l"/>
        <c:tickLblPos val="nextTo"/>
        <c:crossAx val="61447168"/>
        <c:crosses val="autoZero"/>
        <c:auto val="1"/>
        <c:lblAlgn val="ctr"/>
        <c:lblOffset val="100"/>
      </c:catAx>
      <c:valAx>
        <c:axId val="61447168"/>
        <c:scaling>
          <c:orientation val="minMax"/>
        </c:scaling>
        <c:axPos val="b"/>
        <c:majorGridlines/>
        <c:numFmt formatCode="General" sourceLinked="1"/>
        <c:tickLblPos val="nextTo"/>
        <c:crossAx val="61445632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1,3</c:v>
                </c:pt>
                <c:pt idx="1">
                  <c:v>май 2,0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1.3</c:v>
                </c:pt>
                <c:pt idx="1">
                  <c:v>2</c:v>
                </c:pt>
              </c:numCache>
            </c:numRef>
          </c:val>
        </c:ser>
        <c:shape val="cylinder"/>
        <c:axId val="105247488"/>
        <c:axId val="105249024"/>
        <c:axId val="0"/>
      </c:bar3DChart>
      <c:catAx>
        <c:axId val="105247488"/>
        <c:scaling>
          <c:orientation val="minMax"/>
        </c:scaling>
        <c:axPos val="b"/>
        <c:tickLblPos val="nextTo"/>
        <c:crossAx val="105249024"/>
        <c:crosses val="autoZero"/>
        <c:auto val="1"/>
        <c:lblAlgn val="ctr"/>
        <c:lblOffset val="100"/>
      </c:catAx>
      <c:valAx>
        <c:axId val="105249024"/>
        <c:scaling>
          <c:orientation val="minMax"/>
        </c:scaling>
        <c:axPos val="l"/>
        <c:majorGridlines/>
        <c:numFmt formatCode="General" sourceLinked="1"/>
        <c:tickLblPos val="nextTo"/>
        <c:crossAx val="10524748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8,5</c:v>
                </c:pt>
                <c:pt idx="1">
                  <c:v>май 9,3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8.5</c:v>
                </c:pt>
                <c:pt idx="1">
                  <c:v>11.5</c:v>
                </c:pt>
              </c:numCache>
            </c:numRef>
          </c:val>
        </c:ser>
        <c:shape val="cylinder"/>
        <c:axId val="105400576"/>
        <c:axId val="105406464"/>
        <c:axId val="0"/>
      </c:bar3DChart>
      <c:catAx>
        <c:axId val="105400576"/>
        <c:scaling>
          <c:orientation val="minMax"/>
        </c:scaling>
        <c:axPos val="b"/>
        <c:tickLblPos val="nextTo"/>
        <c:crossAx val="105406464"/>
        <c:crosses val="autoZero"/>
        <c:auto val="1"/>
        <c:lblAlgn val="ctr"/>
        <c:lblOffset val="100"/>
      </c:catAx>
      <c:valAx>
        <c:axId val="105406464"/>
        <c:scaling>
          <c:orientation val="minMax"/>
        </c:scaling>
        <c:axPos val="l"/>
        <c:majorGridlines/>
        <c:numFmt formatCode="General" sourceLinked="1"/>
        <c:tickLblPos val="nextTo"/>
        <c:crossAx val="10540057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3,5</c:v>
                </c:pt>
                <c:pt idx="1">
                  <c:v>май 2,9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3.5</c:v>
                </c:pt>
                <c:pt idx="1">
                  <c:v>2.8</c:v>
                </c:pt>
              </c:numCache>
            </c:numRef>
          </c:val>
        </c:ser>
        <c:shape val="cylinder"/>
        <c:axId val="105577856"/>
        <c:axId val="105460864"/>
        <c:axId val="0"/>
      </c:bar3DChart>
      <c:catAx>
        <c:axId val="105577856"/>
        <c:scaling>
          <c:orientation val="minMax"/>
        </c:scaling>
        <c:axPos val="b"/>
        <c:tickLblPos val="nextTo"/>
        <c:crossAx val="105460864"/>
        <c:crosses val="autoZero"/>
        <c:auto val="1"/>
        <c:lblAlgn val="ctr"/>
        <c:lblOffset val="100"/>
      </c:catAx>
      <c:valAx>
        <c:axId val="105460864"/>
        <c:scaling>
          <c:orientation val="minMax"/>
        </c:scaling>
        <c:axPos val="l"/>
        <c:majorGridlines/>
        <c:numFmt formatCode="General" sourceLinked="1"/>
        <c:tickLblPos val="nextTo"/>
        <c:crossAx val="1055778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11,5</c:v>
                </c:pt>
                <c:pt idx="1">
                  <c:v>май 8,7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11.5</c:v>
                </c:pt>
                <c:pt idx="1">
                  <c:v>2.8</c:v>
                </c:pt>
              </c:numCache>
            </c:numRef>
          </c:val>
        </c:ser>
        <c:shape val="cylinder"/>
        <c:axId val="105497344"/>
        <c:axId val="105498880"/>
        <c:axId val="0"/>
      </c:bar3DChart>
      <c:catAx>
        <c:axId val="105497344"/>
        <c:scaling>
          <c:orientation val="minMax"/>
        </c:scaling>
        <c:axPos val="b"/>
        <c:tickLblPos val="nextTo"/>
        <c:crossAx val="105498880"/>
        <c:crosses val="autoZero"/>
        <c:auto val="1"/>
        <c:lblAlgn val="ctr"/>
        <c:lblOffset val="100"/>
      </c:catAx>
      <c:valAx>
        <c:axId val="105498880"/>
        <c:scaling>
          <c:orientation val="minMax"/>
        </c:scaling>
        <c:axPos val="l"/>
        <c:majorGridlines/>
        <c:numFmt formatCode="General" sourceLinked="1"/>
        <c:tickLblPos val="nextTo"/>
        <c:crossAx val="10549734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8.1698745990084976E-2"/>
          <c:y val="5.8900597587574273E-2"/>
          <c:w val="0.9121284145037446"/>
          <c:h val="0.7763698858189028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2,8</c:v>
                </c:pt>
                <c:pt idx="1">
                  <c:v>май 2,5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2.8</c:v>
                </c:pt>
                <c:pt idx="1">
                  <c:v>2.5</c:v>
                </c:pt>
              </c:numCache>
            </c:numRef>
          </c:val>
        </c:ser>
        <c:shape val="cylinder"/>
        <c:axId val="105647488"/>
        <c:axId val="105563264"/>
        <c:axId val="0"/>
      </c:bar3DChart>
      <c:catAx>
        <c:axId val="105647488"/>
        <c:scaling>
          <c:orientation val="minMax"/>
        </c:scaling>
        <c:axPos val="b"/>
        <c:tickLblPos val="nextTo"/>
        <c:crossAx val="105563264"/>
        <c:crosses val="autoZero"/>
        <c:auto val="1"/>
        <c:lblAlgn val="ctr"/>
        <c:lblOffset val="100"/>
      </c:catAx>
      <c:valAx>
        <c:axId val="105563264"/>
        <c:scaling>
          <c:orientation val="minMax"/>
        </c:scaling>
        <c:axPos val="l"/>
        <c:majorGridlines/>
        <c:numFmt formatCode="General" sourceLinked="1"/>
        <c:tickLblPos val="nextTo"/>
        <c:crossAx val="10564748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21008280214973141"/>
          <c:y val="6.2024315842064082E-2"/>
          <c:w val="0.77404418197725156"/>
          <c:h val="0.7698881849171224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1,3</c:v>
                </c:pt>
                <c:pt idx="1">
                  <c:v>май 1,56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1.3</c:v>
                </c:pt>
                <c:pt idx="1">
                  <c:v>1.83</c:v>
                </c:pt>
              </c:numCache>
            </c:numRef>
          </c:val>
        </c:ser>
        <c:shape val="cylinder"/>
        <c:axId val="105779968"/>
        <c:axId val="105781504"/>
        <c:axId val="0"/>
      </c:bar3DChart>
      <c:catAx>
        <c:axId val="105779968"/>
        <c:scaling>
          <c:orientation val="minMax"/>
        </c:scaling>
        <c:axPos val="b"/>
        <c:tickLblPos val="nextTo"/>
        <c:crossAx val="105781504"/>
        <c:crosses val="autoZero"/>
        <c:auto val="1"/>
        <c:lblAlgn val="ctr"/>
        <c:lblOffset val="100"/>
      </c:catAx>
      <c:valAx>
        <c:axId val="105781504"/>
        <c:scaling>
          <c:orientation val="minMax"/>
        </c:scaling>
        <c:axPos val="l"/>
        <c:majorGridlines/>
        <c:numFmt formatCode="General" sourceLinked="1"/>
        <c:tickLblPos val="nextTo"/>
        <c:crossAx val="10577996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9,2</c:v>
                </c:pt>
                <c:pt idx="1">
                  <c:v>май 10,1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9.2000000000000011</c:v>
                </c:pt>
                <c:pt idx="1">
                  <c:v>10.200000000000001</c:v>
                </c:pt>
              </c:numCache>
            </c:numRef>
          </c:val>
        </c:ser>
        <c:shape val="cylinder"/>
        <c:axId val="105806080"/>
        <c:axId val="105811968"/>
        <c:axId val="0"/>
      </c:bar3DChart>
      <c:catAx>
        <c:axId val="105806080"/>
        <c:scaling>
          <c:orientation val="minMax"/>
        </c:scaling>
        <c:axPos val="b"/>
        <c:tickLblPos val="nextTo"/>
        <c:crossAx val="105811968"/>
        <c:crosses val="autoZero"/>
        <c:auto val="1"/>
        <c:lblAlgn val="ctr"/>
        <c:lblOffset val="100"/>
      </c:catAx>
      <c:valAx>
        <c:axId val="105811968"/>
        <c:scaling>
          <c:orientation val="minMax"/>
        </c:scaling>
        <c:axPos val="l"/>
        <c:majorGridlines/>
        <c:numFmt formatCode="General" sourceLinked="1"/>
        <c:tickLblPos val="nextTo"/>
        <c:crossAx val="10580608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4833647152801571"/>
          <c:y val="6.9015938225113496E-2"/>
          <c:w val="0.80364074803149665"/>
          <c:h val="0.8431732650045986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сентябрь 4,6</c:v>
                </c:pt>
                <c:pt idx="1">
                  <c:v>май 4,1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4.5999999999999996</c:v>
                </c:pt>
                <c:pt idx="1">
                  <c:v>4</c:v>
                </c:pt>
              </c:numCache>
            </c:numRef>
          </c:val>
        </c:ser>
        <c:shape val="cylinder"/>
        <c:axId val="98157312"/>
        <c:axId val="98158848"/>
        <c:axId val="0"/>
      </c:bar3DChart>
      <c:catAx>
        <c:axId val="98157312"/>
        <c:scaling>
          <c:orientation val="minMax"/>
        </c:scaling>
        <c:axPos val="b"/>
        <c:tickLblPos val="nextTo"/>
        <c:crossAx val="98158848"/>
        <c:crosses val="autoZero"/>
        <c:auto val="1"/>
        <c:lblAlgn val="ctr"/>
        <c:lblOffset val="100"/>
      </c:catAx>
      <c:valAx>
        <c:axId val="98158848"/>
        <c:scaling>
          <c:orientation val="minMax"/>
        </c:scaling>
        <c:axPos val="l"/>
        <c:majorGridlines/>
        <c:numFmt formatCode="General" sourceLinked="1"/>
        <c:tickLblPos val="nextTo"/>
        <c:crossAx val="981573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сентябрь 1,5</c:v>
                </c:pt>
                <c:pt idx="1">
                  <c:v>май 1,7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1.5</c:v>
                </c:pt>
                <c:pt idx="1">
                  <c:v>1.8</c:v>
                </c:pt>
              </c:numCache>
            </c:numRef>
          </c:val>
        </c:ser>
        <c:shape val="cylinder"/>
        <c:axId val="60606336"/>
        <c:axId val="60607872"/>
        <c:axId val="0"/>
      </c:bar3DChart>
      <c:catAx>
        <c:axId val="60606336"/>
        <c:scaling>
          <c:orientation val="minMax"/>
        </c:scaling>
        <c:axPos val="b"/>
        <c:tickLblPos val="nextTo"/>
        <c:crossAx val="60607872"/>
        <c:crosses val="autoZero"/>
        <c:auto val="1"/>
        <c:lblAlgn val="ctr"/>
        <c:lblOffset val="100"/>
      </c:catAx>
      <c:valAx>
        <c:axId val="60607872"/>
        <c:scaling>
          <c:orientation val="minMax"/>
        </c:scaling>
        <c:axPos val="l"/>
        <c:majorGridlines/>
        <c:numFmt formatCode="General" sourceLinked="1"/>
        <c:tickLblPos val="nextTo"/>
        <c:crossAx val="606063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7.0896398366870811E-2"/>
          <c:y val="4.4861391929187498E-2"/>
          <c:w val="0.79545585103748861"/>
          <c:h val="0.795540971059639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сентябрь 0,67</c:v>
                </c:pt>
                <c:pt idx="1">
                  <c:v>май 0,78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0.67000000000000204</c:v>
                </c:pt>
                <c:pt idx="1">
                  <c:v>0.85000000000000064</c:v>
                </c:pt>
              </c:numCache>
            </c:numRef>
          </c:val>
        </c:ser>
        <c:shape val="cylinder"/>
        <c:axId val="101334400"/>
        <c:axId val="101336192"/>
        <c:axId val="0"/>
      </c:bar3DChart>
      <c:catAx>
        <c:axId val="101334400"/>
        <c:scaling>
          <c:orientation val="minMax"/>
        </c:scaling>
        <c:axPos val="b"/>
        <c:tickLblPos val="nextTo"/>
        <c:crossAx val="101336192"/>
        <c:crosses val="autoZero"/>
        <c:auto val="1"/>
        <c:lblAlgn val="ctr"/>
        <c:lblOffset val="100"/>
      </c:catAx>
      <c:valAx>
        <c:axId val="101336192"/>
        <c:scaling>
          <c:orientation val="minMax"/>
        </c:scaling>
        <c:axPos val="l"/>
        <c:majorGridlines/>
        <c:numFmt formatCode="General" sourceLinked="1"/>
        <c:tickLblPos val="nextTo"/>
        <c:crossAx val="10133440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3140579988477091"/>
          <c:y val="4.2977097620861923E-2"/>
          <c:w val="0.82387875296075863"/>
          <c:h val="0.8041287782575566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сентябрь 6,6</c:v>
                </c:pt>
                <c:pt idx="1">
                  <c:v>май 7,3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6.6</c:v>
                </c:pt>
                <c:pt idx="1">
                  <c:v>5.3</c:v>
                </c:pt>
              </c:numCache>
            </c:numRef>
          </c:val>
        </c:ser>
        <c:shape val="cylinder"/>
        <c:axId val="104772352"/>
        <c:axId val="104773888"/>
        <c:axId val="0"/>
      </c:bar3DChart>
      <c:catAx>
        <c:axId val="104772352"/>
        <c:scaling>
          <c:orientation val="minMax"/>
        </c:scaling>
        <c:axPos val="b"/>
        <c:tickLblPos val="nextTo"/>
        <c:crossAx val="104773888"/>
        <c:crosses val="autoZero"/>
        <c:auto val="1"/>
        <c:lblAlgn val="ctr"/>
        <c:lblOffset val="100"/>
      </c:catAx>
      <c:valAx>
        <c:axId val="104773888"/>
        <c:scaling>
          <c:orientation val="minMax"/>
        </c:scaling>
        <c:axPos val="l"/>
        <c:majorGridlines/>
        <c:numFmt formatCode="General" sourceLinked="1"/>
        <c:tickLblPos val="nextTo"/>
        <c:crossAx val="10477235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4.6</c:v>
                </c:pt>
                <c:pt idx="1">
                  <c:v>май 3,4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4.5999999999999996</c:v>
                </c:pt>
                <c:pt idx="1">
                  <c:v>3.2</c:v>
                </c:pt>
              </c:numCache>
            </c:numRef>
          </c:val>
        </c:ser>
        <c:shape val="cylinder"/>
        <c:axId val="104572800"/>
        <c:axId val="104574336"/>
        <c:axId val="0"/>
      </c:bar3DChart>
      <c:catAx>
        <c:axId val="104572800"/>
        <c:scaling>
          <c:orientation val="minMax"/>
        </c:scaling>
        <c:axPos val="b"/>
        <c:tickLblPos val="nextTo"/>
        <c:crossAx val="104574336"/>
        <c:crosses val="autoZero"/>
        <c:auto val="1"/>
        <c:lblAlgn val="ctr"/>
        <c:lblOffset val="100"/>
      </c:catAx>
      <c:valAx>
        <c:axId val="104574336"/>
        <c:scaling>
          <c:orientation val="minMax"/>
        </c:scaling>
        <c:axPos val="l"/>
        <c:majorGridlines/>
        <c:numFmt formatCode="General" sourceLinked="1"/>
        <c:tickLblPos val="nextTo"/>
        <c:crossAx val="10457280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24626493488906034"/>
          <c:y val="6.011708149439543E-2"/>
          <c:w val="0.74976685095214168"/>
          <c:h val="0.7540841584431892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14,6</c:v>
                </c:pt>
                <c:pt idx="1">
                  <c:v>май 13,8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14.6</c:v>
                </c:pt>
                <c:pt idx="1">
                  <c:v>12</c:v>
                </c:pt>
              </c:numCache>
            </c:numRef>
          </c:val>
        </c:ser>
        <c:shape val="cylinder"/>
        <c:axId val="104664064"/>
        <c:axId val="104665856"/>
        <c:axId val="0"/>
      </c:bar3DChart>
      <c:catAx>
        <c:axId val="104664064"/>
        <c:scaling>
          <c:orientation val="minMax"/>
        </c:scaling>
        <c:axPos val="b"/>
        <c:tickLblPos val="nextTo"/>
        <c:crossAx val="104665856"/>
        <c:crosses val="autoZero"/>
        <c:auto val="1"/>
        <c:lblAlgn val="ctr"/>
        <c:lblOffset val="100"/>
      </c:catAx>
      <c:valAx>
        <c:axId val="104665856"/>
        <c:scaling>
          <c:orientation val="minMax"/>
        </c:scaling>
        <c:axPos val="l"/>
        <c:majorGridlines/>
        <c:numFmt formatCode="General" sourceLinked="1"/>
        <c:tickLblPos val="nextTo"/>
        <c:crossAx val="10466406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сентябрь 1,7</c:v>
                </c:pt>
                <c:pt idx="1">
                  <c:v>май 2,9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1.7</c:v>
                </c:pt>
                <c:pt idx="1">
                  <c:v>4.2</c:v>
                </c:pt>
              </c:numCache>
            </c:numRef>
          </c:val>
        </c:ser>
        <c:shape val="cylinder"/>
        <c:axId val="104861056"/>
        <c:axId val="104866944"/>
        <c:axId val="0"/>
      </c:bar3DChart>
      <c:catAx>
        <c:axId val="104861056"/>
        <c:scaling>
          <c:orientation val="minMax"/>
        </c:scaling>
        <c:axPos val="b"/>
        <c:tickLblPos val="nextTo"/>
        <c:crossAx val="104866944"/>
        <c:crosses val="autoZero"/>
        <c:auto val="1"/>
        <c:lblAlgn val="ctr"/>
        <c:lblOffset val="100"/>
      </c:catAx>
      <c:valAx>
        <c:axId val="104866944"/>
        <c:scaling>
          <c:orientation val="minMax"/>
        </c:scaling>
        <c:axPos val="l"/>
        <c:majorGridlines/>
        <c:numFmt formatCode="General" sourceLinked="1"/>
        <c:tickLblPos val="nextTo"/>
        <c:crossAx val="1048610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21D6-BBBB-43F9-B252-E59244F9401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3A221-D8B2-4C9F-AB8F-2A11FD329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21D6-BBBB-43F9-B252-E59244F9401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3A221-D8B2-4C9F-AB8F-2A11FD329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21D6-BBBB-43F9-B252-E59244F9401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3A221-D8B2-4C9F-AB8F-2A11FD329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21D6-BBBB-43F9-B252-E59244F9401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3A221-D8B2-4C9F-AB8F-2A11FD329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21D6-BBBB-43F9-B252-E59244F9401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3A221-D8B2-4C9F-AB8F-2A11FD329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21D6-BBBB-43F9-B252-E59244F9401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3A221-D8B2-4C9F-AB8F-2A11FD329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21D6-BBBB-43F9-B252-E59244F9401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3A221-D8B2-4C9F-AB8F-2A11FD329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21D6-BBBB-43F9-B252-E59244F9401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3A221-D8B2-4C9F-AB8F-2A11FD329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21D6-BBBB-43F9-B252-E59244F9401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3A221-D8B2-4C9F-AB8F-2A11FD329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21D6-BBBB-43F9-B252-E59244F9401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3A221-D8B2-4C9F-AB8F-2A11FD329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21D6-BBBB-43F9-B252-E59244F9401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3A221-D8B2-4C9F-AB8F-2A11FD329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521D6-BBBB-43F9-B252-E59244F9401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3A221-D8B2-4C9F-AB8F-2A11FD329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14290"/>
            <a:ext cx="8858312" cy="24288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  <a:t>ФГБДОУ «Центр развития ребенка – детский сад № 1387» УДПРФ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 smtClean="0"/>
              <a:t>ОТЧЕТ </a:t>
            </a:r>
            <a:br>
              <a:rPr lang="ru-RU" sz="3600" dirty="0" smtClean="0"/>
            </a:br>
            <a:r>
              <a:rPr lang="ru-RU" sz="2700" dirty="0" smtClean="0"/>
              <a:t>инструктора по физической культуре</a:t>
            </a:r>
            <a:br>
              <a:rPr lang="ru-RU" sz="2700" dirty="0" smtClean="0"/>
            </a:br>
            <a:r>
              <a:rPr lang="ru-RU" sz="2700" dirty="0" smtClean="0"/>
              <a:t>за 2016-2017уч.год</a:t>
            </a:r>
            <a:br>
              <a:rPr lang="ru-RU" sz="2700" dirty="0" smtClean="0"/>
            </a:br>
            <a:r>
              <a:rPr lang="ru-RU" sz="2700" dirty="0" smtClean="0"/>
              <a:t>Фомичевой Олеси Юрьевны</a:t>
            </a:r>
            <a:endParaRPr lang="ru-RU" sz="2700" dirty="0"/>
          </a:p>
        </p:txBody>
      </p:sp>
      <p:pic>
        <p:nvPicPr>
          <p:cNvPr id="4" name="Рисунок 3" descr="E:\ФОТО МАСТЕР-КЛАСС ФИТБОЛ май 2017\DSC_055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3000372"/>
            <a:ext cx="557216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Физкультурные занятия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:\ВСЕ ДЛЯ ОТЧЕТА 2017\DSC_013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714752"/>
            <a:ext cx="414340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ВСЕ ДЛЯ ОТЧЕТА 2017\DSC_014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786190"/>
            <a:ext cx="400052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ВСЕ ДЛЯ ОТЧЕТА 2017\DSC_016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43174" y="1214422"/>
            <a:ext cx="3929090" cy="22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 по фитбол-гимнастике «Танцы на мячах»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4 группы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:\ВСЕ ДЛЯ ОТЧЕТА 2017\DSC_022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500306"/>
            <a:ext cx="2357454" cy="384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ВСЕ ДЛЯ ОТЧЕТА 2017\DSC_023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72264" y="2928934"/>
            <a:ext cx="2331135" cy="374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Пользователь\Рабочий стол\ФИТБОЛ-ГИМНАСТИКА 3ГР\DSC_021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2786050" y="1142984"/>
            <a:ext cx="3857652" cy="2381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/>
              <a:t>ДИАГНОСТИКА ДВИГАТЕЛЬНОГО РАЗВИТИЯ НА ЗАНЯТИЯХ ПО ФИТБОЛУ (МЕТОДИКА Н.О. ОЗЕРЦКОГО и Н.И.ГУРЕВИЧ) </a:t>
            </a:r>
            <a:br>
              <a:rPr lang="ru-RU" sz="2400" b="1" dirty="0" smtClean="0"/>
            </a:br>
            <a:r>
              <a:rPr lang="ru-RU" sz="2400" b="1" dirty="0" smtClean="0"/>
              <a:t>3 старшая группа 2016-2017 год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35732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ДИАГНОСТИКА ДВИГАТЕЛЬНОГО РАЗВИТИЯ НА ЗАНЯТИЯХ ПО ФИТБОЛУ (МЕТОДИКА Н.О. ОЗЕРЦКОГО и Н.И.ГУРЕВИЧ) </a:t>
            </a:r>
            <a:br>
              <a:rPr lang="ru-RU" sz="2400" b="1" dirty="0" smtClean="0"/>
            </a:br>
            <a:r>
              <a:rPr lang="ru-RU" sz="2400" b="1" dirty="0" smtClean="0"/>
              <a:t>4 старшая группа 2016-2017 год 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2071678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</a:rPr>
              <a:t>Мастер-класс для педагогов «</a:t>
            </a:r>
            <a:r>
              <a:rPr lang="ru-RU" sz="2500" b="1" dirty="0" err="1" smtClean="0">
                <a:solidFill>
                  <a:schemeClr val="accent2">
                    <a:lumMod val="75000"/>
                  </a:schemeClr>
                </a:solidFill>
              </a:rPr>
              <a:t>Фитбол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</a:rPr>
              <a:t>, больше чем мяч»</a:t>
            </a:r>
            <a:endParaRPr lang="ru-RU" sz="25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E:\ФОТО МАСТЕР-КЛАСС ФИТБОЛ май 2017\DSC_052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285860"/>
            <a:ext cx="2737194" cy="1911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ФОТО МАСТЕР-КЛАСС ФИТБОЛ май 2017\DSC_055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357562"/>
            <a:ext cx="3248025" cy="1827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ФОТО МАСТЕР-КЛАСС ФИТБОЛ май 2017\DSC_056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1285860"/>
            <a:ext cx="300039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ФОТО МАСТЕР-КЛАСС ФИТБОЛ май 2017\DSC_060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3214686"/>
            <a:ext cx="2676525" cy="150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ФОТО МАСТЕР-КЛАСС ФИТБОЛ май 2017\DSC_0614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4929198"/>
            <a:ext cx="2790825" cy="1569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Открытое занятие для педагогов «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Фитбол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, больше чем мяч»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 descr="C:\Users\Admin\Desktop\DSC01233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3419872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Admin\Desktop\DSC01237(2)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484784"/>
            <a:ext cx="3168353" cy="2121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Admin\Desktop\DSC01269(1)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933056"/>
            <a:ext cx="3462139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522163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>Литературно-спортивный досуг для детей </a:t>
            </a:r>
            <a:r>
              <a:rPr lang="en-US" sz="27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7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>старшей группы №3, «Полет в космос»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E:\КОСМОС 3 группа\DSC02191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214422"/>
            <a:ext cx="3973484" cy="264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КОСМОС 3 группа\DSC0219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214422"/>
            <a:ext cx="3824265" cy="2550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КОСМОС 3 группа\DSC0221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3" y="4000504"/>
            <a:ext cx="3857651" cy="2669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КОСМОС 3 группа\DSC0222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929066"/>
            <a:ext cx="411385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>Литературно-спортивный досуг для детей </a:t>
            </a:r>
            <a:r>
              <a:rPr lang="en-US" sz="27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7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>средней группы № 2, «Полет в космос»</a:t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КОСМОС 2 группа\DSC02302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736"/>
            <a:ext cx="3611880" cy="241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КОСМОС 2 группа\DSC0232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428736"/>
            <a:ext cx="3786214" cy="2440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КОСМОС 2 группа\DSC0232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143380"/>
            <a:ext cx="3669484" cy="227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КОСМОС 2 группа\DSC0234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4214818"/>
            <a:ext cx="3929090" cy="2435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>Литературно-спортивный досуг для детей </a:t>
            </a:r>
            <a:r>
              <a:rPr lang="en-US" sz="27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7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>старшей группы № 4, «Полет в космос»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E:\КОСМОС 4 группа\DSC0211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14422"/>
            <a:ext cx="3832167" cy="255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КОСМОС 4 группа\DSC0213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285860"/>
            <a:ext cx="3590925" cy="2394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КОСМОС 4 группа\DSC0214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4071942"/>
            <a:ext cx="3929090" cy="2419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КОСМОС 4 группа\DSC0216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4000504"/>
            <a:ext cx="3786214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ОТКРЫТИЕ «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Книжкиной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недели»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 descr="C:\Users\Admin\Desktop\DSC_042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96553" y="2204864"/>
            <a:ext cx="3888432" cy="244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Admin\Desktop\DSC_0422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51821" y="2280956"/>
            <a:ext cx="3696614" cy="2055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Admin\Desktop\DSC_0429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8380" y="1900332"/>
            <a:ext cx="3216275" cy="1809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Admin\Desktop\DSC_0423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90879" y="4575857"/>
            <a:ext cx="2911475" cy="16376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705971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0825" y="1268413"/>
            <a:ext cx="849788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4988" indent="-534988" eaLnBrk="1" fontAlgn="auto" hangingPunct="1">
              <a:spcBef>
                <a:spcPts val="0"/>
              </a:spcBef>
              <a:spcAft>
                <a:spcPts val="0"/>
              </a:spcAft>
              <a:tabLst>
                <a:tab pos="534988" algn="l"/>
              </a:tabLst>
              <a:defRPr/>
            </a:pPr>
            <a:r>
              <a:rPr lang="ru-RU" i="1" kern="0" spc="-15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kern="0" spc="-15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800" kern="0" spc="-15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052736"/>
            <a:ext cx="8786874" cy="5078313"/>
          </a:xfrm>
          <a:prstGeom prst="rect">
            <a:avLst/>
          </a:prstGeom>
          <a:solidFill>
            <a:srgbClr val="DDDDDD"/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indent="541338" algn="just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Физическое развитие в дошкольном учреждении осуществлялось в соответствии с примерной  общеобразовательной программой дошкольного образования «От рождения до школы» под редакцией Н.Е.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Вераксы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Т.С. Комаровой, М.А. Васильевой. Так же инструктором  по физической культуре были широко использованы следующие методические пособия:</a:t>
            </a:r>
          </a:p>
          <a:p>
            <a:pPr indent="541338"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19138" indent="-365125">
              <a:tabLst>
                <a:tab pos="719138" algn="l"/>
              </a:tabLs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 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Пензулаева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Л. И. «Физкультурные занятия в детском саду. Вторая младшая группа»</a:t>
            </a:r>
          </a:p>
          <a:p>
            <a:pPr marL="719138" indent="-365125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Пензулаева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Л. И. «Физкультурные занятия в детском саду. Средняя группа»</a:t>
            </a:r>
          </a:p>
          <a:p>
            <a:pPr marL="719138" indent="-365125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Пензулаева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Л. И. «Физкультурные занятия в детском саду. Старшая группа»</a:t>
            </a:r>
          </a:p>
          <a:p>
            <a:pPr marL="719138" indent="-365125">
              <a:tabLst>
                <a:tab pos="719138" algn="l"/>
              </a:tabLs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 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Пензулаева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Л. И. «Физкультурные занятия в детском саду. Подготовительная группа»</a:t>
            </a:r>
          </a:p>
          <a:p>
            <a:pPr marL="719138" indent="-365125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  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Пензулаева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Л. И.  «Оздоровительная гимнастика для детей 3-7 лет. Комплексы оздоровительной гимнастики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4013"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541338" algn="just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программных требований предусматривало учет возрастных и индивидуальных особенностей детей, состояния их здоровья, физического развития и физической подготовленности.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Литературно-спортивный досуг для детей старшей группы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№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4,  посвящённый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творчеству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Э.Успенскому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роль Шапокляк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 descr="F:\КНИЖКИНА НЕДЕЛЯ 2017  4 ГРУППА\DSC0156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3115816" cy="2344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КНИЖКИНА НЕДЕЛЯ 2017  4 ГРУППА\DSC01571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113" y="1196752"/>
            <a:ext cx="2828290" cy="188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КНИЖКИНА НЕДЕЛЯ 2017  4 ГРУППА\DSC01592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25144"/>
            <a:ext cx="2971165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КНИЖКИНА НЕДЕЛЯ 2017  4 ГРУППА\DSC01609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25144"/>
            <a:ext cx="2971165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:\КНИЖКИНА НЕДЕЛЯ 2017  4 ГРУППА\DSC01660.JPG"/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693" y="2839194"/>
            <a:ext cx="2828290" cy="188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2500" b="1" dirty="0" err="1" smtClean="0">
                <a:solidFill>
                  <a:schemeClr val="accent2">
                    <a:lumMod val="75000"/>
                  </a:schemeClr>
                </a:solidFill>
              </a:rPr>
              <a:t>Книжкина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</a:rPr>
              <a:t> неделя» роль Человек рассеянный 2 группа</a:t>
            </a:r>
            <a:endParaRPr lang="ru-RU" sz="25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F:\КНИЖКИНА НЕДЕЛЯ 1 группа АЙБОЛИТ 2017\DSC01954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785926"/>
            <a:ext cx="321470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КНИЖКИНА НЕДЕЛЯ 1 группа АЙБОЛИТ 2017\DSC0196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928802"/>
            <a:ext cx="357190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КНИЖКИНА НЕДЕЛЯ 1 группа АЙБОЛИТ 2017\DSC0198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4500570"/>
            <a:ext cx="331409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КНИЖКИНА НЕДЕЛЯ 1 группа АЙБОЛИТ 2017\DSC0199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4" y="4429132"/>
            <a:ext cx="3500462" cy="207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2500" b="1" dirty="0" err="1">
                <a:solidFill>
                  <a:schemeClr val="accent2">
                    <a:lumMod val="75000"/>
                  </a:schemeClr>
                </a:solidFill>
              </a:rPr>
              <a:t>Книжкина</a:t>
            </a:r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 неделя» роль </a:t>
            </a:r>
            <a:r>
              <a:rPr lang="ru-RU" sz="2500" b="1" dirty="0" err="1" smtClean="0">
                <a:solidFill>
                  <a:schemeClr val="accent2">
                    <a:lumMod val="75000"/>
                  </a:schemeClr>
                </a:solidFill>
              </a:rPr>
              <a:t>Щапокляк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</a:rPr>
              <a:t> 3 группа</a:t>
            </a:r>
            <a:endParaRPr lang="ru-RU" sz="25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 descr="F:\КНИЖКИНА НЕДЕЛЯ 2017 3 группа\DSC0172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3672408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КНИЖКИНА НЕДЕЛЯ 2017 3 группа\DSC01734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815" y="1052736"/>
            <a:ext cx="285686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КНИЖКИНА НЕДЕЛЯ 2017 3 группа\DSC01738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56074"/>
            <a:ext cx="3672408" cy="2178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КНИЖКИНА НЕДЕЛЯ 2017 3 группа\DSC01793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874" y="4293096"/>
            <a:ext cx="3672408" cy="2304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:\КНИЖКИНА НЕДЕЛЯ 2017 3 группа\DSC01835.JPG"/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857" y="2414587"/>
            <a:ext cx="3042285" cy="2028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3644204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2500" b="1" dirty="0" err="1" smtClean="0">
                <a:solidFill>
                  <a:schemeClr val="accent2">
                    <a:lumMod val="75000"/>
                  </a:schemeClr>
                </a:solidFill>
              </a:rPr>
              <a:t>Книжкина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</a:rPr>
              <a:t> неделя» роль Айболита 1 группа</a:t>
            </a:r>
            <a:endParaRPr lang="ru-RU" sz="25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F:\КНИЖКИНА НЕДЕЛЯ 1 группа АЙБОЛИТ 2017\DSC0185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571612"/>
            <a:ext cx="35719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КНИЖКИНА НЕДЕЛЯ 1 группа АЙБОЛИТ 2017\DSC0185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4500570"/>
            <a:ext cx="3226423" cy="2151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КНИЖКИНА НЕДЕЛЯ 1 группа АЙБОЛИТ 2017\DSC0186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643050"/>
            <a:ext cx="3643338" cy="238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КНИЖКИНА НЕДЕЛЯ 1 группа АЙБОЛИТ 2017\DSC0188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4500570"/>
            <a:ext cx="328614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Олимпиада 2017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E:\ФОТО ОТКРЫТИЯ ОЛИМПИАДЫ 2017\IMG-20170529-WA0008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928934"/>
            <a:ext cx="2071702" cy="2982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ФОТО ОТКРЫТИЯ ОЛИМПИАДЫ 2017\IMG-20170529-WA002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2000240"/>
            <a:ext cx="20288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ФОТО ОТКРЫТИЯ ОЛИМПИАДЫ 2017\IMG-20170529-WA002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1000108"/>
            <a:ext cx="2214578" cy="275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ФОТО ОТКРЫТИЯ ОЛИМПИАДЫ 2017\IMG-20170529-WA004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58016" y="357166"/>
            <a:ext cx="211852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ФОТО ОТКРЫТИЯ ОЛИМПИАДЫ 2017\IMG-20170529-WA005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14942" y="4000504"/>
            <a:ext cx="350046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Прошла  переаттестацию в АНО ДПО «ВГАППССС»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1 февраля 2017г. по 21 июня 2017г.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7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630488" y="1143000"/>
          <a:ext cx="3863975" cy="5467350"/>
        </p:xfrm>
        <a:graphic>
          <a:graphicData uri="http://schemas.openxmlformats.org/presentationml/2006/ole">
            <p:oleObj spid="_x0000_s1030" name="PDF" r:id="rId3" imgW="0" imgH="0" progId="FoxitReader.Document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 bwMode="auto">
          <a:xfrm>
            <a:off x="539750" y="1341438"/>
            <a:ext cx="8064500" cy="5040312"/>
          </a:xfrm>
          <a:noFill/>
        </p:spPr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algn="l">
              <a:buFont typeface="Georgia" pitchFamily="18" charset="0"/>
              <a:buNone/>
            </a:pPr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1.воспитание потребности в здоровом образе жизни;</a:t>
            </a:r>
            <a:b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  <a:t>2.развитие физических качеств в соответствии с возможностями и состоянием здоровья ребенка;</a:t>
            </a:r>
            <a:b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  <a:t>3. создание условий для реализации потребности в двигательной активности в повседневной жизни;</a:t>
            </a:r>
            <a:b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  <a:t>4. выявление интересов, склонностей и способностей детей в двигательной деятельности и реализация их через спортивно-оздоровительную активность;</a:t>
            </a:r>
            <a:b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  <a:t>5. приобщение детей к традициям большого спорта.</a:t>
            </a:r>
            <a:b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</a:t>
            </a:r>
            <a:b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endParaRPr lang="ru-RU" sz="2400" smtClean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 bwMode="auto">
          <a:xfrm>
            <a:off x="1187450" y="188913"/>
            <a:ext cx="6400800" cy="896937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>
              <a:buFont typeface="Georgia" pitchFamily="18" charset="0"/>
              <a:buNone/>
            </a:pPr>
            <a:r>
              <a:rPr lang="ru-RU" b="1" smtClean="0"/>
              <a:t>Основные задачи в работе с детьми инструктора по физкультуры: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4071966" cy="103348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Диагностика физического развития детей 2 младшей группы</a:t>
            </a:r>
            <a:br>
              <a:rPr lang="ru-RU" sz="1800" dirty="0" smtClean="0"/>
            </a:br>
            <a:r>
              <a:rPr lang="ru-RU" sz="1800" dirty="0" smtClean="0"/>
              <a:t> (1 группа)</a:t>
            </a:r>
            <a:br>
              <a:rPr lang="ru-RU" sz="1800" dirty="0" smtClean="0"/>
            </a:br>
            <a:r>
              <a:rPr lang="ru-RU" sz="1800" dirty="0" smtClean="0"/>
              <a:t>БЕГ 10 м.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548718" cy="7476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Диагностика физического развития детей 2 младшей группы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(1 группа)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201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6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-201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7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1071546"/>
            <a:ext cx="3968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  <a:ea typeface="+mj-ea"/>
                <a:cs typeface="+mj-cs"/>
              </a:rPr>
              <a:t>Диагностика</a:t>
            </a:r>
            <a:r>
              <a:rPr lang="ru-RU" dirty="0"/>
              <a:t> физического развития </a:t>
            </a:r>
            <a:endParaRPr lang="ru-RU" dirty="0" smtClean="0"/>
          </a:p>
          <a:p>
            <a:pPr algn="ctr"/>
            <a:r>
              <a:rPr lang="ru-RU" dirty="0" smtClean="0"/>
              <a:t>детей </a:t>
            </a:r>
            <a:r>
              <a:rPr lang="ru-RU" dirty="0"/>
              <a:t>2 младшей группы </a:t>
            </a:r>
            <a:endParaRPr lang="ru-RU" dirty="0" smtClean="0"/>
          </a:p>
          <a:p>
            <a:pPr algn="ctr"/>
            <a:r>
              <a:rPr lang="ru-RU" dirty="0" smtClean="0"/>
              <a:t>(</a:t>
            </a:r>
            <a:r>
              <a:rPr lang="ru-RU" dirty="0"/>
              <a:t>1 группа)</a:t>
            </a:r>
            <a:br>
              <a:rPr lang="ru-RU" dirty="0"/>
            </a:br>
            <a:r>
              <a:rPr lang="ru-RU" dirty="0"/>
              <a:t>МЕТАНИЕ</a:t>
            </a: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84330408"/>
              </p:ext>
            </p:extLst>
          </p:nvPr>
        </p:nvGraphicFramePr>
        <p:xfrm>
          <a:off x="428596" y="2071678"/>
          <a:ext cx="3043230" cy="424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60375737"/>
              </p:ext>
            </p:extLst>
          </p:nvPr>
        </p:nvGraphicFramePr>
        <p:xfrm>
          <a:off x="5500694" y="2285992"/>
          <a:ext cx="3214686" cy="4162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Диагностика физического развития детей 2 младшей группы</a:t>
            </a:r>
            <a:br>
              <a:rPr lang="ru-RU" sz="1800" dirty="0" smtClean="0"/>
            </a:br>
            <a:r>
              <a:rPr lang="ru-RU" sz="1800" dirty="0" smtClean="0"/>
              <a:t> (1 группа)</a:t>
            </a:r>
            <a:br>
              <a:rPr lang="ru-RU" sz="1800" dirty="0" smtClean="0"/>
            </a:br>
            <a:r>
              <a:rPr lang="ru-RU" sz="1800" dirty="0" smtClean="0"/>
              <a:t>ПРЫЖКИ В ДЛИНУ С МЕСТА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48400029"/>
              </p:ext>
            </p:extLst>
          </p:nvPr>
        </p:nvGraphicFramePr>
        <p:xfrm>
          <a:off x="381000" y="1600200"/>
          <a:ext cx="3352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53458512"/>
              </p:ext>
            </p:extLst>
          </p:nvPr>
        </p:nvGraphicFramePr>
        <p:xfrm>
          <a:off x="5562600" y="1676400"/>
          <a:ext cx="3124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9200" y="381000"/>
            <a:ext cx="388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  <a:ea typeface="+mj-ea"/>
                <a:cs typeface="+mj-cs"/>
              </a:rPr>
              <a:t>Диагностика физического </a:t>
            </a:r>
            <a:r>
              <a:rPr lang="ru-RU" dirty="0" smtClean="0">
                <a:latin typeface="+mj-lt"/>
                <a:ea typeface="+mj-ea"/>
                <a:cs typeface="+mj-cs"/>
              </a:rPr>
              <a:t>развития</a:t>
            </a:r>
          </a:p>
          <a:p>
            <a:pPr algn="ctr"/>
            <a:r>
              <a:rPr lang="ru-RU" dirty="0" smtClean="0">
                <a:latin typeface="+mj-lt"/>
                <a:ea typeface="+mj-ea"/>
                <a:cs typeface="+mj-cs"/>
              </a:rPr>
              <a:t> </a:t>
            </a:r>
            <a:r>
              <a:rPr lang="ru-RU" dirty="0">
                <a:latin typeface="+mj-lt"/>
                <a:ea typeface="+mj-ea"/>
                <a:cs typeface="+mj-cs"/>
              </a:rPr>
              <a:t>детей 2 младшей группы </a:t>
            </a:r>
            <a:endParaRPr lang="ru-RU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ru-RU" dirty="0" smtClean="0">
                <a:latin typeface="+mj-lt"/>
                <a:ea typeface="+mj-ea"/>
                <a:cs typeface="+mj-cs"/>
              </a:rPr>
              <a:t>(</a:t>
            </a:r>
            <a:r>
              <a:rPr lang="ru-RU" dirty="0">
                <a:latin typeface="+mj-lt"/>
                <a:ea typeface="+mj-ea"/>
                <a:cs typeface="+mj-cs"/>
              </a:rPr>
              <a:t>1 группа)</a:t>
            </a:r>
            <a:br>
              <a:rPr lang="ru-RU" dirty="0">
                <a:latin typeface="+mj-lt"/>
                <a:ea typeface="+mj-ea"/>
                <a:cs typeface="+mj-cs"/>
              </a:rPr>
            </a:br>
            <a:r>
              <a:rPr lang="ru-RU" dirty="0">
                <a:latin typeface="+mj-lt"/>
                <a:ea typeface="+mj-ea"/>
                <a:cs typeface="+mj-cs"/>
              </a:rPr>
              <a:t>ГИБКОСТЬ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1"/>
            <a:ext cx="8258204" cy="64294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Диагностика физического развития детей средней группы( 2 группа)</a:t>
            </a:r>
            <a:b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201</a:t>
            </a:r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-201</a:t>
            </a:r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</a:rPr>
              <a:t>7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г.</a:t>
            </a:r>
            <a:endParaRPr lang="ru-RU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58" y="857232"/>
            <a:ext cx="403860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средней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группы( 2 группа)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10м.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785794"/>
            <a:ext cx="3810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Диагностика физического развития детей средней группы </a:t>
            </a:r>
            <a:r>
              <a:rPr lang="ru-RU" sz="1400" dirty="0" smtClean="0"/>
              <a:t>(</a:t>
            </a:r>
            <a:r>
              <a:rPr lang="ru-RU" sz="1400" dirty="0"/>
              <a:t>2 группа)</a:t>
            </a:r>
            <a:br>
              <a:rPr lang="ru-RU" sz="1400" dirty="0"/>
            </a:br>
            <a:r>
              <a:rPr lang="ru-RU" sz="1400" dirty="0"/>
              <a:t>БЕГ 30 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40951525"/>
              </p:ext>
            </p:extLst>
          </p:nvPr>
        </p:nvGraphicFramePr>
        <p:xfrm>
          <a:off x="714348" y="1714489"/>
          <a:ext cx="3186106" cy="4071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326339463"/>
              </p:ext>
            </p:extLst>
          </p:nvPr>
        </p:nvGraphicFramePr>
        <p:xfrm>
          <a:off x="5000628" y="1714489"/>
          <a:ext cx="3786214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12750" y="1614488"/>
            <a:ext cx="8507413" cy="4956175"/>
          </a:xfrm>
          <a:prstGeom prst="rect">
            <a:avLst/>
          </a:prstGeom>
          <a:solidFill>
            <a:srgbClr val="DDDDDD"/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u="sng" kern="0" spc="-15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</a:t>
            </a:r>
            <a:r>
              <a:rPr lang="ru-RU" sz="2400" u="sng" kern="0" spc="-15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</a:t>
            </a:r>
            <a:r>
              <a:rPr lang="ru-RU" sz="2400" kern="0" spc="-15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Сохранение, укрепление, охрана здоровья детей.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0" spc="-15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Формирование привычки к здоровому образу жизни.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u="sng" kern="0" spc="-150" dirty="0">
              <a:solidFill>
                <a:sysClr val="windowText" lastClr="0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1790700" indent="-1790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u="sng" kern="0" spc="-15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Задачи:</a:t>
            </a:r>
            <a:r>
              <a:rPr lang="ru-RU" sz="2400" kern="0" spc="-15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</a:t>
            </a:r>
            <a:r>
              <a:rPr lang="ru-RU" sz="2400" kern="0" spc="-15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1.    Совершенствовать умения и навыки в основных видах   движений</a:t>
            </a:r>
          </a:p>
          <a:p>
            <a:pPr marL="1790700" indent="-4476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0" spc="-15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2.    Развивать физические качества детей (скоростные, силовые, гибкость, выносливость, координацию)</a:t>
            </a:r>
          </a:p>
          <a:p>
            <a:pPr marL="134302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0" spc="-15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3.    Формировать потребность в двигательной активности</a:t>
            </a:r>
          </a:p>
          <a:p>
            <a:pPr marL="1790700" indent="-4476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0" spc="-15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4.    Развивать инициативу, самостоятельность, творчество в двигательной активности, способность к самоконтролю, самооценке при выполнении движений.</a:t>
            </a:r>
          </a:p>
          <a:p>
            <a:pPr marL="1790700" indent="-4476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0" spc="-15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5.    Воспитывать устойчивый интерес к физкультурным занятиям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3075" y="333375"/>
            <a:ext cx="8386763" cy="1200150"/>
          </a:xfrm>
          <a:prstGeom prst="rect">
            <a:avLst/>
          </a:prstGeom>
          <a:solidFill>
            <a:srgbClr val="DDDDDD"/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Содержание образовательной области «Физическое развитие» в ДОУ было направлено на реализацию следующих целей и задач: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67200" cy="11430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Диагностика физического развития детей средней группы (2 группа)</a:t>
            </a:r>
            <a:br>
              <a:rPr lang="ru-RU" sz="1800" dirty="0" smtClean="0"/>
            </a:br>
            <a:r>
              <a:rPr lang="ru-RU" sz="1800" dirty="0" smtClean="0"/>
              <a:t>БРОСОК НАБИВНОГО МЯЧА (1 кг.)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865470"/>
              </p:ext>
            </p:extLst>
          </p:nvPr>
        </p:nvGraphicFramePr>
        <p:xfrm>
          <a:off x="457200" y="1600200"/>
          <a:ext cx="35814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536541" y="39835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Диагностика физического развития детей средней группы (2 группа)</a:t>
            </a:r>
            <a:br>
              <a:rPr lang="ru-RU" dirty="0"/>
            </a:br>
            <a:r>
              <a:rPr lang="ru-RU" dirty="0"/>
              <a:t>ПРЫЖОК В ДЛИНУ С МЕСТА</a:t>
            </a: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76998555"/>
              </p:ext>
            </p:extLst>
          </p:nvPr>
        </p:nvGraphicFramePr>
        <p:xfrm>
          <a:off x="5257800" y="1600200"/>
          <a:ext cx="3429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43400" cy="11430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Диагностика физического развития детей средней группы (2 группа)</a:t>
            </a:r>
            <a:br>
              <a:rPr lang="ru-RU" sz="1800" dirty="0" smtClean="0"/>
            </a:br>
            <a:r>
              <a:rPr lang="ru-RU" sz="1800" dirty="0" smtClean="0"/>
              <a:t>ГИБКОСТЬ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89495306"/>
              </p:ext>
            </p:extLst>
          </p:nvPr>
        </p:nvGraphicFramePr>
        <p:xfrm>
          <a:off x="457200" y="1600200"/>
          <a:ext cx="2686040" cy="4829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115328" cy="571504"/>
          </a:xfrm>
        </p:spPr>
        <p:txBody>
          <a:bodyPr>
            <a:normAutofit fontScale="90000"/>
          </a:bodyPr>
          <a:lstStyle/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Диагностика физического развития детей старшей группы (3 группа)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2015-2016г.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928670"/>
            <a:ext cx="4191000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(3 группа)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 м.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1000108"/>
            <a:ext cx="44291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Диагностика </a:t>
            </a:r>
            <a:r>
              <a:rPr lang="ru-RU" sz="1400" dirty="0" smtClean="0"/>
              <a:t>физического развития детей </a:t>
            </a:r>
            <a:r>
              <a:rPr lang="ru-RU" sz="1400" dirty="0"/>
              <a:t>старшей </a:t>
            </a:r>
            <a:r>
              <a:rPr lang="ru-RU" sz="1400" dirty="0" smtClean="0"/>
              <a:t>группы </a:t>
            </a:r>
            <a:r>
              <a:rPr lang="ru-RU" sz="1400" dirty="0"/>
              <a:t>(3 группа)</a:t>
            </a:r>
            <a:br>
              <a:rPr lang="ru-RU" sz="1400" dirty="0"/>
            </a:br>
            <a:r>
              <a:rPr lang="ru-RU" sz="1400" dirty="0"/>
              <a:t>БЕГ 30 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66199191"/>
              </p:ext>
            </p:extLst>
          </p:nvPr>
        </p:nvGraphicFramePr>
        <p:xfrm>
          <a:off x="857224" y="1857364"/>
          <a:ext cx="285752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9667774"/>
              </p:ext>
            </p:extLst>
          </p:nvPr>
        </p:nvGraphicFramePr>
        <p:xfrm>
          <a:off x="5500694" y="1857364"/>
          <a:ext cx="3128954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507" y="271165"/>
            <a:ext cx="4343400" cy="943257"/>
          </a:xfrm>
        </p:spPr>
        <p:txBody>
          <a:bodyPr>
            <a:noAutofit/>
          </a:bodyPr>
          <a:lstStyle/>
          <a:p>
            <a:r>
              <a:rPr lang="ru-RU" sz="1600" dirty="0" smtClean="0"/>
              <a:t>Диагностика физического развития детей старшей группы(3 группа)</a:t>
            </a:r>
            <a:br>
              <a:rPr lang="ru-RU" sz="1600" dirty="0" smtClean="0"/>
            </a:br>
            <a:r>
              <a:rPr lang="ru-RU" sz="1600" dirty="0" smtClean="0"/>
              <a:t>БРОСОК НАБИВНОГО МЯЧА(1 кг.)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48273581"/>
              </p:ext>
            </p:extLst>
          </p:nvPr>
        </p:nvGraphicFramePr>
        <p:xfrm>
          <a:off x="457200" y="1828800"/>
          <a:ext cx="3257544" cy="4678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126348875"/>
              </p:ext>
            </p:extLst>
          </p:nvPr>
        </p:nvGraphicFramePr>
        <p:xfrm>
          <a:off x="5429256" y="1828800"/>
          <a:ext cx="325754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572000" y="35716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/>
              <a:t>Диагностика физического развития детей старшей группы </a:t>
            </a:r>
            <a:r>
              <a:rPr lang="ru-RU" sz="1600" dirty="0" smtClean="0"/>
              <a:t>(</a:t>
            </a:r>
            <a:r>
              <a:rPr lang="ru-RU" sz="1600" dirty="0"/>
              <a:t>3 группа)</a:t>
            </a:r>
            <a:br>
              <a:rPr lang="ru-RU" sz="1600" dirty="0"/>
            </a:br>
            <a:r>
              <a:rPr lang="ru-RU" sz="1600" dirty="0"/>
              <a:t>ПРЫЖОК В ДЛИНУ С МЕСТА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67200" cy="11430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Диагностика физического развития детей старшей группы (3 группа)</a:t>
            </a:r>
            <a:br>
              <a:rPr lang="ru-RU" sz="1800" dirty="0" smtClean="0"/>
            </a:br>
            <a:r>
              <a:rPr lang="ru-RU" sz="1800" dirty="0" smtClean="0"/>
              <a:t>ГИБКОСТЬ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45766134"/>
              </p:ext>
            </p:extLst>
          </p:nvPr>
        </p:nvGraphicFramePr>
        <p:xfrm>
          <a:off x="857224" y="1600200"/>
          <a:ext cx="264320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696200" cy="466708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Диагностика физического развития детей старшей группы(4 группа)</a:t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2015-2016г.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928670"/>
            <a:ext cx="4038600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(4 группа)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10м.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857233"/>
            <a:ext cx="3886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Диагностика </a:t>
            </a:r>
            <a:r>
              <a:rPr lang="ru-RU" sz="1400" dirty="0" smtClean="0"/>
              <a:t>физического развития детей </a:t>
            </a:r>
            <a:r>
              <a:rPr lang="ru-RU" sz="1400" dirty="0"/>
              <a:t>старшей </a:t>
            </a:r>
            <a:r>
              <a:rPr lang="ru-RU" sz="1400" dirty="0" smtClean="0"/>
              <a:t>группы </a:t>
            </a:r>
            <a:r>
              <a:rPr lang="ru-RU" sz="1400" dirty="0"/>
              <a:t>(4 группа)</a:t>
            </a:r>
            <a:br>
              <a:rPr lang="ru-RU" sz="1400" dirty="0"/>
            </a:br>
            <a:r>
              <a:rPr lang="ru-RU" sz="1400" dirty="0"/>
              <a:t>БЕГ 30м.</a:t>
            </a: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738647648"/>
              </p:ext>
            </p:extLst>
          </p:nvPr>
        </p:nvGraphicFramePr>
        <p:xfrm>
          <a:off x="457200" y="1676400"/>
          <a:ext cx="3257544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61708"/>
              </p:ext>
            </p:extLst>
          </p:nvPr>
        </p:nvGraphicFramePr>
        <p:xfrm>
          <a:off x="5143504" y="1785926"/>
          <a:ext cx="3543296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67200" cy="11430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Диагностика физического развития детей старшей группы </a:t>
            </a:r>
            <a:br>
              <a:rPr lang="ru-RU" sz="1600" dirty="0" smtClean="0"/>
            </a:br>
            <a:r>
              <a:rPr lang="ru-RU" sz="1600" dirty="0" smtClean="0"/>
              <a:t>(4 группа)</a:t>
            </a:r>
            <a:br>
              <a:rPr lang="ru-RU" sz="1600" dirty="0" smtClean="0"/>
            </a:br>
            <a:r>
              <a:rPr lang="ru-RU" sz="1600" dirty="0" smtClean="0"/>
              <a:t>БРОСОК НАБИВНОГО МЯЧА (1 кг.)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54586740"/>
              </p:ext>
            </p:extLst>
          </p:nvPr>
        </p:nvGraphicFramePr>
        <p:xfrm>
          <a:off x="457200" y="1905000"/>
          <a:ext cx="35814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92397736"/>
              </p:ext>
            </p:extLst>
          </p:nvPr>
        </p:nvGraphicFramePr>
        <p:xfrm>
          <a:off x="5105400" y="2133600"/>
          <a:ext cx="35814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857752" y="357166"/>
            <a:ext cx="4191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Диагностика физического развития детей старшей группы </a:t>
            </a:r>
            <a:endParaRPr lang="ru-RU" sz="1600" dirty="0" smtClean="0"/>
          </a:p>
          <a:p>
            <a:pPr algn="ctr"/>
            <a:r>
              <a:rPr lang="ru-RU" sz="1600" dirty="0" smtClean="0"/>
              <a:t>(</a:t>
            </a:r>
            <a:r>
              <a:rPr lang="ru-RU" sz="1600" dirty="0"/>
              <a:t>4 группа)</a:t>
            </a:r>
            <a:br>
              <a:rPr lang="ru-RU" sz="1600" dirty="0"/>
            </a:br>
            <a:r>
              <a:rPr lang="ru-RU" sz="1600" dirty="0"/>
              <a:t>ПРЫЖОК В ДЛИНУ С МЕСТА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91000" cy="11430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Диагностика физического развития детей старшей группы (4 группа)</a:t>
            </a:r>
            <a:br>
              <a:rPr lang="ru-RU" sz="1800" dirty="0" smtClean="0"/>
            </a:br>
            <a:r>
              <a:rPr lang="ru-RU" sz="1800" dirty="0" smtClean="0"/>
              <a:t>ГИБКОСТЬ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88368931"/>
              </p:ext>
            </p:extLst>
          </p:nvPr>
        </p:nvGraphicFramePr>
        <p:xfrm>
          <a:off x="457200" y="1600200"/>
          <a:ext cx="35814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557252" cy="571504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C00000"/>
                </a:solidFill>
              </a:rPr>
              <a:t>Диагностика физического развития детей подготовительной группы</a:t>
            </a:r>
            <a:br>
              <a:rPr lang="ru-RU" sz="2200" dirty="0" smtClean="0">
                <a:solidFill>
                  <a:srgbClr val="C00000"/>
                </a:solidFill>
              </a:rPr>
            </a:br>
            <a:r>
              <a:rPr lang="ru-RU" sz="2200" dirty="0" smtClean="0">
                <a:solidFill>
                  <a:srgbClr val="C00000"/>
                </a:solidFill>
              </a:rPr>
              <a:t> (5 группа)</a:t>
            </a:r>
            <a:r>
              <a:rPr lang="en-US" sz="2200" dirty="0" smtClean="0">
                <a:solidFill>
                  <a:srgbClr val="C00000"/>
                </a:solidFill>
              </a:rPr>
              <a:t> </a:t>
            </a:r>
            <a:r>
              <a:rPr lang="ru-RU" sz="2200" dirty="0" smtClean="0">
                <a:solidFill>
                  <a:srgbClr val="C00000"/>
                </a:solidFill>
              </a:rPr>
              <a:t>201</a:t>
            </a:r>
            <a:r>
              <a:rPr lang="en-US" sz="2200" dirty="0" smtClean="0">
                <a:solidFill>
                  <a:srgbClr val="C00000"/>
                </a:solidFill>
              </a:rPr>
              <a:t>6</a:t>
            </a:r>
            <a:r>
              <a:rPr lang="ru-RU" sz="2200" dirty="0" smtClean="0">
                <a:solidFill>
                  <a:srgbClr val="C00000"/>
                </a:solidFill>
              </a:rPr>
              <a:t>-201</a:t>
            </a:r>
            <a:r>
              <a:rPr lang="en-US" sz="2200" dirty="0" smtClean="0">
                <a:solidFill>
                  <a:srgbClr val="C00000"/>
                </a:solidFill>
              </a:rPr>
              <a:t>7</a:t>
            </a:r>
            <a:r>
              <a:rPr lang="ru-RU" sz="2200" dirty="0" smtClean="0">
                <a:solidFill>
                  <a:srgbClr val="C00000"/>
                </a:solidFill>
              </a:rPr>
              <a:t>г.</a:t>
            </a:r>
            <a:endParaRPr lang="ru-RU" sz="2200" dirty="0"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857232"/>
            <a:ext cx="381000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подготовительной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группы (5 группа)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10м.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928670"/>
            <a:ext cx="4267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Диагностика </a:t>
            </a:r>
            <a:r>
              <a:rPr lang="ru-RU" sz="1400" dirty="0"/>
              <a:t>физического </a:t>
            </a:r>
            <a:r>
              <a:rPr lang="ru-RU" sz="1400" dirty="0" smtClean="0"/>
              <a:t>развития детей </a:t>
            </a:r>
          </a:p>
          <a:p>
            <a:pPr algn="ctr"/>
            <a:r>
              <a:rPr lang="ru-RU" sz="1400" dirty="0" smtClean="0"/>
              <a:t>подготовительной </a:t>
            </a:r>
          </a:p>
          <a:p>
            <a:pPr algn="ctr"/>
            <a:r>
              <a:rPr lang="ru-RU" sz="1400" dirty="0" smtClean="0"/>
              <a:t>группы </a:t>
            </a:r>
            <a:r>
              <a:rPr lang="ru-RU" sz="1400" dirty="0"/>
              <a:t>(5 группа)</a:t>
            </a:r>
            <a:br>
              <a:rPr lang="ru-RU" sz="1400" dirty="0"/>
            </a:br>
            <a:r>
              <a:rPr lang="ru-RU" sz="1400" dirty="0"/>
              <a:t>БЕГ 30м.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98854956"/>
              </p:ext>
            </p:extLst>
          </p:nvPr>
        </p:nvGraphicFramePr>
        <p:xfrm>
          <a:off x="428596" y="1928802"/>
          <a:ext cx="2833678" cy="4368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30737472"/>
              </p:ext>
            </p:extLst>
          </p:nvPr>
        </p:nvGraphicFramePr>
        <p:xfrm>
          <a:off x="5486400" y="1857365"/>
          <a:ext cx="2871814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33800" cy="1477962"/>
          </a:xfrm>
        </p:spPr>
        <p:txBody>
          <a:bodyPr>
            <a:noAutofit/>
          </a:bodyPr>
          <a:lstStyle/>
          <a:p>
            <a:r>
              <a:rPr lang="ru-RU" sz="1800" dirty="0" smtClean="0"/>
              <a:t>Диагностика физического развития детей подготовительной </a:t>
            </a:r>
            <a:br>
              <a:rPr lang="ru-RU" sz="1800" dirty="0" smtClean="0"/>
            </a:br>
            <a:r>
              <a:rPr lang="ru-RU" sz="1800" dirty="0" smtClean="0"/>
              <a:t>группы </a:t>
            </a:r>
            <a:br>
              <a:rPr lang="ru-RU" sz="1800" dirty="0" smtClean="0"/>
            </a:br>
            <a:r>
              <a:rPr lang="ru-RU" sz="1800" dirty="0" smtClean="0"/>
              <a:t>(5 группа)</a:t>
            </a:r>
            <a:br>
              <a:rPr lang="ru-RU" sz="1800" dirty="0" smtClean="0"/>
            </a:br>
            <a:r>
              <a:rPr lang="ru-RU" sz="1800" dirty="0" smtClean="0"/>
              <a:t>БРОСОК НАБИВНОГО МЯЧА (1 кг.)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98560333"/>
              </p:ext>
            </p:extLst>
          </p:nvPr>
        </p:nvGraphicFramePr>
        <p:xfrm>
          <a:off x="457200" y="2092036"/>
          <a:ext cx="3276600" cy="4384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308040175"/>
              </p:ext>
            </p:extLst>
          </p:nvPr>
        </p:nvGraphicFramePr>
        <p:xfrm>
          <a:off x="4953000" y="2133600"/>
          <a:ext cx="3886200" cy="4297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572000" y="228600"/>
            <a:ext cx="4343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Диагностика физического развития </a:t>
            </a:r>
            <a:endParaRPr lang="ru-RU" dirty="0" smtClean="0"/>
          </a:p>
          <a:p>
            <a:pPr algn="ctr"/>
            <a:r>
              <a:rPr lang="ru-RU" dirty="0" smtClean="0"/>
              <a:t>детей </a:t>
            </a:r>
            <a:r>
              <a:rPr lang="ru-RU" dirty="0"/>
              <a:t>подготовительной </a:t>
            </a:r>
            <a:endParaRPr lang="ru-RU" dirty="0" smtClean="0"/>
          </a:p>
          <a:p>
            <a:pPr algn="ctr"/>
            <a:r>
              <a:rPr lang="ru-RU" dirty="0" smtClean="0"/>
              <a:t>Группы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(5 группа)</a:t>
            </a:r>
            <a:br>
              <a:rPr lang="ru-RU" dirty="0"/>
            </a:br>
            <a:r>
              <a:rPr lang="ru-RU" dirty="0"/>
              <a:t>ПРЫЖОК В ДЛИНУ С МЕСТА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439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Физическое воспитание, которому в нашем детском саду уделялось в 2016-2017,  было направлено на охрану жизни и укрепления здоровья детей.  Все знают, что своевременное формирование двигательных навыков и умений, развитие психофизических качеств (быстрота, сила, ловкость, выносливость и др.), овладение физическими упражнениями и подвижными играми, воспитание жизнерадостной, жизнестойкой, целеустремленной, волевой, творческой личности.</a:t>
            </a: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sz="1800" dirty="0"/>
          </a:p>
        </p:txBody>
      </p:sp>
      <p:pic>
        <p:nvPicPr>
          <p:cNvPr id="4" name="Содержимое 3" descr="E:\5 ГРУППА СОРЕВНОВАНИЯ\DSC02266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19672" y="2924944"/>
            <a:ext cx="583264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62400" cy="11430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Диагностика физического развития детей подготовительной группы</a:t>
            </a:r>
            <a:br>
              <a:rPr lang="ru-RU" sz="1800" dirty="0" smtClean="0"/>
            </a:br>
            <a:r>
              <a:rPr lang="ru-RU" sz="1800" dirty="0" smtClean="0"/>
              <a:t> (5 группа)</a:t>
            </a:r>
            <a:br>
              <a:rPr lang="ru-RU" sz="1800" dirty="0" smtClean="0"/>
            </a:br>
            <a:r>
              <a:rPr lang="ru-RU" sz="1800" dirty="0" smtClean="0"/>
              <a:t>ГИБКОСТЬ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89461278"/>
              </p:ext>
            </p:extLst>
          </p:nvPr>
        </p:nvGraphicFramePr>
        <p:xfrm>
          <a:off x="457200" y="1600200"/>
          <a:ext cx="35052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12750" y="1401288"/>
            <a:ext cx="8507413" cy="5169375"/>
          </a:xfrm>
          <a:prstGeom prst="rect">
            <a:avLst/>
          </a:prstGeom>
          <a:solidFill>
            <a:srgbClr val="DDDDDD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anchor="ctr"/>
          <a:lstStyle>
            <a:lvl1pPr marL="82550" indent="5461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defRPr/>
            </a:pPr>
            <a:r>
              <a:rPr lang="ru-RU" alt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Наблюдается динамика развития движений  в группах на конец года. Вырос средний процент выполнения программы по всем основным видам движений.</a:t>
            </a:r>
          </a:p>
          <a:p>
            <a:pPr algn="just" eaLnBrk="1" hangingPunct="1">
              <a:defRPr/>
            </a:pPr>
            <a:endParaRPr lang="ru-RU" altLang="ru-RU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Т.о</a:t>
            </a:r>
            <a:r>
              <a:rPr lang="ru-RU" alt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полученные результаты мониторинга дали возможность проследить: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alt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динамику усвоения программы по физическому развитию каждым ребенком и группы в целом;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alt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получить объективную оценку уровня физического развития учащихся;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alt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получить результат  проделанной работы за учебный год;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alt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выявить недостатки в развитии движений детей и наметить методы и приемы по их устранению в своей  дальнейшей работе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3075" y="333375"/>
            <a:ext cx="8386763" cy="830263"/>
          </a:xfrm>
          <a:prstGeom prst="rect">
            <a:avLst/>
          </a:prstGeom>
          <a:solidFill>
            <a:srgbClr val="DDDDDD"/>
          </a:solidFill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Анализируя полученные результаты мониторинга учащихся, можно сделать следующие выводы: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57158" y="1428736"/>
            <a:ext cx="8507413" cy="5169375"/>
          </a:xfrm>
          <a:prstGeom prst="rect">
            <a:avLst/>
          </a:prstGeom>
          <a:solidFill>
            <a:srgbClr val="DDDDDD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anchor="ctr"/>
          <a:lstStyle>
            <a:lvl1pPr marL="82550" indent="5461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alt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Продолжить формировать у детей интерес и ценностное отношение к занятиям физической культуры;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alt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Развивать физические качества; обогащать двигательный опыт детей;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alt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Формировать потребность в двигательной активности и физическом совершенствовании;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alt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Продолжить взаимодействие с воспитателями ( совместное проведение спортивных соревнований)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altLang="ru-RU" sz="2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Продолжить взаимодействие с родителями </a:t>
            </a:r>
          </a:p>
          <a:p>
            <a:pPr indent="0" algn="just" eaLnBrk="1" hangingPunct="1">
              <a:defRPr/>
            </a:pPr>
            <a:endParaRPr lang="ru-RU" altLang="ru-RU" sz="22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785794"/>
            <a:ext cx="8386763" cy="523220"/>
          </a:xfrm>
          <a:prstGeom prst="rect">
            <a:avLst/>
          </a:prstGeom>
          <a:solidFill>
            <a:srgbClr val="DDDDDD"/>
          </a:solidFill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kern="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itchFamily="18" charset="0"/>
              </a:rPr>
              <a:t>Перспективы на </a:t>
            </a:r>
            <a:r>
              <a:rPr lang="ru-RU" sz="2800" b="1" kern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itchFamily="18" charset="0"/>
              </a:rPr>
              <a:t>2017-2018 </a:t>
            </a:r>
            <a:r>
              <a:rPr lang="ru-RU" sz="2800" b="1" kern="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itchFamily="18" charset="0"/>
              </a:rPr>
              <a:t>учебный год: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3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786874" cy="108012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Выступление на родительских собраниях 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 1,2 3,4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:\ВСЕ ДЛЯ ОТЧЕТА 2017\Изображение 00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786190"/>
            <a:ext cx="4429156" cy="278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ВСЕ ДЛЯ ОТЧЕТА 2017\Изображение 00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571612"/>
            <a:ext cx="414340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Принимала участие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спортивном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квесте , посвященному  «Дню знаний 2016»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ВСЕ ДЛЯ ОТЧЕТА 2017\DSC_00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386" y="3857628"/>
            <a:ext cx="4870620" cy="2739724"/>
          </a:xfrm>
          <a:prstGeom prst="rect">
            <a:avLst/>
          </a:prstGeom>
          <a:noFill/>
        </p:spPr>
      </p:pic>
      <p:pic>
        <p:nvPicPr>
          <p:cNvPr id="1027" name="Picture 3" descr="E:\ВСЕ ДЛЯ ОТЧЕТА 2017\DSC_00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0930046" y="-3600000"/>
            <a:ext cx="6400000" cy="3600000"/>
          </a:xfrm>
          <a:prstGeom prst="rect">
            <a:avLst/>
          </a:prstGeom>
          <a:noFill/>
        </p:spPr>
      </p:pic>
      <p:pic>
        <p:nvPicPr>
          <p:cNvPr id="7" name="Рисунок 6" descr="E:\ВСЕ ДЛЯ ОТЧЕТА 2017\DSC_005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936" y="1124744"/>
            <a:ext cx="4839841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86752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 Дню Дошкольного работника провела соревнование для педагогов.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:\ВСЕ ДЛЯ ОТЧЕТА 2017\DSCN803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1571612"/>
            <a:ext cx="4355052" cy="303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ВСЕ ДЛЯ ОТЧЕТА 2017\DSCN806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786190"/>
            <a:ext cx="414340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Участвовала в «Капустных посиделках»</a:t>
            </a:r>
            <a:endParaRPr lang="ru-RU" sz="25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:\ВСЕ ДЛЯ ОТЧЕТА 2017\image-0-02-05-e6d51f159a7b7ee93af91d160e4cf55dd6e54f547b85f3f59f8ccead38b27577-V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429000"/>
            <a:ext cx="401744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ВСЕ ДЛЯ ОТЧЕТА 2017\image-0-02-05-f8ae00e3e8d5d905e5feb887a46ad4640a844147f64016ce110d2bf187372758-V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2000240"/>
            <a:ext cx="442913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Проводила занятия в бассейне.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:\ВСЕ ДЛЯ ОТЧЕТА 2017\DSC_0392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430923" y="3431263"/>
            <a:ext cx="3624829" cy="2334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ВСЕ ДЛЯ ОТЧЕТА 2017\DSC_039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965040" y="1964523"/>
            <a:ext cx="3714777" cy="235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ВСЕ ДЛЯ ОТЧЕТА 2017\DSC_039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2857487" y="1500173"/>
            <a:ext cx="3571900" cy="2127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</TotalTime>
  <Words>874</Words>
  <Application>Microsoft Office PowerPoint</Application>
  <PresentationFormat>Экран (4:3)</PresentationFormat>
  <Paragraphs>101</Paragraphs>
  <Slides>42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4" baseType="lpstr">
      <vt:lpstr>Тема Office</vt:lpstr>
      <vt:lpstr>PDF</vt:lpstr>
      <vt:lpstr>ФГБДОУ «Центр развития ребенка – детский сад № 1387» УДПРФ  ОТЧЕТ  инструктора по физической культуре за 2016-2017уч.год Фомичевой Олеси Юрьевны</vt:lpstr>
      <vt:lpstr>Слайд 2</vt:lpstr>
      <vt:lpstr>Слайд 3</vt:lpstr>
      <vt:lpstr>Физическое воспитание, которому в нашем детском саду уделялось в 2016-2017,  было направлено на охрану жизни и укрепления здоровья детей.  Все знают, что своевременное формирование двигательных навыков и умений, развитие психофизических качеств (быстрота, сила, ловкость, выносливость и др.), овладение физическими упражнениями и подвижными играми, воспитание жизнерадостной, жизнестойкой, целеустремленной, волевой, творческой личности. </vt:lpstr>
      <vt:lpstr>Выступление на родительских собраниях  групп 1,2 3,4</vt:lpstr>
      <vt:lpstr>Принимала участие в спортивном квесте , посвященному  «Дню знаний 2016»  </vt:lpstr>
      <vt:lpstr>Ко Дню Дошкольного работника провела соревнование для педагогов.</vt:lpstr>
      <vt:lpstr>Участвовала в «Капустных посиделках»</vt:lpstr>
      <vt:lpstr>Проводила занятия в бассейне.</vt:lpstr>
      <vt:lpstr>Физкультурные занятия</vt:lpstr>
      <vt:lpstr>Занятия по фитбол-гимнастике «Танцы на мячах»  3 и 4 группы</vt:lpstr>
      <vt:lpstr>ДИАГНОСТИКА ДВИГАТЕЛЬНОГО РАЗВИТИЯ НА ЗАНЯТИЯХ ПО ФИТБОЛУ (МЕТОДИКА Н.О. ОЗЕРЦКОГО и Н.И.ГУРЕВИЧ)  3 старшая группа 2016-2017 год </vt:lpstr>
      <vt:lpstr>          ДИАГНОСТИКА ДВИГАТЕЛЬНОГО РАЗВИТИЯ НА ЗАНЯТИЯХ ПО ФИТБОЛУ (МЕТОДИКА Н.О. ОЗЕРЦКОГО и Н.И.ГУРЕВИЧ)  4 старшая группа 2016-2017 год          </vt:lpstr>
      <vt:lpstr>Мастер-класс для педагогов «Фитбол, больше чем мяч»</vt:lpstr>
      <vt:lpstr>Открытое занятие для педагогов « Фитбол, больше чем мяч»</vt:lpstr>
      <vt:lpstr>  Литературно-спортивный досуг для детей  старшей группы №3, «Полет в космос» </vt:lpstr>
      <vt:lpstr>  Литературно-спортивный досуг для детей  средней группы № 2, «Полет в космос»   </vt:lpstr>
      <vt:lpstr> Литературно-спортивный досуг для детей  старшей группы № 4, «Полет в космос» </vt:lpstr>
      <vt:lpstr>ОТКРЫТИЕ «Книжкиной недели»</vt:lpstr>
      <vt:lpstr>Литературно-спортивный досуг для детей старшей группы  № 4,  посвящённый творчеству Э.Успенскому  роль Шапокляк </vt:lpstr>
      <vt:lpstr>«Книжкина неделя» роль Человек рассеянный 2 группа</vt:lpstr>
      <vt:lpstr>«Книжкина неделя» роль Щапокляк 3 группа</vt:lpstr>
      <vt:lpstr>«Книжкина неделя» роль Айболита 1 группа</vt:lpstr>
      <vt:lpstr>Олимпиада 2017</vt:lpstr>
      <vt:lpstr>Прошла  переаттестацию в АНО ДПО «ВГАППССС» с 1 февраля 2017г. по 21 июня 2017г.</vt:lpstr>
      <vt:lpstr>    1.воспитание потребности в здоровом образе жизни;  2.развитие физических качеств в соответствии с возможностями и состоянием здоровья ребенка;  3. создание условий для реализации потребности в двигательной активности в повседневной жизни;  4. выявление интересов, склонностей и способностей детей в двигательной деятельности и реализация их через спортивно-оздоровительную активность;  5. приобщение детей к традициям большого спорта.     </vt:lpstr>
      <vt:lpstr>Диагностика физического развития детей 2 младшей группы  (1 группа) БЕГ 10 м.</vt:lpstr>
      <vt:lpstr>Диагностика физического развития детей 2 младшей группы  (1 группа) ПРЫЖКИ В ДЛИНУ С МЕСТА</vt:lpstr>
      <vt:lpstr>Диагностика физического развития детей средней группы( 2 группа) 2016-2017г.</vt:lpstr>
      <vt:lpstr>Диагностика физического развития детей средней группы (2 группа) БРОСОК НАБИВНОГО МЯЧА (1 кг.)</vt:lpstr>
      <vt:lpstr>Диагностика физического развития детей средней группы (2 группа) ГИБКОСТЬ</vt:lpstr>
      <vt:lpstr>  Диагностика физического развития детей старшей группы (3 группа) 2015-2016г. </vt:lpstr>
      <vt:lpstr>Диагностика физического развития детей старшей группы(3 группа) БРОСОК НАБИВНОГО МЯЧА(1 кг.)</vt:lpstr>
      <vt:lpstr>Диагностика физического развития детей старшей группы (3 группа) ГИБКОСТЬ</vt:lpstr>
      <vt:lpstr>Диагностика физического развития детей старшей группы(4 группа) 2015-2016г.</vt:lpstr>
      <vt:lpstr>Диагностика физического развития детей старшей группы  (4 группа) БРОСОК НАБИВНОГО МЯЧА (1 кг.)</vt:lpstr>
      <vt:lpstr>Диагностика физического развития детей старшей группы (4 группа) ГИБКОСТЬ</vt:lpstr>
      <vt:lpstr>Диагностика физического развития детей подготовительной группы  (5 группа) 2016-2017г.</vt:lpstr>
      <vt:lpstr>Диагностика физического развития детей подготовительной  группы  (5 группа) БРОСОК НАБИВНОГО МЯЧА (1 кг.)</vt:lpstr>
      <vt:lpstr>Диагностика физического развития детей подготовительной группы  (5 группа) ГИБКОСТЬ</vt:lpstr>
      <vt:lpstr>Слайд 41</vt:lpstr>
      <vt:lpstr>Слайд 42</vt:lpstr>
    </vt:vector>
  </TitlesOfParts>
  <Company>ГБОУ Школа 424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ФГБДОУ «Центр развития ребенка – детский сад № 1387» УДПРФ  ОТЧЕТ  инструктора по физической культуре за 2016-2017уч.год Фомичевой Олеси Юрьевны</dc:title>
  <dc:creator>Пользователь</dc:creator>
  <cp:lastModifiedBy>Данила</cp:lastModifiedBy>
  <cp:revision>50</cp:revision>
  <dcterms:created xsi:type="dcterms:W3CDTF">2017-05-25T07:46:14Z</dcterms:created>
  <dcterms:modified xsi:type="dcterms:W3CDTF">2017-09-18T20:56:01Z</dcterms:modified>
</cp:coreProperties>
</file>