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7" r:id="rId2"/>
    <p:sldId id="257" r:id="rId3"/>
    <p:sldId id="274" r:id="rId4"/>
    <p:sldId id="273" r:id="rId5"/>
    <p:sldId id="281" r:id="rId6"/>
    <p:sldId id="282" r:id="rId7"/>
    <p:sldId id="269" r:id="rId8"/>
    <p:sldId id="262" r:id="rId9"/>
    <p:sldId id="268" r:id="rId10"/>
    <p:sldId id="280" r:id="rId11"/>
    <p:sldId id="263" r:id="rId12"/>
    <p:sldId id="271" r:id="rId13"/>
    <p:sldId id="265" r:id="rId14"/>
    <p:sldId id="264" r:id="rId15"/>
    <p:sldId id="261" r:id="rId16"/>
    <p:sldId id="278" r:id="rId17"/>
    <p:sldId id="258" r:id="rId18"/>
    <p:sldId id="283" r:id="rId19"/>
    <p:sldId id="285" r:id="rId20"/>
    <p:sldId id="284" r:id="rId21"/>
    <p:sldId id="27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37F9DB7-F2D2-4D19-BBA6-0B8F93BE9CD1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8DAC9BE-A5AE-492D-B40E-FB37E832D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339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49A9B-4334-4832-BFE3-AB6C14075FEC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65DF61-4C05-4BE5-A0F6-2EDD42E87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B04DCC-83B6-4FA0-94A7-E78EB23054F0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2DB61C-55BE-4A74-85F2-CE9DF9A21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3BBDAE-979A-42AF-93B3-3D6A94A20147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5B00DC-95DB-483C-A42D-790B17F45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7321C8-1AE7-4BFB-ACE9-7DD29D163BD5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E09BE0-47D8-4D79-BFDB-1427026AA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1527F6-39C7-4EBA-9893-F31ED6E7119B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BE22E7-7A60-4EC1-899E-28871D676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27B658-0CA9-4694-B785-C3C92C36FFCD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31F809-DEB3-4A37-B608-9756E35ED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B68CD6-3D6A-4D16-AF9D-94B9A9A913B6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AF4E46-6486-461D-A8D0-67BBE5C73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ACA03B-7946-4FD2-B8CF-B3DE7947B116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14D243-2BA7-4648-A36A-A5486921F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35EB5D-88E6-4260-B443-3232619D2D0F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BD1B3B-B249-4748-AF51-3357B2150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07FB31-01A7-4D21-9DC8-71A01C09F95D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F8DC1A-7B5A-4FF2-BF16-467A2FD3A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971F7B-FC01-4637-9214-8133270F2E12}" type="datetimeFigureOut">
              <a:rPr lang="ru-RU"/>
              <a:pPr>
                <a:defRPr/>
              </a:pPr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FEC1E0-4D3A-4D2B-B79F-B5C996A83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3999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документ 10"/>
          <p:cNvSpPr/>
          <p:nvPr userDrawn="1"/>
        </p:nvSpPr>
        <p:spPr>
          <a:xfrm rot="16200000">
            <a:off x="-2536031" y="2536031"/>
            <a:ext cx="6858000" cy="1785938"/>
          </a:xfrm>
          <a:prstGeom prst="flowChartDocument">
            <a:avLst/>
          </a:prstGeom>
          <a:solidFill>
            <a:srgbClr val="FFC000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0" name="Рисунок 12" descr="0_8d29c_d10b6293_L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28625" y="2428875"/>
            <a:ext cx="1027113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Рисунок 14" descr="0_8d29c_d10b6293_L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357188" y="285750"/>
            <a:ext cx="78581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15" descr="0_6a837_8225efc1_L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42875" y="142875"/>
            <a:ext cx="885825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 userDrawn="1"/>
        </p:nvSpPr>
        <p:spPr>
          <a:xfrm>
            <a:off x="0" y="6642100"/>
            <a:ext cx="1200150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>
                  <a:lumMod val="85000"/>
                  <a:lumOff val="1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Рисунок 9" descr="2014-06-15 09-59-00 Яндекс.Фотки - Google Chrome.png"/>
          <p:cNvPicPr>
            <a:picLocks noChangeAspect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619500"/>
            <a:ext cx="37179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6;&#1083;&#1100;&#1075;&#1072;\Desktop\&#1086;&#1090;&#1082;&#1088;\Edvard-Grig---Utro-v-lesu--zvuk-ruch_ya-i-penie-ptic(muz-muz.net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3;&#1100;&#1075;&#1072;%20&#1053;&#1080;&#1082;&#1086;&#1083;&#1072;&#1077;&#1074;&#1085;&#1072;\Desktop\&#1086;&#1090;&#1082;&#1088;&#1099;&#1090;&#1099;&#1081;%20&#1103;&#1094;&#1082;&#1086;\Al_fred-Shnitke-Muzyka-lesa-kf-quotSkazka-stranstviyquot(mp3-blog.info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6" y="908720"/>
            <a:ext cx="8955786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Лето, красивые летние пейзажи картинки, фото, виде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60350"/>
            <a:ext cx="6316663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468313" y="4926013"/>
            <a:ext cx="84248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Чудесны красные деньки. Светлые волокна облачков плывут по чистому небу и без следа тают в прозрачной синеве.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2205038"/>
            <a:ext cx="7123113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250825" y="333375"/>
            <a:ext cx="8707438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И белоствольные берёзки дождались тепла. Ещё ярче светлеет береста.  Свешиваются ветви с нежными листьями и серёжками. Повеяло смолистой свежестью..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420938"/>
            <a:ext cx="63500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87852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Чувствуется особенный тонкий аромат. И вот его источник. Под лопушистыми травами</a:t>
            </a:r>
          </a:p>
          <a:p>
            <a:r>
              <a:rPr lang="ru-RU" sz="3200">
                <a:latin typeface="Calibri" pitchFamily="34" charset="0"/>
              </a:rPr>
              <a:t>свешиваются ветки  с красными рубинами. Застенчиво приютилась на кочке спелая красная земляника.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079625"/>
            <a:ext cx="6762750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179388" y="549275"/>
            <a:ext cx="8778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latin typeface="Calibri" pitchFamily="34" charset="0"/>
              </a:rPr>
              <a:t>Ярко – красными гроздьями свисает калина.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773238"/>
            <a:ext cx="7043738" cy="48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Box 2"/>
          <p:cNvSpPr txBox="1">
            <a:spLocks noChangeArrowheads="1"/>
          </p:cNvSpPr>
          <p:nvPr/>
        </p:nvSpPr>
        <p:spPr bwMode="auto">
          <a:xfrm>
            <a:off x="250825" y="260350"/>
            <a:ext cx="870108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В алмазной росе летнего утра купаются изящные колокольчики, цветёт золотистый зверобой.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133600"/>
            <a:ext cx="6642100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Box 2"/>
          <p:cNvSpPr txBox="1">
            <a:spLocks noChangeArrowheads="1"/>
          </p:cNvSpPr>
          <p:nvPr/>
        </p:nvSpPr>
        <p:spPr bwMode="auto">
          <a:xfrm>
            <a:off x="323850" y="115888"/>
            <a:ext cx="864076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Берёзовая роща. Солнечные поляны, мягкие тени, серебряные стволы, пушистые облака, извилистый ручей, скромные ромашки. Простор и покой кругом</a:t>
            </a:r>
            <a:r>
              <a:rPr lang="ru-RU" sz="3200" i="1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Рисунок 1" descr="Лето, красивые летние пейзажи картинки, фото, виде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68275"/>
            <a:ext cx="7704137" cy="633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Edvard-Grig---Utro-v-lesu--zvuk-ruch_ya-i-penie-ptic(muz-muz.net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172450" y="60213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568" fill="hold"/>
                                        <p:tgtEl>
                                          <p:spTgt spid="430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4813"/>
            <a:ext cx="8682038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WordArt 3"/>
          <p:cNvSpPr>
            <a:spLocks noChangeArrowheads="1" noChangeShapeType="1" noTextEdit="1"/>
          </p:cNvSpPr>
          <p:nvPr/>
        </p:nvSpPr>
        <p:spPr bwMode="auto">
          <a:xfrm>
            <a:off x="1042988" y="549275"/>
            <a:ext cx="6913562" cy="511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работу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1908175" y="188913"/>
            <a:ext cx="6985000" cy="57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900"/>
              </a:spcAft>
            </a:pPr>
            <a:r>
              <a:rPr lang="pl-PL" sz="2400" b="1">
                <a:cs typeface="Times New Roman" pitchFamily="18" charset="0"/>
              </a:rPr>
              <a:t>Детство</a:t>
            </a:r>
            <a:r>
              <a:rPr lang="ru-RU" sz="1600">
                <a:latin typeface="Calibri" pitchFamily="34" charset="0"/>
                <a:cs typeface="Times New Roman" pitchFamily="18" charset="0"/>
              </a:rPr>
              <a:t>                                                                           </a:t>
            </a:r>
            <a:r>
              <a:rPr lang="pl-PL" sz="2000" b="1">
                <a:cs typeface="Times New Roman" pitchFamily="18" charset="0"/>
              </a:rPr>
              <a:t>И. А . Бунин</a:t>
            </a:r>
            <a:endParaRPr lang="ru-RU" sz="16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pl-PL" sz="2400" b="1" i="1">
                <a:latin typeface="Calibri" pitchFamily="34" charset="0"/>
                <a:cs typeface="Times New Roman" pitchFamily="18" charset="0"/>
              </a:rPr>
              <a:t>Чем жарче день, тем сладостней в бору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Дышать сухим смолистым ароматом,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И весело мне было поутру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Бродить по этим солнечным палатам!</a:t>
            </a:r>
            <a:endParaRPr lang="ru-RU" sz="2400" b="1" i="1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pl-PL" sz="2400" b="1" i="1">
                <a:latin typeface="Calibri" pitchFamily="34" charset="0"/>
                <a:cs typeface="Times New Roman" pitchFamily="18" charset="0"/>
              </a:rPr>
              <a:t>Повсюду блеск, повсюду яркий свет,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Песок — как шелк… Прильну к сосне корявой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И чувствую: мне только десять лет,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А ствол — гигант, тяжелый, величавый.</a:t>
            </a:r>
            <a:endParaRPr lang="ru-RU" sz="2400" b="1" i="1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pl-PL" sz="2400" b="1" i="1">
                <a:latin typeface="Calibri" pitchFamily="34" charset="0"/>
                <a:cs typeface="Times New Roman" pitchFamily="18" charset="0"/>
              </a:rPr>
              <a:t>Кора груба, морщиниста, красна,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Но как тепла, как солнцем вся прогрета!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И кажется, что пахнет не сосна,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А зной и сухость солнечного лета</a:t>
            </a:r>
            <a:r>
              <a:rPr lang="pl-PL" sz="2400" b="1" i="1">
                <a:latin typeface="inherit"/>
                <a:cs typeface="Times New Roman" pitchFamily="18" charset="0"/>
              </a:rPr>
              <a:t>.</a:t>
            </a:r>
            <a:endParaRPr lang="ru-RU" sz="2400" b="1" i="1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Группа 6"/>
          <p:cNvGrpSpPr>
            <a:grpSpLocks/>
          </p:cNvGrpSpPr>
          <p:nvPr/>
        </p:nvGrpSpPr>
        <p:grpSpPr bwMode="auto">
          <a:xfrm>
            <a:off x="1285875" y="2357438"/>
            <a:ext cx="7643813" cy="3097212"/>
            <a:chOff x="1115616" y="2146448"/>
            <a:chExt cx="7165477" cy="33366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19362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6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Пятнадцатое апреля.</a:t>
              </a:r>
            </a:p>
          </p:txBody>
        </p:sp>
        <p:sp>
          <p:nvSpPr>
            <p:cNvPr id="14339" name="Прямоугольник 5"/>
            <p:cNvSpPr>
              <a:spLocks noChangeArrowheads="1"/>
            </p:cNvSpPr>
            <p:nvPr/>
          </p:nvSpPr>
          <p:spPr bwMode="auto">
            <a:xfrm>
              <a:off x="2187089" y="5085184"/>
              <a:ext cx="5084703" cy="39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ru-RU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1763713" y="188913"/>
            <a:ext cx="5400675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900"/>
              </a:spcBef>
              <a:spcAft>
                <a:spcPts val="900"/>
              </a:spcAft>
            </a:pPr>
            <a:r>
              <a:rPr lang="pl-PL" sz="2000" b="1">
                <a:cs typeface="Times New Roman" pitchFamily="18" charset="0"/>
              </a:rPr>
              <a:t>Афанасий Фет</a:t>
            </a:r>
            <a:endParaRPr lang="ru-RU" sz="16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pl-PL" sz="2400" b="1" i="1">
                <a:latin typeface="Calibri" pitchFamily="34" charset="0"/>
                <a:cs typeface="Times New Roman" pitchFamily="18" charset="0"/>
              </a:rPr>
              <a:t>Зреет рожь над жаркой нивой,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И от нивы и до нивы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Гонит ветер прихотливый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Золотые переливы.</a:t>
            </a:r>
            <a:endParaRPr lang="ru-RU" sz="2400" b="1" i="1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pl-PL" sz="2400" b="1" i="1">
                <a:latin typeface="Calibri" pitchFamily="34" charset="0"/>
                <a:cs typeface="Times New Roman" pitchFamily="18" charset="0"/>
              </a:rPr>
              <a:t>Робко месяц смотрит в очи,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Изумлен, что день не минул,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Но широко в область ночи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День объятия раскинул.</a:t>
            </a:r>
            <a:endParaRPr lang="ru-RU" sz="2400" b="1" i="1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pl-PL" sz="2400" b="1" i="1">
                <a:latin typeface="Calibri" pitchFamily="34" charset="0"/>
                <a:cs typeface="Times New Roman" pitchFamily="18" charset="0"/>
              </a:rPr>
              <a:t>Над безбрежной жатвой хлеба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Меж заката и востока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Лишь на миг смежает небо</a:t>
            </a:r>
            <a:br>
              <a:rPr lang="pl-PL" sz="2400" b="1" i="1">
                <a:latin typeface="Calibri" pitchFamily="34" charset="0"/>
                <a:cs typeface="Times New Roman" pitchFamily="18" charset="0"/>
              </a:rPr>
            </a:br>
            <a:r>
              <a:rPr lang="pl-PL" sz="2400" b="1" i="1">
                <a:latin typeface="Calibri" pitchFamily="34" charset="0"/>
                <a:cs typeface="Times New Roman" pitchFamily="18" charset="0"/>
              </a:rPr>
              <a:t>Огнедышащее око.</a:t>
            </a:r>
            <a:endParaRPr lang="ru-RU" sz="2400" b="1" i="1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3068960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latin typeface="Monotype Corsiva" panose="03010101010201010101" pitchFamily="66" charset="0"/>
              </a:rPr>
              <a:t>Подготовила </a:t>
            </a:r>
          </a:p>
          <a:p>
            <a:pPr algn="r"/>
            <a:r>
              <a:rPr lang="ru-RU" sz="3600" b="1" dirty="0" smtClean="0">
                <a:latin typeface="Monotype Corsiva" panose="03010101010201010101" pitchFamily="66" charset="0"/>
              </a:rPr>
              <a:t> Яцко О.Н. </a:t>
            </a:r>
          </a:p>
          <a:p>
            <a:pPr algn="r"/>
            <a:r>
              <a:rPr lang="ru-RU" sz="3600" b="1" dirty="0">
                <a:latin typeface="Monotype Corsiva" panose="03010101010201010101" pitchFamily="66" charset="0"/>
              </a:rPr>
              <a:t>у</a:t>
            </a:r>
            <a:r>
              <a:rPr lang="ru-RU" sz="3600" b="1" dirty="0" smtClean="0">
                <a:latin typeface="Monotype Corsiva" panose="03010101010201010101" pitchFamily="66" charset="0"/>
              </a:rPr>
              <a:t>читель </a:t>
            </a:r>
          </a:p>
          <a:p>
            <a:pPr algn="r"/>
            <a:r>
              <a:rPr lang="ru-RU" sz="3600" b="1" dirty="0" smtClean="0">
                <a:latin typeface="Monotype Corsiva" panose="03010101010201010101" pitchFamily="66" charset="0"/>
              </a:rPr>
              <a:t>« МКОУ СОШ </a:t>
            </a:r>
            <a:r>
              <a:rPr lang="ru-RU" sz="3600" b="1" dirty="0" err="1" smtClean="0">
                <a:latin typeface="Monotype Corsiva" panose="03010101010201010101" pitchFamily="66" charset="0"/>
              </a:rPr>
              <a:t>п.Армань</a:t>
            </a:r>
            <a:r>
              <a:rPr lang="ru-RU" sz="3600" b="1" dirty="0" smtClean="0">
                <a:latin typeface="Monotype Corsiva" panose="03010101010201010101" pitchFamily="66" charset="0"/>
              </a:rPr>
              <a:t>»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05542" y="1772816"/>
            <a:ext cx="7038866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  <a:cs typeface="+mn-cs"/>
              </a:rPr>
              <a:t>Это удивительное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  <a:cs typeface="+mn-cs"/>
              </a:rPr>
              <a:t>имя прилагательное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2"/>
          <p:cNvSpPr>
            <a:spLocks noChangeArrowheads="1"/>
          </p:cNvSpPr>
          <p:nvPr/>
        </p:nvSpPr>
        <p:spPr bwMode="auto">
          <a:xfrm>
            <a:off x="900113" y="333375"/>
            <a:ext cx="78486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solidFill>
                  <a:srgbClr val="002060"/>
                </a:solidFill>
                <a:latin typeface="Monotype Corsiva" pitchFamily="66" charset="0"/>
              </a:rPr>
              <a:t>Знать:</a:t>
            </a:r>
            <a:endParaRPr lang="ru-RU" sz="3200" b="1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определение имени прилагательного;</a:t>
            </a:r>
          </a:p>
          <a:p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морфологические признаки прилагательных; синтаксическую роль</a:t>
            </a:r>
          </a:p>
          <a:p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3200" b="1" u="sng">
                <a:solidFill>
                  <a:srgbClr val="002060"/>
                </a:solidFill>
                <a:latin typeface="Monotype Corsiva" pitchFamily="66" charset="0"/>
              </a:rPr>
              <a:t>Уметь:</a:t>
            </a:r>
            <a:endParaRPr lang="ru-RU" sz="3200" b="1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правильно употреблять прилагательные в речи;</a:t>
            </a:r>
          </a:p>
          <a:p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определять морфологические признаки прилагательных;</a:t>
            </a:r>
          </a:p>
          <a:p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правильно писать прилагательные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179388" y="908050"/>
            <a:ext cx="8785225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Если б всё на свете было одинакового цвета,</a:t>
            </a:r>
          </a:p>
          <a:p>
            <a:r>
              <a:rPr lang="ru-RU" sz="2800" b="1" i="1">
                <a:latin typeface="Calibri" pitchFamily="34" charset="0"/>
              </a:rPr>
              <a:t>Вас бы это рассердило или радовало это</a:t>
            </a:r>
            <a:r>
              <a:rPr lang="en-US" sz="2800" b="1" i="1">
                <a:latin typeface="Calibri" pitchFamily="34" charset="0"/>
              </a:rPr>
              <a:t>?</a:t>
            </a:r>
            <a:endParaRPr lang="ru-RU" sz="2800" b="1" i="1">
              <a:latin typeface="Calibri" pitchFamily="34" charset="0"/>
            </a:endParaRPr>
          </a:p>
          <a:p>
            <a:r>
              <a:rPr lang="ru-RU" sz="2800" b="1" i="1">
                <a:latin typeface="Calibri" pitchFamily="34" charset="0"/>
              </a:rPr>
              <a:t>Кто решился бы отныне, приходя домой усталым,</a:t>
            </a:r>
          </a:p>
          <a:p>
            <a:r>
              <a:rPr lang="ru-RU" sz="2800" b="1" i="1">
                <a:latin typeface="Calibri" pitchFamily="34" charset="0"/>
              </a:rPr>
              <a:t>На зелёной спать перине под зелёным одеялом</a:t>
            </a:r>
            <a:r>
              <a:rPr lang="en-US" sz="2800" b="1" i="1">
                <a:latin typeface="Calibri" pitchFamily="34" charset="0"/>
              </a:rPr>
              <a:t>?</a:t>
            </a:r>
            <a:endParaRPr lang="ru-RU" sz="2800" b="1" i="1">
              <a:latin typeface="Calibri" pitchFamily="34" charset="0"/>
            </a:endParaRPr>
          </a:p>
          <a:p>
            <a:r>
              <a:rPr lang="ru-RU" sz="2800" b="1" i="1">
                <a:latin typeface="Calibri" pitchFamily="34" charset="0"/>
              </a:rPr>
              <a:t>И зелёною водою на рассвете умываться,</a:t>
            </a:r>
          </a:p>
          <a:p>
            <a:r>
              <a:rPr lang="ru-RU" sz="2800" b="1" i="1">
                <a:latin typeface="Calibri" pitchFamily="34" charset="0"/>
              </a:rPr>
              <a:t>И зелёным -  презелёным полотенцем утираться</a:t>
            </a:r>
            <a:r>
              <a:rPr lang="en-US" sz="2800" b="1" i="1">
                <a:latin typeface="Calibri" pitchFamily="34" charset="0"/>
              </a:rPr>
              <a:t>?</a:t>
            </a:r>
            <a:endParaRPr lang="ru-RU" sz="2800" b="1" i="1">
              <a:latin typeface="Calibri" pitchFamily="34" charset="0"/>
            </a:endParaRPr>
          </a:p>
          <a:p>
            <a:r>
              <a:rPr lang="ru-RU" sz="2800" b="1" i="1">
                <a:latin typeface="Calibri" pitchFamily="34" charset="0"/>
              </a:rPr>
              <a:t>Любоваться, как над вами, зеленея, птицы реют,</a:t>
            </a:r>
          </a:p>
          <a:p>
            <a:r>
              <a:rPr lang="ru-RU" sz="2800" b="1" i="1">
                <a:latin typeface="Calibri" pitchFamily="34" charset="0"/>
              </a:rPr>
              <a:t>Над зелёными домами ярко солнце зеленеет.</a:t>
            </a:r>
          </a:p>
          <a:p>
            <a:r>
              <a:rPr lang="ru-RU" sz="2800" b="1" i="1">
                <a:latin typeface="Calibri" pitchFamily="34" charset="0"/>
              </a:rPr>
              <a:t>Видеть мир привыкли люди </a:t>
            </a:r>
          </a:p>
          <a:p>
            <a:r>
              <a:rPr lang="ru-RU" sz="2800" b="1" i="1">
                <a:latin typeface="Calibri" pitchFamily="34" charset="0"/>
              </a:rPr>
              <a:t>Белым. Жёлтым. Синим. Красным.</a:t>
            </a:r>
          </a:p>
          <a:p>
            <a:r>
              <a:rPr lang="ru-RU" sz="2800" b="1" i="1">
                <a:latin typeface="Calibri" pitchFamily="34" charset="0"/>
              </a:rPr>
              <a:t>Пусть же всё на свете будет</a:t>
            </a:r>
          </a:p>
          <a:p>
            <a:r>
              <a:rPr lang="ru-RU" sz="2800" b="1" i="1">
                <a:latin typeface="Calibri" pitchFamily="34" charset="0"/>
              </a:rPr>
              <a:t>Удивительным и разным.</a:t>
            </a:r>
            <a:endParaRPr lang="en-US" sz="2800" b="1" i="1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1042988" y="188913"/>
            <a:ext cx="6842125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Ребята, вы согласны, что очень занимательное</a:t>
            </a:r>
            <a:endParaRPr lang="ru-RU" sz="2400" b="1" i="1"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Имя прилагательное.</a:t>
            </a:r>
            <a:endParaRPr lang="ru-RU" sz="2400" b="1" i="1"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Трудно будет без него,</a:t>
            </a:r>
            <a:r>
              <a:rPr lang="ru-RU" sz="2400" b="1" i="1">
                <a:latin typeface="Calibri" pitchFamily="34" charset="0"/>
                <a:ea typeface="Calibri" pitchFamily="34" charset="0"/>
                <a:cs typeface="Aharoni" pitchFamily="2" charset="-79"/>
              </a:rPr>
              <a:t> </a:t>
            </a: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если пропадет оно.</a:t>
            </a:r>
            <a:endParaRPr lang="ru-RU" sz="2400" b="1" i="1"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Не скажем мы «прекрасное»,</a:t>
            </a:r>
            <a:endParaRPr lang="ru-RU" sz="2400" b="1" i="1"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Не скажем «безобразное»,</a:t>
            </a:r>
            <a:endParaRPr lang="ru-RU" sz="2400" b="1" i="1"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Не скажем маме «милая», «красивая», «любимая».</a:t>
            </a:r>
            <a:endParaRPr lang="ru-RU" sz="2400" b="1" i="1"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Чтобы все отличным стало,</a:t>
            </a:r>
            <a:endParaRPr lang="ru-RU" sz="2400" b="1" i="1"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Разных признаков немало.</a:t>
            </a:r>
            <a:endParaRPr lang="ru-RU" sz="2400" b="1" i="1"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Будем всюду замечать</a:t>
            </a:r>
            <a:endParaRPr lang="ru-RU" sz="2400" b="1" i="1"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>
              <a:lnSpc>
                <a:spcPct val="115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Aharoni" pitchFamily="2" charset="-79"/>
              </a:rPr>
              <a:t>И к месту в речи их вставлять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260350"/>
            <a:ext cx="63373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Al_fred-Shnitke-Muzyka-lesa-kf-quotSkazka-stranstviyquot(mp3-blog.info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101013" y="60928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6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6"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468313" y="198438"/>
            <a:ext cx="8207375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pl-PL" sz="2800" b="1" i="1">
                <a:latin typeface="Times New Roman" pitchFamily="18" charset="0"/>
              </a:rPr>
              <a:t>Хорошо в лесу в </a:t>
            </a:r>
            <a:r>
              <a:rPr lang="ru-RU" sz="2800" b="1" i="1">
                <a:solidFill>
                  <a:srgbClr val="FF3300"/>
                </a:solidFill>
                <a:latin typeface="Times New Roman" pitchFamily="18" charset="0"/>
              </a:rPr>
              <a:t>жаркий</a:t>
            </a:r>
            <a:r>
              <a:rPr lang="pl-PL" sz="2800" b="1" i="1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pl-PL" sz="2800" b="1" i="1">
                <a:latin typeface="Times New Roman" pitchFamily="18" charset="0"/>
              </a:rPr>
              <a:t>полдень. Чего тут только не увидишь! </a:t>
            </a:r>
            <a:r>
              <a:rPr lang="ru-RU" sz="2800" b="1" i="1">
                <a:solidFill>
                  <a:srgbClr val="FF3300"/>
                </a:solidFill>
                <a:latin typeface="Times New Roman" pitchFamily="18" charset="0"/>
              </a:rPr>
              <a:t>Высокие</a:t>
            </a:r>
            <a:r>
              <a:rPr lang="pl-PL" sz="2800" b="1" i="1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pl-PL" sz="2800" b="1" i="1">
                <a:latin typeface="Times New Roman" pitchFamily="18" charset="0"/>
              </a:rPr>
              <a:t>сосны развесили </a:t>
            </a:r>
            <a:r>
              <a:rPr lang="ru-RU" sz="2800" b="1" i="1">
                <a:solidFill>
                  <a:srgbClr val="FF3300"/>
                </a:solidFill>
                <a:latin typeface="Times New Roman" pitchFamily="18" charset="0"/>
              </a:rPr>
              <a:t>иглистые</a:t>
            </a:r>
            <a:r>
              <a:rPr lang="pl-PL" sz="2800" b="1" i="1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pl-PL" sz="2800" b="1" i="1">
                <a:latin typeface="Times New Roman" pitchFamily="18" charset="0"/>
              </a:rPr>
              <a:t>вершины. Елочки выгибают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колючие</a:t>
            </a:r>
            <a:r>
              <a:rPr lang="pl-PL" sz="2800" b="1" i="1">
                <a:latin typeface="Times New Roman" pitchFamily="18" charset="0"/>
              </a:rPr>
              <a:t> ветки. Красуется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кудрявая</a:t>
            </a:r>
            <a:r>
              <a:rPr lang="pl-PL" sz="2800" b="1" i="1">
                <a:latin typeface="Times New Roman" pitchFamily="18" charset="0"/>
              </a:rPr>
              <a:t> березка с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душистыми </a:t>
            </a:r>
            <a:r>
              <a:rPr lang="pl-PL" sz="2800" b="1" i="1">
                <a:latin typeface="Times New Roman" pitchFamily="18" charset="0"/>
              </a:rPr>
              <a:t>листочками. Дрожит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серая</a:t>
            </a:r>
            <a:r>
              <a:rPr lang="pl-PL" sz="2800" b="1" i="1">
                <a:latin typeface="Times New Roman" pitchFamily="18" charset="0"/>
              </a:rPr>
              <a:t> осина.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Коренастый </a:t>
            </a:r>
            <a:r>
              <a:rPr lang="pl-PL" sz="2800" b="1" i="1">
                <a:latin typeface="Times New Roman" pitchFamily="18" charset="0"/>
              </a:rPr>
              <a:t>дуб раскинул</a:t>
            </a:r>
            <a:r>
              <a:rPr lang="ru-RU" sz="2800" b="1" i="1">
                <a:latin typeface="Times New Roman" pitchFamily="18" charset="0"/>
              </a:rPr>
              <a:t>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резные</a:t>
            </a:r>
            <a:r>
              <a:rPr lang="pl-PL" sz="2800" b="1" i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l-PL" sz="2800" b="1" i="1">
                <a:latin typeface="Times New Roman" pitchFamily="18" charset="0"/>
              </a:rPr>
              <a:t>листья. Из травы глядит глазок земляники. Рядом</a:t>
            </a:r>
            <a:r>
              <a:rPr lang="ru-RU" sz="2800" b="1" i="1">
                <a:latin typeface="Times New Roman" pitchFamily="18" charset="0"/>
              </a:rPr>
              <a:t> </a:t>
            </a:r>
            <a:r>
              <a:rPr lang="pl-PL" sz="2800" b="1" i="1">
                <a:latin typeface="Times New Roman" pitchFamily="18" charset="0"/>
              </a:rPr>
              <a:t>краснеет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душистая</a:t>
            </a:r>
            <a:r>
              <a:rPr lang="pl-PL" sz="2800" b="1" i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l-PL" sz="2800" b="1" i="1">
                <a:latin typeface="Times New Roman" pitchFamily="18" charset="0"/>
              </a:rPr>
              <a:t>ягодка.</a:t>
            </a:r>
            <a:endParaRPr lang="ru-RU" sz="2800" b="1" i="1">
              <a:latin typeface="Times New Roman" pitchFamily="18" charset="0"/>
            </a:endParaRPr>
          </a:p>
          <a:p>
            <a:pPr algn="ctr"/>
            <a:r>
              <a:rPr lang="pl-PL" sz="2800" b="1" i="1">
                <a:latin typeface="Times New Roman" pitchFamily="18" charset="0"/>
              </a:rPr>
              <a:t>Сережки ландыша качаются между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длинными</a:t>
            </a:r>
            <a:r>
              <a:rPr lang="pl-PL" sz="2800" b="1" i="1">
                <a:latin typeface="Times New Roman" pitchFamily="18" charset="0"/>
              </a:rPr>
              <a:t>,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гладкими</a:t>
            </a:r>
            <a:r>
              <a:rPr lang="pl-PL" sz="2800" b="1" i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l-PL" sz="2800" b="1" i="1">
                <a:latin typeface="Times New Roman" pitchFamily="18" charset="0"/>
              </a:rPr>
              <a:t>листьями.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Крепким</a:t>
            </a:r>
            <a:r>
              <a:rPr lang="ru-RU" sz="2800" b="1" i="1">
                <a:latin typeface="Times New Roman" pitchFamily="18" charset="0"/>
              </a:rPr>
              <a:t> </a:t>
            </a:r>
            <a:r>
              <a:rPr lang="pl-PL" sz="2800" b="1" i="1">
                <a:latin typeface="Times New Roman" pitchFamily="18" charset="0"/>
              </a:rPr>
              <a:t>носом стучит по стволу дятел. Кричит иволга. Мелькнула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пушистым </a:t>
            </a:r>
            <a:r>
              <a:rPr lang="pl-PL" sz="2800" b="1" i="1">
                <a:latin typeface="Times New Roman" pitchFamily="18" charset="0"/>
              </a:rPr>
              <a:t>хвостом </a:t>
            </a:r>
            <a:r>
              <a:rPr lang="ru-RU" sz="2800" b="1" i="1">
                <a:latin typeface="Times New Roman" pitchFamily="18" charset="0"/>
              </a:rPr>
              <a:t>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цепкая</a:t>
            </a:r>
            <a:r>
              <a:rPr lang="pl-PL" sz="2800" b="1" i="1">
                <a:latin typeface="Times New Roman" pitchFamily="18" charset="0"/>
              </a:rPr>
              <a:t> белка. Далеко в чаше раздается треск. Уж не медведь ли это?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50825" y="646113"/>
            <a:ext cx="864235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400" b="1" i="1">
                <a:latin typeface="Times New Roman" pitchFamily="18" charset="0"/>
              </a:rPr>
              <a:t>Наступили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первые</a:t>
            </a:r>
            <a:r>
              <a:rPr lang="ru-RU" sz="2400" b="1" i="1">
                <a:latin typeface="Times New Roman" pitchFamily="18" charset="0"/>
              </a:rPr>
              <a:t> дни августа. Выпало два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холодных</a:t>
            </a:r>
            <a:r>
              <a:rPr lang="ru-RU" sz="2400" b="1" i="1">
                <a:latin typeface="Times New Roman" pitchFamily="18" charset="0"/>
              </a:rPr>
              <a:t> утренника, и не успевшие отцвести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лесные</a:t>
            </a:r>
            <a:r>
              <a:rPr lang="ru-RU" sz="2400" b="1" i="1">
                <a:latin typeface="Times New Roman" pitchFamily="18" charset="0"/>
              </a:rPr>
              <a:t> цветочки поблёкли, а трава покрылась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жёлтыми</a:t>
            </a:r>
            <a:r>
              <a:rPr lang="ru-RU" sz="2400" b="1" i="1">
                <a:latin typeface="Times New Roman" pitchFamily="18" charset="0"/>
              </a:rPr>
              <a:t> пятнами. Солнце уже не так ярко светило с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голубого</a:t>
            </a:r>
            <a:r>
              <a:rPr lang="ru-RU" sz="2400" b="1" i="1">
                <a:latin typeface="Times New Roman" pitchFamily="18" charset="0"/>
              </a:rPr>
              <a:t> неба, позже вставало и раньше ложилось;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Порывистый</a:t>
            </a:r>
            <a:r>
              <a:rPr lang="ru-RU" sz="2400" b="1" i="1">
                <a:latin typeface="Times New Roman" pitchFamily="18" charset="0"/>
              </a:rPr>
              <a:t> ветер набегал неизвестно откуда, качал вершинами деревьев и быстро исчезал, оставив в воздухе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холодную</a:t>
            </a:r>
            <a:r>
              <a:rPr lang="ru-RU" sz="2400" b="1" i="1">
                <a:latin typeface="Times New Roman" pitchFamily="18" charset="0"/>
              </a:rPr>
              <a:t> струю. Радости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короткого</a:t>
            </a:r>
            <a:r>
              <a:rPr lang="ru-RU" sz="2400" b="1" i="1">
                <a:latin typeface="Times New Roman" pitchFamily="18" charset="0"/>
              </a:rPr>
              <a:t> северного лета подходили к концу, впереди грозно надвигалась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бесконечная </a:t>
            </a:r>
            <a:r>
              <a:rPr lang="ru-RU" sz="2400" b="1" i="1">
                <a:latin typeface="Times New Roman" pitchFamily="18" charset="0"/>
              </a:rPr>
              <a:t>осень с ее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проливными </a:t>
            </a:r>
            <a:r>
              <a:rPr lang="ru-RU" sz="2400" b="1" i="1">
                <a:latin typeface="Times New Roman" pitchFamily="18" charset="0"/>
              </a:rPr>
              <a:t>дождями, ненастьем,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тёмными </a:t>
            </a:r>
            <a:r>
              <a:rPr lang="ru-RU" sz="2400" b="1" i="1">
                <a:latin typeface="Times New Roman" pitchFamily="18" charset="0"/>
              </a:rPr>
              <a:t>ночами, грязью и холодом. Почти все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свободное</a:t>
            </a:r>
            <a:r>
              <a:rPr lang="ru-RU" sz="2400" b="1" i="1">
                <a:latin typeface="Times New Roman" pitchFamily="18" charset="0"/>
              </a:rPr>
              <a:t> время я проводил в лесу, на охоте;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хвойный</a:t>
            </a:r>
            <a:r>
              <a:rPr lang="ru-RU" sz="2400" b="1" i="1">
                <a:latin typeface="Times New Roman" pitchFamily="18" charset="0"/>
              </a:rPr>
              <a:t> лес с наступлением осени делался еще лучше и точно свежел с каждым днем.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FFC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</TotalTime>
  <Words>523</Words>
  <Application>Microsoft Office PowerPoint</Application>
  <PresentationFormat>Экран (4:3)</PresentationFormat>
  <Paragraphs>55</Paragraphs>
  <Slides>21</Slides>
  <Notes>21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 Николаевна</cp:lastModifiedBy>
  <cp:revision>22</cp:revision>
  <dcterms:created xsi:type="dcterms:W3CDTF">2014-06-15T03:02:33Z</dcterms:created>
  <dcterms:modified xsi:type="dcterms:W3CDTF">2016-04-18T07:23:04Z</dcterms:modified>
</cp:coreProperties>
</file>