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8" r:id="rId2"/>
    <p:sldId id="257" r:id="rId3"/>
    <p:sldId id="265" r:id="rId4"/>
    <p:sldId id="266" r:id="rId5"/>
    <p:sldId id="271" r:id="rId6"/>
    <p:sldId id="272" r:id="rId7"/>
    <p:sldId id="273" r:id="rId8"/>
    <p:sldId id="274" r:id="rId9"/>
    <p:sldId id="275" r:id="rId10"/>
    <p:sldId id="267" r:id="rId11"/>
    <p:sldId id="261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24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05200" y="1498602"/>
            <a:ext cx="5257800" cy="3298825"/>
          </a:xfrm>
        </p:spPr>
        <p:txBody>
          <a:bodyPr rtlCol="0">
            <a:normAutofit/>
          </a:bodyPr>
          <a:lstStyle>
            <a:lvl1pPr algn="l" rtl="0">
              <a:lnSpc>
                <a:spcPct val="90000"/>
              </a:lnSpc>
              <a:defRPr sz="4051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5200" y="4927600"/>
            <a:ext cx="5257800" cy="1244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101" b="0">
                <a:solidFill>
                  <a:schemeClr val="tx1"/>
                </a:solidFill>
              </a:defRPr>
            </a:lvl1pPr>
            <a:lvl2pPr marL="457242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84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726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9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21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451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6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935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69614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275027B-4954-45FB-AA97-5E7000D8BCD0}" type="datetimeFigureOut">
              <a:rPr lang="ru-RU" smtClean="0"/>
              <a:pPr/>
              <a:t>18.09.2017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5DF55B7-23E9-4529-8569-843793C026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90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274639"/>
            <a:ext cx="1066800" cy="5897561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9"/>
            <a:ext cx="6400800" cy="5897561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275027B-4954-45FB-AA97-5E7000D8BCD0}" type="datetimeFigureOut">
              <a:rPr lang="ru-RU" smtClean="0"/>
              <a:pPr/>
              <a:t>18.09.2017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5DF55B7-23E9-4529-8569-843793C026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776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 baseline="0"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275027B-4954-45FB-AA97-5E7000D8BCD0}" type="datetimeFigureOut">
              <a:rPr lang="ru-RU" smtClean="0"/>
              <a:pPr/>
              <a:t>18.09.2017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5DF55B7-23E9-4529-8569-843793C026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169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445000"/>
            <a:ext cx="5257800" cy="1930400"/>
          </a:xfrm>
        </p:spPr>
        <p:txBody>
          <a:bodyPr rtlCol="0" anchor="t">
            <a:normAutofit/>
          </a:bodyPr>
          <a:lstStyle>
            <a:lvl1pPr algn="l" rtl="0">
              <a:defRPr sz="4051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124201"/>
            <a:ext cx="5257800" cy="1296987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101">
                <a:solidFill>
                  <a:schemeClr val="tx1"/>
                </a:solidFill>
              </a:defRPr>
            </a:lvl1pPr>
            <a:lvl2pPr marL="457242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84" indent="0" algn="l" rtl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3pPr>
            <a:lvl4pPr marL="1371726" indent="0" algn="l" rtl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4pPr>
            <a:lvl5pPr marL="1828967" indent="0" algn="l" rtl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5pPr>
            <a:lvl6pPr marL="2286210" indent="0" algn="l" rtl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6pPr>
            <a:lvl7pPr marL="2743451" indent="0" algn="l" rtl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7pPr>
            <a:lvl8pPr marL="3200693" indent="0" algn="l" rtl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8pPr>
            <a:lvl9pPr marL="3657935" indent="0" algn="l" rtl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5998259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701800"/>
            <a:ext cx="3733800" cy="4470400"/>
          </a:xfrm>
        </p:spPr>
        <p:txBody>
          <a:bodyPr rtlCol="0">
            <a:normAutofit/>
          </a:bodyPr>
          <a:lstStyle>
            <a:lvl1pPr algn="l" rtl="0">
              <a:defRPr sz="1800"/>
            </a:lvl1pPr>
            <a:lvl2pPr algn="l" rtl="0">
              <a:defRPr sz="1500"/>
            </a:lvl2pPr>
            <a:lvl3pPr algn="l" rtl="0">
              <a:defRPr sz="1350"/>
            </a:lvl3pPr>
            <a:lvl4pPr algn="l" rtl="0">
              <a:defRPr sz="1350"/>
            </a:lvl4pPr>
            <a:lvl5pPr marL="1508898" algn="l" rtl="0">
              <a:defRPr sz="1350"/>
            </a:lvl5pPr>
            <a:lvl6pPr marL="1508898" algn="l" rtl="0">
              <a:defRPr sz="1350"/>
            </a:lvl6pPr>
            <a:lvl7pPr marL="1508898" algn="l" rtl="0">
              <a:defRPr sz="1350"/>
            </a:lvl7pPr>
            <a:lvl8pPr marL="1508898" algn="l" rtl="0">
              <a:defRPr sz="1350"/>
            </a:lvl8pPr>
            <a:lvl9pPr marL="1508898" algn="l" rtl="0">
              <a:defRPr sz="135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400" y="1701800"/>
            <a:ext cx="3733800" cy="4470400"/>
          </a:xfrm>
        </p:spPr>
        <p:txBody>
          <a:bodyPr rtlCol="0">
            <a:normAutofit/>
          </a:bodyPr>
          <a:lstStyle>
            <a:lvl1pPr algn="l" rtl="0">
              <a:defRPr sz="1800"/>
            </a:lvl1pPr>
            <a:lvl2pPr algn="l" rtl="0">
              <a:defRPr sz="1500"/>
            </a:lvl2pPr>
            <a:lvl3pPr algn="l" rtl="0">
              <a:defRPr sz="1350"/>
            </a:lvl3pPr>
            <a:lvl4pPr algn="l" rtl="0">
              <a:defRPr sz="1350"/>
            </a:lvl4pPr>
            <a:lvl5pPr marL="1508898" algn="l" rtl="0">
              <a:defRPr sz="1350"/>
            </a:lvl5pPr>
            <a:lvl6pPr marL="1508898" algn="l" rtl="0">
              <a:defRPr sz="1350"/>
            </a:lvl6pPr>
            <a:lvl7pPr marL="1508898" algn="l" rtl="0">
              <a:defRPr sz="1350"/>
            </a:lvl7pPr>
            <a:lvl8pPr marL="1508898" algn="l" rtl="0">
              <a:defRPr sz="1350"/>
            </a:lvl8pPr>
            <a:lvl9pPr marL="1508898" algn="l" rtl="0">
              <a:defRPr sz="135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275027B-4954-45FB-AA97-5E7000D8BCD0}" type="datetimeFigureOut">
              <a:rPr lang="ru-RU" smtClean="0"/>
              <a:pPr/>
              <a:t>18.09.2017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5DF55B7-23E9-4529-8569-843793C026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176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1249" y="1608836"/>
            <a:ext cx="3730752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1800" b="1"/>
            </a:lvl1pPr>
            <a:lvl2pPr marL="457242" indent="0" algn="l" rtl="0">
              <a:buNone/>
              <a:defRPr sz="2026" b="1"/>
            </a:lvl2pPr>
            <a:lvl3pPr marL="914484" indent="0" algn="l" rtl="0">
              <a:buNone/>
              <a:defRPr sz="1800" b="1"/>
            </a:lvl3pPr>
            <a:lvl4pPr marL="1371726" indent="0" algn="l" rtl="0">
              <a:buNone/>
              <a:defRPr sz="1575" b="1"/>
            </a:lvl4pPr>
            <a:lvl5pPr marL="1828967" indent="0" algn="l" rtl="0">
              <a:buNone/>
              <a:defRPr sz="1575" b="1"/>
            </a:lvl5pPr>
            <a:lvl6pPr marL="2286210" indent="0" algn="l" rtl="0">
              <a:buNone/>
              <a:defRPr sz="1575" b="1"/>
            </a:lvl6pPr>
            <a:lvl7pPr marL="2743451" indent="0" algn="l" rtl="0">
              <a:buNone/>
              <a:defRPr sz="1575" b="1"/>
            </a:lvl7pPr>
            <a:lvl8pPr marL="3200693" indent="0" algn="l" rtl="0">
              <a:buNone/>
              <a:defRPr sz="1575" b="1"/>
            </a:lvl8pPr>
            <a:lvl9pPr marL="3657935" indent="0" algn="l" rtl="0">
              <a:buNone/>
              <a:defRPr sz="1575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8200" y="2209800"/>
            <a:ext cx="3733800" cy="3962400"/>
          </a:xfrm>
        </p:spPr>
        <p:txBody>
          <a:bodyPr rtlCol="0">
            <a:normAutofit/>
          </a:bodyPr>
          <a:lstStyle>
            <a:lvl1pPr algn="l" rtl="0">
              <a:defRPr sz="1500"/>
            </a:lvl1pPr>
            <a:lvl2pPr algn="l" rtl="0">
              <a:defRPr sz="1350"/>
            </a:lvl2pPr>
            <a:lvl3pPr algn="l" rtl="0">
              <a:defRPr sz="1350"/>
            </a:lvl3pPr>
            <a:lvl4pPr algn="l" rtl="0">
              <a:defRPr sz="1350"/>
            </a:lvl4pPr>
            <a:lvl5pPr marL="1508898" algn="l" rtl="0">
              <a:defRPr sz="1350"/>
            </a:lvl5pPr>
            <a:lvl6pPr marL="1508898" algn="l" rtl="0">
              <a:defRPr sz="1350"/>
            </a:lvl6pPr>
            <a:lvl7pPr marL="1508898" algn="l" rtl="0">
              <a:defRPr sz="1350"/>
            </a:lvl7pPr>
            <a:lvl8pPr marL="1508898" algn="l" rtl="0">
              <a:defRPr sz="1350"/>
            </a:lvl8pPr>
            <a:lvl9pPr marL="1508898" algn="l" rtl="0">
              <a:defRPr sz="135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27448" y="1608836"/>
            <a:ext cx="3730752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1800" b="1"/>
            </a:lvl1pPr>
            <a:lvl2pPr marL="457242" indent="0" algn="l" rtl="0">
              <a:buNone/>
              <a:defRPr sz="2026" b="1"/>
            </a:lvl2pPr>
            <a:lvl3pPr marL="914484" indent="0" algn="l" rtl="0">
              <a:buNone/>
              <a:defRPr sz="1800" b="1"/>
            </a:lvl3pPr>
            <a:lvl4pPr marL="1371726" indent="0" algn="l" rtl="0">
              <a:buNone/>
              <a:defRPr sz="1575" b="1"/>
            </a:lvl4pPr>
            <a:lvl5pPr marL="1828967" indent="0" algn="l" rtl="0">
              <a:buNone/>
              <a:defRPr sz="1575" b="1"/>
            </a:lvl5pPr>
            <a:lvl6pPr marL="2286210" indent="0" algn="l" rtl="0">
              <a:buNone/>
              <a:defRPr sz="1575" b="1"/>
            </a:lvl6pPr>
            <a:lvl7pPr marL="2743451" indent="0" algn="l" rtl="0">
              <a:buNone/>
              <a:defRPr sz="1575" b="1"/>
            </a:lvl7pPr>
            <a:lvl8pPr marL="3200693" indent="0" algn="l" rtl="0">
              <a:buNone/>
              <a:defRPr sz="1575" b="1"/>
            </a:lvl8pPr>
            <a:lvl9pPr marL="3657935" indent="0" algn="l" rtl="0">
              <a:buNone/>
              <a:defRPr sz="1575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24400" y="2209800"/>
            <a:ext cx="3733800" cy="3962400"/>
          </a:xfrm>
        </p:spPr>
        <p:txBody>
          <a:bodyPr rtlCol="0">
            <a:normAutofit/>
          </a:bodyPr>
          <a:lstStyle>
            <a:lvl1pPr algn="l" rtl="0">
              <a:defRPr sz="1500"/>
            </a:lvl1pPr>
            <a:lvl2pPr algn="l" rtl="0">
              <a:defRPr sz="1350"/>
            </a:lvl2pPr>
            <a:lvl3pPr algn="l" rtl="0">
              <a:defRPr sz="1350"/>
            </a:lvl3pPr>
            <a:lvl4pPr algn="l" rtl="0">
              <a:defRPr sz="1350"/>
            </a:lvl4pPr>
            <a:lvl5pPr marL="1508898" algn="l" rtl="0">
              <a:defRPr sz="1350"/>
            </a:lvl5pPr>
            <a:lvl6pPr marL="1508898" algn="l" rtl="0">
              <a:defRPr sz="1350"/>
            </a:lvl6pPr>
            <a:lvl7pPr marL="1508898" algn="l" rtl="0">
              <a:defRPr sz="1350"/>
            </a:lvl7pPr>
            <a:lvl8pPr marL="1508898" algn="l" rtl="0">
              <a:defRPr sz="1350"/>
            </a:lvl8pPr>
            <a:lvl9pPr marL="1508898" algn="l" rtl="0">
              <a:defRPr sz="135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275027B-4954-45FB-AA97-5E7000D8BCD0}" type="datetimeFigureOut">
              <a:rPr lang="ru-RU" smtClean="0"/>
              <a:pPr/>
              <a:t>18.09.2017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5DF55B7-23E9-4529-8569-843793C026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862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275027B-4954-45FB-AA97-5E7000D8BCD0}" type="datetimeFigureOut">
              <a:rPr lang="ru-RU" smtClean="0"/>
              <a:pPr/>
              <a:t>18.09.2017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5DF55B7-23E9-4529-8569-843793C026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307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275027B-4954-45FB-AA97-5E7000D8BCD0}" type="datetimeFigureOut">
              <a:rPr lang="ru-RU" smtClean="0"/>
              <a:pPr/>
              <a:t>18.09.2017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5DF55B7-23E9-4529-8569-843793C026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031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971800" y="0"/>
            <a:ext cx="59436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 rtl="0"/>
            <a:endParaRPr lang="ru-RU" sz="135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1" y="1701800"/>
            <a:ext cx="2514600" cy="2844800"/>
          </a:xfrm>
        </p:spPr>
        <p:txBody>
          <a:bodyPr rtlCol="0" anchor="b">
            <a:normAutofit/>
          </a:bodyPr>
          <a:lstStyle>
            <a:lvl1pPr algn="l" rtl="0">
              <a:defRPr sz="1500" b="1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2800" y="482600"/>
            <a:ext cx="5105400" cy="5892800"/>
          </a:xfrm>
        </p:spPr>
        <p:txBody>
          <a:bodyPr rtlCol="0">
            <a:normAutofit/>
          </a:bodyPr>
          <a:lstStyle>
            <a:lvl1pPr algn="l" rtl="0">
              <a:defRPr sz="1800"/>
            </a:lvl1pPr>
            <a:lvl2pPr algn="l" rtl="0">
              <a:defRPr sz="1500"/>
            </a:lvl2pPr>
            <a:lvl3pPr algn="l" rtl="0">
              <a:defRPr sz="1350"/>
            </a:lvl3pPr>
            <a:lvl4pPr algn="l" rtl="0">
              <a:defRPr sz="1350"/>
            </a:lvl4pPr>
            <a:lvl5pPr algn="l" rtl="0">
              <a:defRPr sz="1350"/>
            </a:lvl5pPr>
            <a:lvl6pPr algn="l" rtl="0">
              <a:defRPr sz="1350"/>
            </a:lvl6pPr>
            <a:lvl7pPr algn="l" rtl="0">
              <a:defRPr sz="1350"/>
            </a:lvl7pPr>
            <a:lvl8pPr algn="l" rtl="0">
              <a:defRPr sz="1350"/>
            </a:lvl8pPr>
            <a:lvl9pPr algn="l" rtl="0">
              <a:defRPr sz="135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8601" y="4648200"/>
            <a:ext cx="2514600" cy="1727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900"/>
              </a:spcBef>
              <a:buNone/>
              <a:defRPr sz="1200"/>
            </a:lvl1pPr>
            <a:lvl2pPr marL="457242" indent="0" algn="l" rtl="0">
              <a:buNone/>
              <a:defRPr sz="1200"/>
            </a:lvl2pPr>
            <a:lvl3pPr marL="914484" indent="0" algn="l" rtl="0">
              <a:buNone/>
              <a:defRPr sz="975"/>
            </a:lvl3pPr>
            <a:lvl4pPr marL="1371726" indent="0" algn="l" rtl="0">
              <a:buNone/>
              <a:defRPr sz="900"/>
            </a:lvl4pPr>
            <a:lvl5pPr marL="1828967" indent="0" algn="l" rtl="0">
              <a:buNone/>
              <a:defRPr sz="900"/>
            </a:lvl5pPr>
            <a:lvl6pPr marL="2286210" indent="0" algn="l" rtl="0">
              <a:buNone/>
              <a:defRPr sz="900"/>
            </a:lvl6pPr>
            <a:lvl7pPr marL="2743451" indent="0" algn="l" rtl="0">
              <a:buNone/>
              <a:defRPr sz="900"/>
            </a:lvl7pPr>
            <a:lvl8pPr marL="3200693" indent="0" algn="l" rtl="0">
              <a:buNone/>
              <a:defRPr sz="900"/>
            </a:lvl8pPr>
            <a:lvl9pPr marL="3657935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275027B-4954-45FB-AA97-5E7000D8BCD0}" type="datetimeFigureOut">
              <a:rPr lang="ru-RU" smtClean="0"/>
              <a:pPr/>
              <a:t>18.09.2017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5DF55B7-23E9-4529-8569-843793C026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434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562100" y="0"/>
            <a:ext cx="6019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 rtl="0"/>
            <a:endParaRPr lang="ru-RU" sz="135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762000"/>
          </a:xfrm>
        </p:spPr>
        <p:txBody>
          <a:bodyPr rtlCol="0" anchor="b">
            <a:normAutofit/>
          </a:bodyPr>
          <a:lstStyle>
            <a:lvl1pPr algn="l" rtl="0">
              <a:defRPr sz="1500" b="1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279402"/>
            <a:ext cx="5486400" cy="4448175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101"/>
            </a:lvl1pPr>
            <a:lvl2pPr marL="457242" indent="0" algn="l" rtl="0">
              <a:buNone/>
              <a:defRPr sz="2776"/>
            </a:lvl2pPr>
            <a:lvl3pPr marL="914484" indent="0" algn="l" rtl="0">
              <a:buNone/>
              <a:defRPr sz="2401"/>
            </a:lvl3pPr>
            <a:lvl4pPr marL="1371726" indent="0" algn="l" rtl="0">
              <a:buNone/>
              <a:defRPr sz="2026"/>
            </a:lvl4pPr>
            <a:lvl5pPr marL="1828967" indent="0" algn="l" rtl="0">
              <a:buNone/>
              <a:defRPr sz="2026"/>
            </a:lvl5pPr>
            <a:lvl6pPr marL="2286210" indent="0" algn="l" rtl="0">
              <a:buNone/>
              <a:defRPr sz="2026"/>
            </a:lvl6pPr>
            <a:lvl7pPr marL="2743451" indent="0" algn="l" rtl="0">
              <a:buNone/>
              <a:defRPr sz="2026"/>
            </a:lvl7pPr>
            <a:lvl8pPr marL="3200693" indent="0" algn="l" rtl="0">
              <a:buNone/>
              <a:defRPr sz="2026"/>
            </a:lvl8pPr>
            <a:lvl9pPr marL="3657935" indent="0" algn="l" rtl="0">
              <a:buNone/>
              <a:defRPr sz="2026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5562600"/>
            <a:ext cx="5486400" cy="8128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200"/>
            </a:lvl1pPr>
            <a:lvl2pPr marL="457242" indent="0" algn="l" rtl="0">
              <a:buNone/>
              <a:defRPr sz="1200"/>
            </a:lvl2pPr>
            <a:lvl3pPr marL="914484" indent="0" algn="l" rtl="0">
              <a:buNone/>
              <a:defRPr sz="975"/>
            </a:lvl3pPr>
            <a:lvl4pPr marL="1371726" indent="0" algn="l" rtl="0">
              <a:buNone/>
              <a:defRPr sz="900"/>
            </a:lvl4pPr>
            <a:lvl5pPr marL="1828967" indent="0" algn="l" rtl="0">
              <a:buNone/>
              <a:defRPr sz="900"/>
            </a:lvl5pPr>
            <a:lvl6pPr marL="2286210" indent="0" algn="l" rtl="0">
              <a:buNone/>
              <a:defRPr sz="900"/>
            </a:lvl6pPr>
            <a:lvl7pPr marL="2743451" indent="0" algn="l" rtl="0">
              <a:buNone/>
              <a:defRPr sz="900"/>
            </a:lvl7pPr>
            <a:lvl8pPr marL="3200693" indent="0" algn="l" rtl="0">
              <a:buNone/>
              <a:defRPr sz="900"/>
            </a:lvl8pPr>
            <a:lvl9pPr marL="3657935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275027B-4954-45FB-AA97-5E7000D8BCD0}" type="datetimeFigureOut">
              <a:rPr lang="ru-RU" smtClean="0"/>
              <a:pPr/>
              <a:t>18.09.2017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5DF55B7-23E9-4529-8569-843793C026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267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28600" y="0"/>
            <a:ext cx="8686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4" rIns="91448" bIns="45724" rtlCol="0" anchor="ctr"/>
          <a:lstStyle/>
          <a:p>
            <a:pPr algn="ctr" rtl="0"/>
            <a:endParaRPr lang="ru-RU" sz="1350" dirty="0"/>
          </a:p>
        </p:txBody>
      </p:sp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838200" y="1701800"/>
            <a:ext cx="7620000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400802"/>
            <a:ext cx="205740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 rtl="0">
              <a:defRPr sz="9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7275027B-4954-45FB-AA97-5E7000D8BCD0}" type="datetimeFigureOut">
              <a:rPr lang="ru-RU" smtClean="0"/>
              <a:pPr/>
              <a:t>18.09.2017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1645" y="6400802"/>
            <a:ext cx="466344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 rtl="0">
              <a:defRPr sz="9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27346" y="6400802"/>
            <a:ext cx="830855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 rtl="0">
              <a:defRPr sz="9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75DF55B7-23E9-4529-8569-843793C026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891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84" rtl="0" eaLnBrk="1" latinLnBrk="0" hangingPunct="1">
        <a:lnSpc>
          <a:spcPct val="85000"/>
        </a:lnSpc>
        <a:spcBef>
          <a:spcPct val="0"/>
        </a:spcBef>
        <a:buNone/>
        <a:tabLst/>
        <a:defRPr sz="330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1" indent="-228621" algn="l" defTabSz="914484" rtl="0" eaLnBrk="1" latinLnBrk="0" hangingPunct="1">
        <a:lnSpc>
          <a:spcPct val="95000"/>
        </a:lnSpc>
        <a:spcBef>
          <a:spcPts val="1400"/>
        </a:spcBef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90" indent="-228621" algn="l" defTabSz="914484" rtl="0" eaLnBrk="1" latinLnBrk="0" hangingPunct="1">
        <a:lnSpc>
          <a:spcPct val="95000"/>
        </a:lnSpc>
        <a:spcBef>
          <a:spcPts val="800"/>
        </a:spcBef>
        <a:buSzPct val="100000"/>
        <a:buFont typeface="Century Gothic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68759" indent="-228621" algn="l" defTabSz="914484" rtl="0" eaLnBrk="1" latinLnBrk="0" hangingPunct="1">
        <a:lnSpc>
          <a:spcPct val="95000"/>
        </a:lnSpc>
        <a:spcBef>
          <a:spcPts val="800"/>
        </a:spcBef>
        <a:buSzPct val="100000"/>
        <a:buFont typeface="Century Gothic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188829" indent="-228621" algn="l" defTabSz="914484" rtl="0" eaLnBrk="1" latinLnBrk="0" hangingPunct="1">
        <a:lnSpc>
          <a:spcPct val="95000"/>
        </a:lnSpc>
        <a:spcBef>
          <a:spcPts val="800"/>
        </a:spcBef>
        <a:buSzPct val="100000"/>
        <a:buFont typeface="Century Gothic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08898" indent="-228621" algn="l" defTabSz="914484" rtl="0" eaLnBrk="1" latinLnBrk="0" hangingPunct="1">
        <a:lnSpc>
          <a:spcPct val="95000"/>
        </a:lnSpc>
        <a:spcBef>
          <a:spcPts val="800"/>
        </a:spcBef>
        <a:buSzPct val="100000"/>
        <a:buFont typeface="Century Gothic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28967" indent="-228621" algn="l" defTabSz="914484" rtl="0" eaLnBrk="1" latinLnBrk="0" hangingPunct="1">
        <a:lnSpc>
          <a:spcPct val="95000"/>
        </a:lnSpc>
        <a:spcBef>
          <a:spcPts val="800"/>
        </a:spcBef>
        <a:buSzPct val="90000"/>
        <a:buFont typeface="Century Gothic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149037" indent="-228621" algn="l" defTabSz="914484" rtl="0" eaLnBrk="1" latinLnBrk="0" hangingPunct="1">
        <a:lnSpc>
          <a:spcPct val="95000"/>
        </a:lnSpc>
        <a:spcBef>
          <a:spcPts val="800"/>
        </a:spcBef>
        <a:buSzPct val="90000"/>
        <a:buFont typeface="Century Gothic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69106" indent="-228621" algn="l" defTabSz="914484" rtl="0" eaLnBrk="1" latinLnBrk="0" hangingPunct="1">
        <a:lnSpc>
          <a:spcPct val="95000"/>
        </a:lnSpc>
        <a:spcBef>
          <a:spcPts val="800"/>
        </a:spcBef>
        <a:buSzPct val="90000"/>
        <a:buFont typeface="Century Gothic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834900" indent="-228621" algn="l" defTabSz="914484" rtl="0" eaLnBrk="1" latinLnBrk="0" hangingPunct="1">
        <a:lnSpc>
          <a:spcPct val="95000"/>
        </a:lnSpc>
        <a:spcBef>
          <a:spcPts val="800"/>
        </a:spcBef>
        <a:buSzPct val="90000"/>
        <a:buFont typeface="Century Gothic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2" algn="l" defTabSz="9144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84" algn="l" defTabSz="9144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26" algn="l" defTabSz="9144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67" algn="l" defTabSz="9144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10" algn="l" defTabSz="9144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51" algn="l" defTabSz="9144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93" algn="l" defTabSz="9144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35" algn="l" defTabSz="9144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3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198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latin typeface="Mistral" pitchFamily="66" charset="0"/>
              </a:rPr>
              <a:t>Сетевой ЭТИКЕТ</a:t>
            </a:r>
            <a:endParaRPr lang="ru-RU" sz="8000" dirty="0">
              <a:latin typeface="Mistral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7" t="10279" r="15641" b="6148"/>
          <a:stretch/>
        </p:blipFill>
        <p:spPr bwMode="auto">
          <a:xfrm>
            <a:off x="179512" y="642578"/>
            <a:ext cx="8641830" cy="6215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738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latin typeface="Mistral" pitchFamily="66" charset="0"/>
              </a:rPr>
              <a:t>Сетевой этикет</a:t>
            </a:r>
            <a:endParaRPr lang="ru-RU" sz="8000" dirty="0">
              <a:latin typeface="Mistral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8524" y="1991230"/>
            <a:ext cx="8543956" cy="2445882"/>
          </a:xfrm>
        </p:spPr>
        <p:txBody>
          <a:bodyPr>
            <a:normAutofit lnSpcReduction="10000"/>
          </a:bodyPr>
          <a:lstStyle/>
          <a:p>
            <a:pPr marL="0" indent="539750">
              <a:buNone/>
            </a:pPr>
            <a:r>
              <a:rPr lang="ru-RU" sz="2800" dirty="0" smtClean="0">
                <a:latin typeface="+mj-lt"/>
              </a:rPr>
              <a:t>Важно соблюдать правила сетевого этикета для того, чтобы не попасть в неприятное положение или не нарушить правовые нормы, для того, чтобы не доставит неприятности партнерами по общению в Интернете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board_2229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4128" y="3771837"/>
            <a:ext cx="3193857" cy="27289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778377">
            <a:off x="456815" y="1289216"/>
            <a:ext cx="9877544" cy="2647332"/>
          </a:xfrm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9600" dirty="0" smtClean="0">
                <a:latin typeface="Mistral" pitchFamily="66" charset="0"/>
              </a:rPr>
              <a:t>Спасибо за внимание!</a:t>
            </a:r>
            <a:endParaRPr lang="ru-RU" sz="9600" dirty="0">
              <a:latin typeface="Mistral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4928" y="701824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Mistral" pitchFamily="66" charset="0"/>
              </a:rPr>
              <a:t>Сетевой этикет</a:t>
            </a:r>
            <a:endParaRPr lang="ru-RU" sz="8000" dirty="0">
              <a:latin typeface="Mistral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48142"/>
            <a:ext cx="9144000" cy="592933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+mj-lt"/>
                <a:cs typeface="Times New Roman" pitchFamily="18" charset="0"/>
              </a:rPr>
              <a:t>В сети Интернета существует неформальный кодекс поведения, регулирующий общение пользователей с друг другом и называемый сетевой этикет</a:t>
            </a:r>
          </a:p>
          <a:p>
            <a:r>
              <a:rPr lang="ru-RU" sz="2400" dirty="0" smtClean="0">
                <a:latin typeface="+mj-lt"/>
                <a:cs typeface="Times New Roman" pitchFamily="18" charset="0"/>
              </a:rPr>
              <a:t>Сетевой этикет ― это некоторое количество базовых правил поведения в сети, однако эти правила время от времени  подвергаются изменениям, что-то устаревает и теряет свою актуальность в связи с развитием технологий Интернет, а что-то добавляется новое.</a:t>
            </a:r>
          </a:p>
          <a:p>
            <a:pPr>
              <a:buNone/>
            </a:pPr>
            <a:endParaRPr lang="ru-RU" sz="2400" dirty="0">
              <a:latin typeface="+mj-lt"/>
              <a:cs typeface="Times New Roman" pitchFamily="18" charset="0"/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4440416"/>
            <a:ext cx="4644008" cy="24175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1594520" cy="1143000"/>
          </a:xfrm>
        </p:spPr>
        <p:txBody>
          <a:bodyPr>
            <a:normAutofit fontScale="90000"/>
          </a:bodyPr>
          <a:lstStyle/>
          <a:p>
            <a:r>
              <a:rPr lang="ru-RU" sz="7200" dirty="0" smtClean="0">
                <a:latin typeface="Mistral" pitchFamily="66" charset="0"/>
              </a:rPr>
              <a:t>Цели</a:t>
            </a:r>
            <a:endParaRPr lang="ru-RU" sz="7200" dirty="0">
              <a:latin typeface="Mistral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289050" y="1628775"/>
            <a:ext cx="7854950" cy="1017588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sz="3200" dirty="0">
                <a:latin typeface="+mj-lt"/>
              </a:rPr>
              <a:t>с</a:t>
            </a:r>
            <a:r>
              <a:rPr lang="ru-RU" sz="3200" dirty="0" smtClean="0">
                <a:latin typeface="+mj-lt"/>
              </a:rPr>
              <a:t>истематизировать общее представление об этикете в сети Интернет. </a:t>
            </a:r>
            <a:endParaRPr lang="ru-RU" sz="3200" dirty="0">
              <a:latin typeface="+mj-lt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2492896"/>
            <a:ext cx="2736304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dirty="0" smtClean="0">
                <a:latin typeface="Mistral" pitchFamily="66" charset="0"/>
              </a:rPr>
              <a:t>Задачи:</a:t>
            </a:r>
            <a:endParaRPr lang="ru-RU" sz="7200" dirty="0">
              <a:latin typeface="Mistral" pitchFamily="66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91952" y="3645024"/>
            <a:ext cx="7854950" cy="17526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Clr>
                <a:schemeClr val="tx2"/>
              </a:buClr>
              <a:buFont typeface="Wingdings 2"/>
              <a:buAutoNum type="arabicParenR"/>
            </a:pPr>
            <a:r>
              <a:rPr lang="ru-RU" sz="2800" dirty="0" smtClean="0">
                <a:latin typeface="+mj-lt"/>
              </a:rPr>
              <a:t>Изучить литературу.</a:t>
            </a:r>
          </a:p>
          <a:p>
            <a:pPr marL="514350" indent="-514350">
              <a:buClr>
                <a:schemeClr val="tx2"/>
              </a:buClr>
              <a:buFont typeface="Wingdings 2"/>
              <a:buAutoNum type="arabicParenR"/>
            </a:pPr>
            <a:r>
              <a:rPr lang="ru-RU" sz="2800" dirty="0" smtClean="0">
                <a:latin typeface="+mj-lt"/>
              </a:rPr>
              <a:t>Рассмотреть основные понятия.</a:t>
            </a:r>
          </a:p>
          <a:p>
            <a:pPr marL="514350" indent="-514350">
              <a:buClr>
                <a:schemeClr val="tx2"/>
              </a:buClr>
              <a:buFont typeface="Wingdings 2"/>
              <a:buAutoNum type="arabicParenR"/>
            </a:pPr>
            <a:r>
              <a:rPr lang="ru-RU" sz="2800" dirty="0" smtClean="0">
                <a:latin typeface="+mj-lt"/>
              </a:rPr>
              <a:t>Обобщить основные правила поведения в различных видах общениях в сети Интернет.</a:t>
            </a:r>
          </a:p>
          <a:p>
            <a:pPr marL="514350" indent="-514350">
              <a:buClr>
                <a:schemeClr val="tx2"/>
              </a:buClr>
              <a:buFont typeface="Wingdings 2"/>
              <a:buAutoNum type="arabicParenR"/>
            </a:pPr>
            <a:r>
              <a:rPr lang="ru-RU" sz="2800" dirty="0" smtClean="0">
                <a:latin typeface="+mj-lt"/>
              </a:rPr>
              <a:t>Провести опрос учащихся класса.</a:t>
            </a:r>
          </a:p>
          <a:p>
            <a:pPr marL="514350" indent="-514350">
              <a:buClr>
                <a:schemeClr val="tx2"/>
              </a:buClr>
              <a:buFont typeface="Wingdings 2"/>
              <a:buAutoNum type="arabicParenR"/>
            </a:pPr>
            <a:r>
              <a:rPr lang="ru-RU" sz="2800" dirty="0" smtClean="0">
                <a:latin typeface="+mj-lt"/>
              </a:rPr>
              <a:t>Оформление буклета в программе </a:t>
            </a:r>
            <a:r>
              <a:rPr lang="en-US" sz="2800" dirty="0" smtClean="0">
                <a:latin typeface="+mj-lt"/>
              </a:rPr>
              <a:t>Publisher.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18211676_butler-192x300.pn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524328" y="4456810"/>
            <a:ext cx="1463040" cy="2286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060848"/>
            <a:ext cx="8807856" cy="1830667"/>
          </a:xfrm>
        </p:spPr>
        <p:txBody>
          <a:bodyPr>
            <a:noAutofit/>
          </a:bodyPr>
          <a:lstStyle/>
          <a:p>
            <a:pPr indent="539750"/>
            <a:r>
              <a:rPr lang="ru-RU" sz="2800" b="1" i="1" dirty="0" smtClean="0">
                <a:solidFill>
                  <a:schemeClr val="tx1"/>
                </a:solidFill>
              </a:rPr>
              <a:t>Интернет</a:t>
            </a:r>
            <a:r>
              <a:rPr lang="ru-RU" sz="2800" dirty="0" smtClean="0">
                <a:solidFill>
                  <a:schemeClr val="tx1"/>
                </a:solidFill>
              </a:rPr>
              <a:t> – объединенные </a:t>
            </a:r>
            <a:r>
              <a:rPr lang="ru-RU" sz="2800" dirty="0">
                <a:solidFill>
                  <a:schemeClr val="tx1"/>
                </a:solidFill>
              </a:rPr>
              <a:t>между собой компьютерные сети, глобальная мировая система передачи информации с помощью информационно-вычислительных </a:t>
            </a:r>
            <a:r>
              <a:rPr lang="ru-RU" sz="2800" dirty="0" smtClean="0">
                <a:solidFill>
                  <a:schemeClr val="tx1"/>
                </a:solidFill>
              </a:rPr>
              <a:t>ресурсов.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332656"/>
            <a:ext cx="6563072" cy="1572784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dirty="0" smtClean="0">
                <a:latin typeface="Mistral" pitchFamily="66" charset="0"/>
              </a:rPr>
              <a:t>Основные понятия</a:t>
            </a:r>
            <a:endParaRPr lang="ru-RU" sz="8000" dirty="0">
              <a:latin typeface="Mistral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933056"/>
            <a:ext cx="75243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533400"/>
            <a:r>
              <a:rPr lang="ru-RU" sz="2800" b="1" i="1" dirty="0" smtClean="0">
                <a:latin typeface="+mj-lt"/>
              </a:rPr>
              <a:t>Этикет</a:t>
            </a:r>
            <a:r>
              <a:rPr lang="ru-RU" sz="2800" dirty="0" smtClean="0">
                <a:latin typeface="+mj-lt"/>
              </a:rPr>
              <a:t> – установленный порядок поведения где-либо.</a:t>
            </a:r>
          </a:p>
          <a:p>
            <a:pPr marL="92075" indent="533400"/>
            <a:r>
              <a:rPr lang="ru-RU" sz="2800" b="1" i="1" dirty="0" err="1" smtClean="0">
                <a:latin typeface="+mj-lt"/>
              </a:rPr>
              <a:t>Нетикет</a:t>
            </a:r>
            <a:r>
              <a:rPr lang="ru-RU" sz="2800" dirty="0" smtClean="0">
                <a:latin typeface="+mj-lt"/>
              </a:rPr>
              <a:t> – это правила поведения, общения в сети, традиции и культура Интернета сообщества, которых  придерживаются большинство.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3265" y="389627"/>
            <a:ext cx="8305800" cy="1143000"/>
          </a:xfrm>
        </p:spPr>
        <p:txBody>
          <a:bodyPr>
            <a:noAutofit/>
          </a:bodyPr>
          <a:lstStyle/>
          <a:p>
            <a:r>
              <a:rPr lang="ru-RU" sz="6000" dirty="0">
                <a:latin typeface="Mistral" pitchFamily="66" charset="0"/>
              </a:rPr>
              <a:t/>
            </a:r>
            <a:br>
              <a:rPr lang="ru-RU" sz="6000" dirty="0">
                <a:latin typeface="Mistral" pitchFamily="66" charset="0"/>
              </a:rPr>
            </a:br>
            <a:r>
              <a:rPr lang="ru-RU" sz="6000" dirty="0">
                <a:latin typeface="Mistral" pitchFamily="66" charset="0"/>
              </a:rPr>
              <a:t>Виды общения в сети </a:t>
            </a:r>
            <a:endParaRPr lang="ru-RU" sz="6000" b="1" dirty="0">
              <a:latin typeface="Mistral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2014" y="2031986"/>
            <a:ext cx="3373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+mj-lt"/>
              </a:rPr>
              <a:t>Электронная почта                               </a:t>
            </a:r>
            <a:endParaRPr lang="ru-RU" sz="2800" dirty="0">
              <a:latin typeface="+mj-lt"/>
            </a:endParaRPr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1531754" y="2671192"/>
            <a:ext cx="1666875" cy="685800"/>
            <a:chOff x="106375185" y="108214143"/>
            <a:chExt cx="1667625" cy="685800"/>
          </a:xfrm>
        </p:grpSpPr>
        <p:sp>
          <p:nvSpPr>
            <p:cNvPr id="6" name="AutoShape 6"/>
            <p:cNvSpPr>
              <a:spLocks noChangeArrowheads="1"/>
            </p:cNvSpPr>
            <p:nvPr/>
          </p:nvSpPr>
          <p:spPr bwMode="auto">
            <a:xfrm>
              <a:off x="106375185" y="108214143"/>
              <a:ext cx="1667625" cy="685800"/>
            </a:xfrm>
            <a:prstGeom prst="wedgeRoundRectCallout">
              <a:avLst>
                <a:gd name="adj1" fmla="val -84120"/>
                <a:gd name="adj2" fmla="val -78565"/>
                <a:gd name="adj3" fmla="val 16667"/>
              </a:avLst>
            </a:prstGeom>
            <a:noFill/>
            <a:ln w="19050" algn="in">
              <a:solidFill>
                <a:srgbClr val="CC00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79" name="Picture 7" descr="Без названия (1)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447098" y="108385593"/>
              <a:ext cx="414338" cy="414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  <p:pic>
          <p:nvPicPr>
            <p:cNvPr id="3080" name="Picture 8" descr="Без названия (2)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961448" y="108271293"/>
              <a:ext cx="400050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  <p:pic>
          <p:nvPicPr>
            <p:cNvPr id="3081" name="Picture 9" descr="Без названия (4)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475798" y="108328443"/>
              <a:ext cx="4572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6112980" y="3387939"/>
            <a:ext cx="2146119" cy="905157"/>
            <a:chOff x="105460800" y="109453011"/>
            <a:chExt cx="1390650" cy="514350"/>
          </a:xfrm>
        </p:grpSpPr>
        <p:sp>
          <p:nvSpPr>
            <p:cNvPr id="8" name="AutoShape 11"/>
            <p:cNvSpPr>
              <a:spLocks noChangeArrowheads="1"/>
            </p:cNvSpPr>
            <p:nvPr/>
          </p:nvSpPr>
          <p:spPr bwMode="auto">
            <a:xfrm>
              <a:off x="105460800" y="109453011"/>
              <a:ext cx="1390650" cy="514350"/>
            </a:xfrm>
            <a:prstGeom prst="wedgeRoundRectCallout">
              <a:avLst>
                <a:gd name="adj1" fmla="val -89161"/>
                <a:gd name="adj2" fmla="val -79534"/>
                <a:gd name="adj3" fmla="val 16667"/>
              </a:avLst>
            </a:prstGeom>
            <a:noFill/>
            <a:ln w="19050" algn="in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84" name="Picture 12" descr="dns-shop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39" t="19151" r="8434" b="15848"/>
            <a:stretch>
              <a:fillRect/>
            </a:stretch>
          </p:blipFill>
          <p:spPr bwMode="auto">
            <a:xfrm>
              <a:off x="105536560" y="109535374"/>
              <a:ext cx="457200" cy="349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  <p:pic>
          <p:nvPicPr>
            <p:cNvPr id="3085" name="Picture 13" descr="1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030458" y="109489875"/>
              <a:ext cx="317834" cy="3235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  <p:pic>
          <p:nvPicPr>
            <p:cNvPr id="3086" name="Picture 14" descr="11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417602" y="109618923"/>
              <a:ext cx="357696" cy="2814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</p:grpSp>
      <p:grpSp>
        <p:nvGrpSpPr>
          <p:cNvPr id="9" name="Group 15"/>
          <p:cNvGrpSpPr>
            <a:grpSpLocks/>
          </p:cNvGrpSpPr>
          <p:nvPr/>
        </p:nvGrpSpPr>
        <p:grpSpPr bwMode="auto">
          <a:xfrm>
            <a:off x="2771800" y="4869160"/>
            <a:ext cx="1960161" cy="825125"/>
            <a:chOff x="106177887" y="110990215"/>
            <a:chExt cx="1543050" cy="628650"/>
          </a:xfrm>
        </p:grpSpPr>
        <p:sp>
          <p:nvSpPr>
            <p:cNvPr id="10" name="AutoShape 16"/>
            <p:cNvSpPr>
              <a:spLocks noChangeArrowheads="1"/>
            </p:cNvSpPr>
            <p:nvPr/>
          </p:nvSpPr>
          <p:spPr bwMode="auto">
            <a:xfrm>
              <a:off x="106177887" y="110990215"/>
              <a:ext cx="1543050" cy="628650"/>
            </a:xfrm>
            <a:prstGeom prst="wedgeRoundRectCallout">
              <a:avLst>
                <a:gd name="adj1" fmla="val -88744"/>
                <a:gd name="adj2" fmla="val -74739"/>
                <a:gd name="adj3" fmla="val 16667"/>
              </a:avLst>
            </a:prstGeom>
            <a:noFill/>
            <a:ln w="19050" algn="in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89" name="Picture 17" descr="unnamed (1)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308922" y="111168893"/>
              <a:ext cx="342900" cy="342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  <p:pic>
          <p:nvPicPr>
            <p:cNvPr id="3090" name="Picture 18" descr="unnamed (2)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363749" y="111193487"/>
              <a:ext cx="357188" cy="3571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  <p:pic>
          <p:nvPicPr>
            <p:cNvPr id="3091" name="Picture 19" descr="unnamed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803322" y="111004703"/>
              <a:ext cx="4572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</p:grpSp>
      <p:grpSp>
        <p:nvGrpSpPr>
          <p:cNvPr id="11" name="Group 20"/>
          <p:cNvGrpSpPr>
            <a:grpSpLocks/>
          </p:cNvGrpSpPr>
          <p:nvPr/>
        </p:nvGrpSpPr>
        <p:grpSpPr bwMode="auto">
          <a:xfrm>
            <a:off x="6044291" y="5517232"/>
            <a:ext cx="2560157" cy="825253"/>
            <a:chOff x="105521634" y="112169695"/>
            <a:chExt cx="2343150" cy="628650"/>
          </a:xfrm>
        </p:grpSpPr>
        <p:sp>
          <p:nvSpPr>
            <p:cNvPr id="12" name="AutoShape 21"/>
            <p:cNvSpPr>
              <a:spLocks noChangeArrowheads="1"/>
            </p:cNvSpPr>
            <p:nvPr/>
          </p:nvSpPr>
          <p:spPr bwMode="auto">
            <a:xfrm>
              <a:off x="105521634" y="112169695"/>
              <a:ext cx="2343150" cy="628650"/>
            </a:xfrm>
            <a:prstGeom prst="wedgeRoundRectCallout">
              <a:avLst>
                <a:gd name="adj1" fmla="val -48438"/>
                <a:gd name="adj2" fmla="val -94335"/>
                <a:gd name="adj3" fmla="val 16667"/>
              </a:avLst>
            </a:prstGeom>
            <a:noFill/>
            <a:ln w="19050" algn="in">
              <a:solidFill>
                <a:srgbClr val="99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94" name="Picture 22" descr="Без названия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33" r="6667"/>
            <a:stretch>
              <a:fillRect/>
            </a:stretch>
          </p:blipFill>
          <p:spPr bwMode="auto">
            <a:xfrm>
              <a:off x="106035984" y="112183099"/>
              <a:ext cx="431254" cy="4900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  <p:pic>
          <p:nvPicPr>
            <p:cNvPr id="3095" name="Picture 23" descr="Без названия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20520" r="25000" b="25313"/>
            <a:stretch>
              <a:fillRect/>
            </a:stretch>
          </p:blipFill>
          <p:spPr bwMode="auto">
            <a:xfrm>
              <a:off x="107285092" y="112240455"/>
              <a:ext cx="474785" cy="514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  <p:pic>
          <p:nvPicPr>
            <p:cNvPr id="3096" name="Picture 24" descr="Без названия (1)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836084" y="112198053"/>
              <a:ext cx="475548" cy="510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  <p:pic>
          <p:nvPicPr>
            <p:cNvPr id="3097" name="Picture 25" descr="Без названия (2)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578784" y="112350453"/>
              <a:ext cx="387047" cy="3957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  <p:pic>
          <p:nvPicPr>
            <p:cNvPr id="3098" name="Picture 26" descr="Без названия (3)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486834" y="112426653"/>
              <a:ext cx="342900" cy="342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</p:grpSp>
      <p:sp>
        <p:nvSpPr>
          <p:cNvPr id="13" name="Прямоугольник 12"/>
          <p:cNvSpPr/>
          <p:nvPr/>
        </p:nvSpPr>
        <p:spPr>
          <a:xfrm>
            <a:off x="4344081" y="2617748"/>
            <a:ext cx="21001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+mj-lt"/>
              </a:rPr>
              <a:t>Веб-форумы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518020" y="4172561"/>
            <a:ext cx="2909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+mj-lt"/>
              </a:rPr>
              <a:t>Социальные сети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306849" y="4734217"/>
            <a:ext cx="9322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+mj-lt"/>
              </a:rPr>
              <a:t>Чаты</a:t>
            </a:r>
          </a:p>
        </p:txBody>
      </p:sp>
    </p:spTree>
    <p:extLst>
      <p:ext uri="{BB962C8B-B14F-4D97-AF65-F5344CB8AC3E}">
        <p14:creationId xmlns:p14="http://schemas.microsoft.com/office/powerpoint/2010/main" val="3875531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05800" cy="11430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Mistral" pitchFamily="66" charset="0"/>
              </a:rPr>
              <a:t>Общие правила общения в сети Интернет</a:t>
            </a:r>
            <a:endParaRPr lang="ru-RU" sz="4400" dirty="0">
              <a:latin typeface="Mistral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7016" y="1597435"/>
            <a:ext cx="885698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800" dirty="0" smtClean="0">
                <a:latin typeface="+mj-lt"/>
              </a:rPr>
              <a:t>помни</a:t>
            </a:r>
            <a:r>
              <a:rPr lang="ru-RU" sz="2800" dirty="0">
                <a:latin typeface="+mj-lt"/>
              </a:rPr>
              <a:t>, что говоришь с человеком;</a:t>
            </a: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800" dirty="0" smtClean="0">
                <a:latin typeface="+mj-lt"/>
              </a:rPr>
              <a:t>придерживайся </a:t>
            </a:r>
            <a:r>
              <a:rPr lang="ru-RU" sz="2800" dirty="0">
                <a:latin typeface="+mj-lt"/>
              </a:rPr>
              <a:t>тех же стандартов поведения, что и в реальной жизни;</a:t>
            </a: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800" dirty="0">
                <a:latin typeface="+mj-lt"/>
              </a:rPr>
              <a:t>· помни, что находишься в киберпространстве;</a:t>
            </a: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800" dirty="0">
                <a:latin typeface="+mj-lt"/>
              </a:rPr>
              <a:t>· уважай время и возможности других;</a:t>
            </a: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800" dirty="0">
                <a:latin typeface="+mj-lt"/>
              </a:rPr>
              <a:t>· сохраняй лицо;</a:t>
            </a: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800" dirty="0">
                <a:latin typeface="+mj-lt"/>
              </a:rPr>
              <a:t>· помогай другим там, где можешь;</a:t>
            </a: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800" dirty="0">
                <a:latin typeface="+mj-lt"/>
              </a:rPr>
              <a:t>· не ввязывайся в конфликты;</a:t>
            </a: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800" dirty="0">
                <a:latin typeface="+mj-lt"/>
              </a:rPr>
              <a:t>· уважай право на частную переписку;</a:t>
            </a: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800" dirty="0">
                <a:latin typeface="+mj-lt"/>
              </a:rPr>
              <a:t>· не злоупотребляй своими возможностями;</a:t>
            </a:r>
          </a:p>
          <a:p>
            <a:pPr marL="457200" indent="-457200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800" dirty="0">
                <a:latin typeface="+mj-lt"/>
              </a:rPr>
              <a:t>· учись прощать другим их ошибки.</a:t>
            </a:r>
          </a:p>
          <a:p>
            <a:r>
              <a:rPr lang="ru-RU" sz="2800" dirty="0">
                <a:latin typeface="+mj-lt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3975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05800" cy="1143000"/>
          </a:xfrm>
        </p:spPr>
        <p:txBody>
          <a:bodyPr/>
          <a:lstStyle/>
          <a:p>
            <a:r>
              <a:rPr lang="ru-RU" dirty="0" smtClean="0"/>
              <a:t>Опрос учащихся класса</a:t>
            </a:r>
            <a:endParaRPr lang="ru-RU" dirty="0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755576" y="1628800"/>
            <a:ext cx="7560840" cy="5229200"/>
            <a:chOff x="108513092" y="106975275"/>
            <a:chExt cx="3386101" cy="2197496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2">
              <a:lum bright="-24000" contrast="4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5192"/>
            <a:stretch>
              <a:fillRect/>
            </a:stretch>
          </p:blipFill>
          <p:spPr bwMode="auto">
            <a:xfrm>
              <a:off x="108513092" y="107267020"/>
              <a:ext cx="3291358" cy="19057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  <p:sp>
          <p:nvSpPr>
            <p:cNvPr id="4" name="AutoShape 4"/>
            <p:cNvSpPr>
              <a:spLocks/>
            </p:cNvSpPr>
            <p:nvPr/>
          </p:nvSpPr>
          <p:spPr bwMode="auto">
            <a:xfrm>
              <a:off x="108946950" y="107240736"/>
              <a:ext cx="571500" cy="394522"/>
            </a:xfrm>
            <a:prstGeom prst="borderCallout3">
              <a:avLst>
                <a:gd name="adj1" fmla="val 28972"/>
                <a:gd name="adj2" fmla="val 113333"/>
                <a:gd name="adj3" fmla="val 28972"/>
                <a:gd name="adj4" fmla="val 149463"/>
                <a:gd name="adj5" fmla="val 59037"/>
                <a:gd name="adj6" fmla="val 149463"/>
                <a:gd name="adj7" fmla="val 143921"/>
                <a:gd name="adj8" fmla="val 76676"/>
              </a:avLst>
            </a:prstGeom>
            <a:solidFill>
              <a:srgbClr val="FFFFFF"/>
            </a:solidFill>
            <a:ln w="19050" algn="in">
              <a:solidFill>
                <a:srgbClr val="99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поиск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информации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AutoShape 5"/>
            <p:cNvSpPr>
              <a:spLocks/>
            </p:cNvSpPr>
            <p:nvPr/>
          </p:nvSpPr>
          <p:spPr bwMode="auto">
            <a:xfrm>
              <a:off x="108600345" y="106975275"/>
              <a:ext cx="642240" cy="228600"/>
            </a:xfrm>
            <a:prstGeom prst="borderCallout3">
              <a:avLst>
                <a:gd name="adj1" fmla="val 50000"/>
                <a:gd name="adj2" fmla="val -11866"/>
                <a:gd name="adj3" fmla="val 50000"/>
                <a:gd name="adj4" fmla="val -15162"/>
                <a:gd name="adj5" fmla="val 242736"/>
                <a:gd name="adj6" fmla="val -15162"/>
                <a:gd name="adj7" fmla="val 435477"/>
                <a:gd name="adj8" fmla="val 80861"/>
              </a:avLst>
            </a:prstGeom>
            <a:solidFill>
              <a:srgbClr val="FFFFFF"/>
            </a:solidFill>
            <a:ln w="19050" algn="in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общение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AutoShape 6"/>
            <p:cNvSpPr>
              <a:spLocks/>
            </p:cNvSpPr>
            <p:nvPr/>
          </p:nvSpPr>
          <p:spPr bwMode="auto">
            <a:xfrm>
              <a:off x="109676994" y="107948668"/>
              <a:ext cx="342900" cy="228600"/>
            </a:xfrm>
            <a:prstGeom prst="borderCallout1">
              <a:avLst>
                <a:gd name="adj1" fmla="val 50000"/>
                <a:gd name="adj2" fmla="val -22222"/>
                <a:gd name="adj3" fmla="val 119352"/>
                <a:gd name="adj4" fmla="val -50611"/>
              </a:avLst>
            </a:prstGeom>
            <a:solidFill>
              <a:srgbClr val="FFFFFF"/>
            </a:solidFill>
            <a:ln w="12700" algn="in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игры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AutoShape 7"/>
            <p:cNvSpPr>
              <a:spLocks/>
            </p:cNvSpPr>
            <p:nvPr/>
          </p:nvSpPr>
          <p:spPr bwMode="auto">
            <a:xfrm>
              <a:off x="110661450" y="107933915"/>
              <a:ext cx="342900" cy="228600"/>
            </a:xfrm>
            <a:prstGeom prst="borderCallout1">
              <a:avLst>
                <a:gd name="adj1" fmla="val 50000"/>
                <a:gd name="adj2" fmla="val -22222"/>
                <a:gd name="adj3" fmla="val 119352"/>
                <a:gd name="adj4" fmla="val -50611"/>
              </a:avLst>
            </a:prstGeom>
            <a:solidFill>
              <a:srgbClr val="FFFFFF"/>
            </a:solidFill>
            <a:ln w="12700" algn="in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&gt;5</a:t>
              </a: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ч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AutoShape 8"/>
            <p:cNvSpPr>
              <a:spLocks/>
            </p:cNvSpPr>
            <p:nvPr/>
          </p:nvSpPr>
          <p:spPr bwMode="auto">
            <a:xfrm>
              <a:off x="111438300" y="107620509"/>
              <a:ext cx="460893" cy="154865"/>
            </a:xfrm>
            <a:prstGeom prst="borderCallout1">
              <a:avLst>
                <a:gd name="adj1" fmla="val 73806"/>
                <a:gd name="adj2" fmla="val -16532"/>
                <a:gd name="adj3" fmla="val 128560"/>
                <a:gd name="adj4" fmla="val -21653"/>
              </a:avLst>
            </a:prstGeom>
            <a:solidFill>
              <a:srgbClr val="FFFFFF"/>
            </a:solidFill>
            <a:ln w="12700" algn="in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редко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AutoShape 9"/>
            <p:cNvSpPr>
              <a:spLocks/>
            </p:cNvSpPr>
            <p:nvPr/>
          </p:nvSpPr>
          <p:spPr bwMode="auto">
            <a:xfrm>
              <a:off x="110089950" y="107410343"/>
              <a:ext cx="457200" cy="228600"/>
            </a:xfrm>
            <a:prstGeom prst="borderCallout3">
              <a:avLst>
                <a:gd name="adj1" fmla="val 50000"/>
                <a:gd name="adj2" fmla="val 116667"/>
                <a:gd name="adj3" fmla="val 50000"/>
                <a:gd name="adj4" fmla="val 116667"/>
                <a:gd name="adj5" fmla="val 113704"/>
                <a:gd name="adj6" fmla="val 116667"/>
                <a:gd name="adj7" fmla="val 293542"/>
                <a:gd name="adj8" fmla="val 70847"/>
              </a:avLst>
            </a:prstGeom>
            <a:solidFill>
              <a:srgbClr val="FFFFFF"/>
            </a:solidFill>
            <a:ln w="19050" algn="in">
              <a:solidFill>
                <a:srgbClr val="99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ч</a:t>
              </a:r>
              <a:r>
                <a:rPr lang="ru-RU" sz="1600" b="1" dirty="0" smtClean="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1ч </a:t>
              </a:r>
              <a:r>
                <a:rPr lang="ru-RU" sz="1600" b="1" dirty="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- 5 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AutoShape 10"/>
            <p:cNvSpPr>
              <a:spLocks/>
            </p:cNvSpPr>
            <p:nvPr/>
          </p:nvSpPr>
          <p:spPr bwMode="auto">
            <a:xfrm>
              <a:off x="109976578" y="107074823"/>
              <a:ext cx="642240" cy="228600"/>
            </a:xfrm>
            <a:prstGeom prst="borderCallout3">
              <a:avLst>
                <a:gd name="adj1" fmla="val 50000"/>
                <a:gd name="adj2" fmla="val -11866"/>
                <a:gd name="adj3" fmla="val 50000"/>
                <a:gd name="adj4" fmla="val -11866"/>
                <a:gd name="adj5" fmla="val 233060"/>
                <a:gd name="adj6" fmla="val -11866"/>
                <a:gd name="adj7" fmla="val 416125"/>
                <a:gd name="adj8" fmla="val 10676"/>
              </a:avLst>
            </a:prstGeom>
            <a:solidFill>
              <a:srgbClr val="FFFFFF"/>
            </a:solidFill>
            <a:ln w="19050" algn="in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30м - 1ч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AutoShape 11"/>
            <p:cNvSpPr>
              <a:spLocks/>
            </p:cNvSpPr>
            <p:nvPr/>
          </p:nvSpPr>
          <p:spPr bwMode="auto">
            <a:xfrm>
              <a:off x="110834699" y="107218632"/>
              <a:ext cx="283946" cy="235968"/>
            </a:xfrm>
            <a:prstGeom prst="borderCallout3">
              <a:avLst>
                <a:gd name="adj1" fmla="val 48440"/>
                <a:gd name="adj2" fmla="val -26838"/>
                <a:gd name="adj3" fmla="val 48440"/>
                <a:gd name="adj4" fmla="val -34296"/>
                <a:gd name="adj5" fmla="val 132032"/>
                <a:gd name="adj6" fmla="val -34296"/>
                <a:gd name="adj7" fmla="val 215630"/>
                <a:gd name="adj8" fmla="val 21889"/>
              </a:avLst>
            </a:prstGeom>
            <a:solidFill>
              <a:srgbClr val="FFFFFF"/>
            </a:solidFill>
            <a:ln w="19050" algn="in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да</a:t>
              </a: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AutoShape 12"/>
            <p:cNvSpPr>
              <a:spLocks/>
            </p:cNvSpPr>
            <p:nvPr/>
          </p:nvSpPr>
          <p:spPr bwMode="auto">
            <a:xfrm>
              <a:off x="111325121" y="107270238"/>
              <a:ext cx="342900" cy="228600"/>
            </a:xfrm>
            <a:prstGeom prst="borderCallout1">
              <a:avLst>
                <a:gd name="adj1" fmla="val 50000"/>
                <a:gd name="adj2" fmla="val -22222"/>
                <a:gd name="adj3" fmla="val 422583"/>
                <a:gd name="adj4" fmla="val -33403"/>
              </a:avLst>
            </a:prstGeom>
            <a:solidFill>
              <a:srgbClr val="FFFFFF"/>
            </a:solidFill>
            <a:ln w="12700" algn="in">
              <a:solidFill>
                <a:srgbClr val="99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нет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8165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3058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istral" pitchFamily="66" charset="0"/>
              </a:rPr>
              <a:t>Признаки зависимости в</a:t>
            </a:r>
            <a:r>
              <a:rPr lang="en-US" dirty="0" smtClean="0">
                <a:latin typeface="Mistral" pitchFamily="66" charset="0"/>
              </a:rPr>
              <a:t> </a:t>
            </a:r>
            <a:r>
              <a:rPr lang="ru-RU" dirty="0" smtClean="0">
                <a:latin typeface="Mistral" pitchFamily="66" charset="0"/>
              </a:rPr>
              <a:t>Интернете</a:t>
            </a:r>
            <a:endParaRPr lang="ru-RU" dirty="0">
              <a:latin typeface="Mistral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700808"/>
            <a:ext cx="867645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96838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800" dirty="0">
                <a:latin typeface="+mj-lt"/>
              </a:rPr>
              <a:t> Дошкольник не исполняет возложенные на него дела по дому. </a:t>
            </a:r>
          </a:p>
          <a:p>
            <a:pPr marL="457200" indent="-96838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800" dirty="0">
                <a:latin typeface="+mj-lt"/>
              </a:rPr>
              <a:t> Находиться возле монитора для него становиться более предпочтительным времяпровождением, чем общение с друзьями или близкими.</a:t>
            </a:r>
          </a:p>
          <a:p>
            <a:pPr marL="457200" indent="-96838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800" dirty="0">
                <a:latin typeface="+mj-lt"/>
              </a:rPr>
              <a:t>  При отсутствии гаджетов с выходом в сеть, ребёнок не знает, чем заняться, его невозможно ничем заинтересовать</a:t>
            </a:r>
            <a:r>
              <a:rPr lang="ru-RU" sz="2800" dirty="0" smtClean="0">
                <a:latin typeface="+mj-lt"/>
              </a:rPr>
              <a:t>.</a:t>
            </a:r>
          </a:p>
          <a:p>
            <a:pPr marL="457200" indent="-96838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800" dirty="0" smtClean="0">
                <a:latin typeface="+mj-lt"/>
              </a:rPr>
              <a:t>Ребёнок </a:t>
            </a:r>
            <a:r>
              <a:rPr lang="ru-RU" sz="2800" dirty="0">
                <a:latin typeface="+mj-lt"/>
              </a:rPr>
              <a:t>не делиться с вами, чем он занимается в интернете.</a:t>
            </a:r>
            <a:br>
              <a:rPr lang="ru-RU" sz="2800" dirty="0">
                <a:latin typeface="+mj-lt"/>
              </a:rPr>
            </a:br>
            <a:endParaRPr lang="ru-RU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36855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060848"/>
            <a:ext cx="8532440" cy="1143000"/>
          </a:xfrm>
        </p:spPr>
        <p:txBody>
          <a:bodyPr>
            <a:noAutofit/>
          </a:bodyPr>
          <a:lstStyle/>
          <a:p>
            <a:pPr marL="457200" indent="-277813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1"/>
                </a:solidFill>
              </a:rPr>
              <a:t> Ребёнок </a:t>
            </a:r>
            <a:r>
              <a:rPr lang="ru-RU" sz="2800" dirty="0">
                <a:solidFill>
                  <a:schemeClr val="tx1"/>
                </a:solidFill>
              </a:rPr>
              <a:t>постоянно ищет гаджеты, которые можно подключить к интернету либо </a:t>
            </a:r>
            <a:r>
              <a:rPr lang="ru-RU" sz="2800" dirty="0" smtClean="0">
                <a:solidFill>
                  <a:schemeClr val="tx1"/>
                </a:solidFill>
              </a:rPr>
              <a:t>поиграть.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964178"/>
            <a:ext cx="8244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chemeClr val="tx2"/>
                </a:solidFill>
                <a:latin typeface="Mistral" pitchFamily="66" charset="0"/>
              </a:rPr>
              <a:t>Признаки зависимости в</a:t>
            </a:r>
            <a:r>
              <a:rPr lang="en-US" sz="4800" dirty="0">
                <a:solidFill>
                  <a:schemeClr val="tx2"/>
                </a:solidFill>
                <a:latin typeface="Mistral" pitchFamily="66" charset="0"/>
              </a:rPr>
              <a:t> </a:t>
            </a:r>
            <a:r>
              <a:rPr lang="ru-RU" sz="4800" dirty="0">
                <a:solidFill>
                  <a:schemeClr val="tx2"/>
                </a:solidFill>
                <a:latin typeface="Mistral" pitchFamily="66" charset="0"/>
              </a:rPr>
              <a:t>Интернете</a:t>
            </a:r>
            <a:endParaRPr lang="ru-RU" sz="4800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212976"/>
            <a:ext cx="813690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800" dirty="0" smtClean="0">
                <a:latin typeface="+mj-lt"/>
              </a:rPr>
              <a:t> Дошкольник </a:t>
            </a:r>
            <a:r>
              <a:rPr lang="ru-RU" sz="2800" dirty="0">
                <a:latin typeface="+mj-lt"/>
              </a:rPr>
              <a:t>выражает свои мысли по большей части в интернете, там же происходит его основное </a:t>
            </a:r>
            <a:r>
              <a:rPr lang="ru-RU" sz="2800" dirty="0" smtClean="0">
                <a:latin typeface="+mj-lt"/>
              </a:rPr>
              <a:t>общение.</a:t>
            </a:r>
          </a:p>
          <a:p>
            <a:pPr marL="285750" indent="-285750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800" dirty="0" smtClean="0">
                <a:latin typeface="+mj-lt"/>
              </a:rPr>
              <a:t> Ребёнок </a:t>
            </a:r>
            <a:r>
              <a:rPr lang="ru-RU" sz="2800" dirty="0">
                <a:latin typeface="+mj-lt"/>
              </a:rPr>
              <a:t>отлынивает от учёбы - снижает успеваемость, становиться </a:t>
            </a:r>
            <a:r>
              <a:rPr lang="ru-RU" sz="2800" dirty="0" smtClean="0">
                <a:latin typeface="+mj-lt"/>
              </a:rPr>
              <a:t>неряшливым.</a:t>
            </a:r>
          </a:p>
          <a:p>
            <a:pPr marL="285750" indent="-285750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800" dirty="0" smtClean="0">
                <a:latin typeface="+mj-lt"/>
              </a:rPr>
              <a:t> Если </a:t>
            </a:r>
            <a:r>
              <a:rPr lang="ru-RU" sz="2800" dirty="0">
                <a:latin typeface="+mj-lt"/>
              </a:rPr>
              <a:t>его отлучить от компьютера, ребёнок становится раздражительным, агрессивным</a:t>
            </a:r>
            <a:r>
              <a:rPr lang="ru-RU" sz="2800" dirty="0" smtClean="0">
                <a:latin typeface="+mj-lt"/>
              </a:rPr>
              <a:t>.</a:t>
            </a:r>
            <a:endParaRPr lang="ru-RU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7470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4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4" id="{98E5358E-1CB8-49E5-A479-CBE0F1DA141E}" vid="{1375A6BA-02C3-4DCD-8666-0CAE738ADA4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446</TotalTime>
  <Words>305</Words>
  <Application>Microsoft Office PowerPoint</Application>
  <PresentationFormat>Экран (4:3)</PresentationFormat>
  <Paragraphs>57</Paragraphs>
  <Slides>12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Century Gothic</vt:lpstr>
      <vt:lpstr>Mistral</vt:lpstr>
      <vt:lpstr>Times New Roman</vt:lpstr>
      <vt:lpstr>Wingdings</vt:lpstr>
      <vt:lpstr>Wingdings 2</vt:lpstr>
      <vt:lpstr>Тема4</vt:lpstr>
      <vt:lpstr>Сетевой ЭТИКЕТ</vt:lpstr>
      <vt:lpstr>Сетевой этикет</vt:lpstr>
      <vt:lpstr>Цели</vt:lpstr>
      <vt:lpstr>Интернет – объединенные между собой компьютерные сети, глобальная мировая система передачи информации с помощью информационно-вычислительных ресурсов.</vt:lpstr>
      <vt:lpstr> Виды общения в сети </vt:lpstr>
      <vt:lpstr>Общие правила общения в сети Интернет</vt:lpstr>
      <vt:lpstr>Опрос учащихся класса</vt:lpstr>
      <vt:lpstr>Признаки зависимости в Интернете</vt:lpstr>
      <vt:lpstr> Ребёнок постоянно ищет гаджеты, которые можно подключить к интернету либо поиграть.</vt:lpstr>
      <vt:lpstr>Презентация PowerPoint</vt:lpstr>
      <vt:lpstr>Сетевой этикет</vt:lpstr>
      <vt:lpstr>Спасибо за внимание!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Сетевой этикет</dc:title>
  <dc:creator>HP</dc:creator>
  <cp:lastModifiedBy>user</cp:lastModifiedBy>
  <cp:revision>47</cp:revision>
  <dcterms:created xsi:type="dcterms:W3CDTF">2017-01-25T06:34:26Z</dcterms:created>
  <dcterms:modified xsi:type="dcterms:W3CDTF">2017-09-18T09:49:07Z</dcterms:modified>
</cp:coreProperties>
</file>