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8" r:id="rId12"/>
    <p:sldId id="266" r:id="rId13"/>
    <p:sldId id="267" r:id="rId14"/>
    <p:sldId id="279" r:id="rId15"/>
    <p:sldId id="269" r:id="rId16"/>
    <p:sldId id="280" r:id="rId17"/>
    <p:sldId id="270" r:id="rId18"/>
    <p:sldId id="271" r:id="rId19"/>
    <p:sldId id="272" r:id="rId20"/>
    <p:sldId id="273" r:id="rId21"/>
    <p:sldId id="274" r:id="rId22"/>
    <p:sldId id="275" r:id="rId23"/>
    <p:sldId id="282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70" autoAdjust="0"/>
    <p:restoredTop sz="94621" autoAdjust="0"/>
  </p:normalViewPr>
  <p:slideViewPr>
    <p:cSldViewPr>
      <p:cViewPr varScale="1">
        <p:scale>
          <a:sx n="69" d="100"/>
          <a:sy n="69" d="100"/>
        </p:scale>
        <p:origin x="-14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8A895-636B-4909-8478-D2A24E406BE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C4C3E-4707-48EF-B55A-EBB37FDD70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4887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C4C3E-4707-48EF-B55A-EBB37FDD70D1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0935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5840" y="857232"/>
            <a:ext cx="7772400" cy="5143535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4800" dirty="0" smtClean="0">
                <a:solidFill>
                  <a:schemeClr val="bg1"/>
                </a:solidFill>
                <a:latin typeface="+mn-lt"/>
              </a:rPr>
              <a:t>Проект</a:t>
            </a:r>
            <a:r>
              <a:rPr lang="ru-RU" sz="4800" dirty="0">
                <a:latin typeface="+mn-lt"/>
              </a:rPr>
              <a:t/>
            </a:r>
            <a:br>
              <a:rPr lang="ru-RU" sz="4800" dirty="0">
                <a:latin typeface="+mn-lt"/>
              </a:rPr>
            </a:br>
            <a:r>
              <a:rPr lang="ru-RU" sz="4800" dirty="0" smtClean="0">
                <a:solidFill>
                  <a:schemeClr val="bg1"/>
                </a:solidFill>
                <a:latin typeface="+mn-lt"/>
              </a:rPr>
              <a:t>“</a:t>
            </a:r>
            <a:r>
              <a:rPr lang="ru-RU" sz="4800" dirty="0">
                <a:solidFill>
                  <a:schemeClr val="bg1"/>
                </a:solidFill>
                <a:latin typeface="+mn-lt"/>
              </a:rPr>
              <a:t>Кто ищет – тот найдет</a:t>
            </a:r>
            <a:r>
              <a:rPr lang="ru-RU" sz="4800" dirty="0" smtClean="0">
                <a:solidFill>
                  <a:schemeClr val="bg1"/>
                </a:solidFill>
                <a:latin typeface="+mn-lt"/>
              </a:rPr>
              <a:t>”</a:t>
            </a:r>
            <a:br>
              <a:rPr lang="ru-RU" sz="4800" dirty="0" smtClean="0">
                <a:solidFill>
                  <a:schemeClr val="bg1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Подготовила учитель начальных классов школы № 1582 г. Москвы </a:t>
            </a:r>
            <a:br>
              <a:rPr lang="ru-RU" sz="2400" dirty="0" smtClean="0">
                <a:solidFill>
                  <a:schemeClr val="bg1"/>
                </a:solidFill>
                <a:latin typeface="+mn-lt"/>
              </a:rPr>
            </a:b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Шарапова Ирина Сергеевна</a:t>
            </a:r>
            <a:r>
              <a:rPr lang="ru-RU" sz="3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373216"/>
            <a:ext cx="6400800" cy="1275928"/>
          </a:xfrm>
        </p:spPr>
        <p:txBody>
          <a:bodyPr/>
          <a:lstStyle/>
          <a:p>
            <a:endParaRPr lang="ru-RU" sz="20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16632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825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царицыно фонта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32656"/>
            <a:ext cx="4530840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Картинки по запросу царицыно фонта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780928"/>
            <a:ext cx="4879387" cy="3252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467544" y="4725144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ТОЧКА 2: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Фонтан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82368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MARIA\Desktop\281_map_ru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548680"/>
            <a:ext cx="6460256" cy="51510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1393416" y="5879955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Следующая точка – фигурный мост</a:t>
            </a:r>
            <a:endParaRPr lang="ru-RU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45949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царицыно фигурный мос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61" y="476672"/>
            <a:ext cx="6047159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1846856" y="5373216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Точка </a:t>
            </a:r>
            <a:r>
              <a:rPr lang="ru-RU" sz="2400" b="1" dirty="0" smtClean="0">
                <a:solidFill>
                  <a:schemeClr val="bg1"/>
                </a:solidFill>
              </a:rPr>
              <a:t>3 </a:t>
            </a:r>
            <a:r>
              <a:rPr lang="ru-RU" sz="2400" b="1" dirty="0">
                <a:solidFill>
                  <a:schemeClr val="bg1"/>
                </a:solidFill>
              </a:rPr>
              <a:t>:</a:t>
            </a:r>
            <a:r>
              <a:rPr lang="ru-RU" sz="2400" dirty="0">
                <a:solidFill>
                  <a:schemeClr val="bg1"/>
                </a:solidFill>
              </a:rPr>
              <a:t> Фигурный </a:t>
            </a:r>
            <a:r>
              <a:rPr lang="ru-RU" sz="2400" dirty="0" smtClean="0">
                <a:solidFill>
                  <a:schemeClr val="bg1"/>
                </a:solidFill>
              </a:rPr>
              <a:t>мост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0327" y="6093296"/>
            <a:ext cx="5677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</a:rPr>
              <a:t>Следующая точка – Большой дворец </a:t>
            </a:r>
            <a:endParaRPr lang="ru-RU" sz="2000" i="1" dirty="0">
              <a:solidFill>
                <a:schemeClr val="bg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093296"/>
            <a:ext cx="569913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522813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царицыно фигурный  большой дворец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5856"/>
            <a:ext cx="7488832" cy="4992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2123728" y="5445224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Точка 4 :</a:t>
            </a:r>
            <a:r>
              <a:rPr lang="ru-RU" sz="2400" dirty="0" smtClean="0">
                <a:solidFill>
                  <a:schemeClr val="bg1"/>
                </a:solidFill>
              </a:rPr>
              <a:t> Большой дворец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093296"/>
            <a:ext cx="5207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6093296"/>
            <a:ext cx="3960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</a:rPr>
              <a:t>Следующая точка – макет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54065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Картинки по запросу царицыно макет до реконструкци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4718"/>
            <a:ext cx="7661390" cy="51051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2555776" y="5518370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Точка 5 :</a:t>
            </a:r>
            <a:r>
              <a:rPr lang="ru-RU" sz="2400" dirty="0" smtClean="0">
                <a:solidFill>
                  <a:schemeClr val="bg1"/>
                </a:solidFill>
              </a:rPr>
              <a:t> Макет до реконструкции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795804"/>
            <a:ext cx="493837" cy="807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21421" y="6125963"/>
            <a:ext cx="6797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</a:rPr>
              <a:t>Следующая точка – Первый и Второй  Кавалерские корпуса</a:t>
            </a:r>
            <a:endParaRPr lang="ru-RU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69563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царицыно первый и второй корпус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4331308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Картинки по запросу царицыно первый и второй корпус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40968"/>
            <a:ext cx="4685025" cy="3120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539552" y="4365104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Точка 6: </a:t>
            </a:r>
            <a:r>
              <a:rPr lang="ru-RU" sz="2400" dirty="0" smtClean="0">
                <a:solidFill>
                  <a:schemeClr val="bg1"/>
                </a:solidFill>
              </a:rPr>
              <a:t>Первый </a:t>
            </a:r>
            <a:r>
              <a:rPr lang="ru-RU" sz="2400" dirty="0">
                <a:solidFill>
                  <a:schemeClr val="bg1"/>
                </a:solidFill>
              </a:rPr>
              <a:t>и Второй Кавалерские </a:t>
            </a:r>
            <a:r>
              <a:rPr lang="ru-RU" sz="2400" dirty="0" smtClean="0">
                <a:solidFill>
                  <a:schemeClr val="bg1"/>
                </a:solidFill>
              </a:rPr>
              <a:t>Корпуса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8485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1990344"/>
            <a:ext cx="6768752" cy="2598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5301208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Следующая точка – хлебный дом</a:t>
            </a:r>
            <a:endParaRPr lang="ru-RU" sz="2400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2561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5431" y="350518"/>
            <a:ext cx="3816424" cy="748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Точка 7: </a:t>
            </a:r>
            <a:r>
              <a:rPr lang="ru-RU" sz="2400" dirty="0" smtClean="0">
                <a:solidFill>
                  <a:schemeClr val="bg1"/>
                </a:solidFill>
              </a:rPr>
              <a:t>Хлебный дом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146" name="Picture 2" descr="Картинки по запросу царицыно хлебный дом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31" y="1268760"/>
            <a:ext cx="8429625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671216" y="5750004"/>
            <a:ext cx="77048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</a:rPr>
              <a:t>Следующая точка - Скульптура </a:t>
            </a:r>
            <a:r>
              <a:rPr lang="ru-RU" sz="2000" i="1" dirty="0">
                <a:solidFill>
                  <a:schemeClr val="bg1"/>
                </a:solidFill>
              </a:rPr>
              <a:t>В.И. Баженова и М.Ф. Казакова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175749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царицыно скульптура баженов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3648405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4860032" y="2653461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Точка 8 : </a:t>
            </a:r>
            <a:r>
              <a:rPr lang="ru-RU" sz="2400" dirty="0" smtClean="0">
                <a:solidFill>
                  <a:schemeClr val="bg1"/>
                </a:solidFill>
              </a:rPr>
              <a:t>Скульптура </a:t>
            </a:r>
            <a:r>
              <a:rPr lang="ru-RU" sz="2400" dirty="0">
                <a:solidFill>
                  <a:schemeClr val="bg1"/>
                </a:solidFill>
              </a:rPr>
              <a:t>В.И. Баженова и М.Ф. </a:t>
            </a:r>
            <a:r>
              <a:rPr lang="ru-RU" sz="2400" dirty="0" smtClean="0">
                <a:solidFill>
                  <a:schemeClr val="bg1"/>
                </a:solidFill>
              </a:rPr>
              <a:t>Казакова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6021287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Следующая точка – Малый дворец</a:t>
            </a:r>
            <a:endParaRPr lang="ru-RU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04630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царицыно малый дворе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6513286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843867" y="573325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Точка 9</a:t>
            </a:r>
            <a:r>
              <a:rPr lang="ru-RU" sz="2400" dirty="0" smtClean="0">
                <a:solidFill>
                  <a:schemeClr val="bg1"/>
                </a:solidFill>
              </a:rPr>
              <a:t>: Малый дворец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6194921"/>
            <a:ext cx="5937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Следующая точка – виноградные ворота</a:t>
            </a:r>
            <a:endParaRPr lang="ru-RU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53371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Цель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Познакомить детей с историей усадьбы, с постройками, находящимися на ее территории для дальнейшего раскрытия творческого потенциала детей через конкурс «Нарисую мелом на асфальте».</a:t>
            </a:r>
          </a:p>
        </p:txBody>
      </p:sp>
      <p:pic>
        <p:nvPicPr>
          <p:cNvPr id="15362" name="Picture 2" descr="Картинки по запросу дети играют п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437112"/>
            <a:ext cx="3810000" cy="20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53128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царицыно виноградные ворот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31775"/>
            <a:ext cx="6292306" cy="4179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2267744" y="5669841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Точка 10: </a:t>
            </a:r>
            <a:r>
              <a:rPr lang="ru-RU" sz="2400" dirty="0" smtClean="0">
                <a:solidFill>
                  <a:schemeClr val="bg1"/>
                </a:solidFill>
              </a:rPr>
              <a:t>Виноградные ворота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6227078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</a:rPr>
              <a:t>Следующая точка – большая поляна</a:t>
            </a:r>
            <a:endParaRPr lang="ru-RU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87369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царицыно большая полян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6720747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1379645" y="594928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Финиш</a:t>
            </a:r>
            <a:r>
              <a:rPr lang="ru-RU" sz="2400" dirty="0" smtClean="0">
                <a:solidFill>
                  <a:schemeClr val="bg1"/>
                </a:solidFill>
              </a:rPr>
              <a:t> : Большая поляна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82960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Итоговая работа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470808" cy="989841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Обобщающая беседа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2" descr="Картинки по запросу рефлексия экскурси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417638"/>
            <a:ext cx="4067976" cy="1970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560467"/>
            <a:ext cx="4394756" cy="2087509"/>
          </a:xfrm>
          <a:prstGeom prst="rect">
            <a:avLst/>
          </a:prstGeom>
        </p:spPr>
      </p:pic>
      <p:sp>
        <p:nvSpPr>
          <p:cNvPr id="7" name="Объект 3"/>
          <p:cNvSpPr txBox="1">
            <a:spLocks/>
          </p:cNvSpPr>
          <p:nvPr/>
        </p:nvSpPr>
        <p:spPr>
          <a:xfrm>
            <a:off x="438229" y="3762444"/>
            <a:ext cx="8470808" cy="98984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bg1"/>
                </a:solidFill>
              </a:rPr>
              <a:t>Конкурс </a:t>
            </a:r>
            <a:r>
              <a:rPr lang="ru-RU" dirty="0">
                <a:solidFill>
                  <a:schemeClr val="bg1"/>
                </a:solidFill>
              </a:rPr>
              <a:t>рисунков «Нарисую мелом на асфальте»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51601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Итоговая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785" y="1628800"/>
            <a:ext cx="8229600" cy="4525963"/>
          </a:xfrm>
        </p:spPr>
        <p:txBody>
          <a:bodyPr/>
          <a:lstStyle/>
          <a:p>
            <a:r>
              <a:rPr lang="ru-RU" kern="0" dirty="0">
                <a:solidFill>
                  <a:schemeClr val="bg1"/>
                </a:solidFill>
                <a:sym typeface="Arial"/>
              </a:rPr>
              <a:t>Написание сочинения на тему “Мои впечатления от  экскурсии “Кто ищет – тот найдёт”.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212964"/>
            <a:ext cx="4716016" cy="31455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235220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2352" y="2420888"/>
            <a:ext cx="86616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chemeClr val="bg1"/>
                </a:solidFill>
              </a:rPr>
              <a:t>СПАСИБО ЗА ВНИМАНИЕ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71773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Задачи 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981" y="119675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i="1" dirty="0">
                <a:solidFill>
                  <a:schemeClr val="bg1"/>
                </a:solidFill>
              </a:rPr>
              <a:t>Образовательные</a:t>
            </a:r>
          </a:p>
          <a:p>
            <a:r>
              <a:rPr lang="ru-RU" sz="2800" dirty="0">
                <a:solidFill>
                  <a:schemeClr val="bg1"/>
                </a:solidFill>
              </a:rPr>
              <a:t>·Знакомство с творчеством выдающихся архитекторов.</a:t>
            </a:r>
          </a:p>
          <a:p>
            <a:r>
              <a:rPr lang="ru-RU" sz="2800" dirty="0">
                <a:solidFill>
                  <a:schemeClr val="bg1"/>
                </a:solidFill>
              </a:rPr>
              <a:t>·Формирования представления о музее-заповеднике «Царицыно»;</a:t>
            </a:r>
          </a:p>
          <a:p>
            <a:r>
              <a:rPr lang="ru-RU" sz="2800" dirty="0">
                <a:solidFill>
                  <a:schemeClr val="bg1"/>
                </a:solidFill>
              </a:rPr>
              <a:t>·Расширение краеведческих и архитектурных знаний учащихся путем ознакомления с исторической ролью и архитектурным строением музея-ансамбля Царицыно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2800" dirty="0">
                <a:solidFill>
                  <a:schemeClr val="bg1"/>
                </a:solidFill>
              </a:rPr>
              <a:t>·Расширение культурного кругозора детей;</a:t>
            </a:r>
          </a:p>
        </p:txBody>
      </p:sp>
      <p:pic>
        <p:nvPicPr>
          <p:cNvPr id="16386" name="Picture 2" descr="Картинки по запросу дети играют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292418"/>
            <a:ext cx="4427984" cy="1565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42129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i="1" dirty="0">
                <a:solidFill>
                  <a:schemeClr val="bg1"/>
                </a:solidFill>
              </a:rPr>
              <a:t>Воспитательные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Выработка </a:t>
            </a:r>
            <a:r>
              <a:rPr lang="ru-RU" sz="2800" dirty="0">
                <a:solidFill>
                  <a:schemeClr val="bg1"/>
                </a:solidFill>
              </a:rPr>
              <a:t>у учащихся потребностей в бережном отношении к объектам культурного наследия;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Эстетическое </a:t>
            </a:r>
            <a:r>
              <a:rPr lang="ru-RU" sz="2800" dirty="0">
                <a:solidFill>
                  <a:schemeClr val="bg1"/>
                </a:solidFill>
              </a:rPr>
              <a:t>воспитание;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Воспитание </a:t>
            </a:r>
            <a:r>
              <a:rPr lang="ru-RU" sz="2800" dirty="0">
                <a:solidFill>
                  <a:schemeClr val="bg1"/>
                </a:solidFill>
              </a:rPr>
              <a:t>любви к родному городу</a:t>
            </a:r>
            <a:r>
              <a:rPr lang="ru-RU" sz="2800" dirty="0" smtClean="0">
                <a:solidFill>
                  <a:schemeClr val="bg1"/>
                </a:solidFill>
              </a:rPr>
              <a:t>;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7410" name="Picture 2" descr="Картинки по запросу дети играют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59159"/>
            <a:ext cx="4762500" cy="318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391598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3" y="477415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i="1" dirty="0">
                <a:solidFill>
                  <a:schemeClr val="bg1"/>
                </a:solidFill>
              </a:rPr>
              <a:t>Развивающие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Развитие </a:t>
            </a:r>
            <a:r>
              <a:rPr lang="ru-RU" sz="3000" dirty="0">
                <a:solidFill>
                  <a:schemeClr val="bg1"/>
                </a:solidFill>
              </a:rPr>
              <a:t>у экскурсантов практических навыков для самостоятельного наблюдения объектов;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Развитие </a:t>
            </a:r>
            <a:r>
              <a:rPr lang="ru-RU" sz="3000" dirty="0">
                <a:solidFill>
                  <a:schemeClr val="bg1"/>
                </a:solidFill>
              </a:rPr>
              <a:t>умения сравнивать и анализировать;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Способствует </a:t>
            </a:r>
            <a:r>
              <a:rPr lang="ru-RU" sz="3000" dirty="0">
                <a:solidFill>
                  <a:schemeClr val="bg1"/>
                </a:solidFill>
              </a:rPr>
              <a:t>зарождению и развитию у детей интереса к знаниям, любознательности, побуждает к самостоятельному поиску новых сведений, мотивации учения;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Развитие </a:t>
            </a:r>
            <a:r>
              <a:rPr lang="ru-RU" sz="3000" dirty="0">
                <a:solidFill>
                  <a:schemeClr val="bg1"/>
                </a:solidFill>
              </a:rPr>
              <a:t>творческих способностей;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Развития </a:t>
            </a:r>
            <a:r>
              <a:rPr lang="ru-RU" sz="3000" dirty="0">
                <a:solidFill>
                  <a:schemeClr val="bg1"/>
                </a:solidFill>
              </a:rPr>
              <a:t>навыка работы в команде;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8434" name="Picture 2" descr="Картинки по запросу дети играют пн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3284983"/>
            <a:ext cx="3617945" cy="3436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365950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+mn-lt"/>
              </a:rPr>
              <a:t>Описание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экскурсии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ru-RU" sz="3000" dirty="0">
                <a:solidFill>
                  <a:schemeClr val="bg1"/>
                </a:solidFill>
              </a:rPr>
              <a:t>Рассчитана на учащихся начальной школы (3-4 классы, </a:t>
            </a:r>
            <a:r>
              <a:rPr lang="ru-RU" sz="3000" dirty="0" smtClean="0">
                <a:solidFill>
                  <a:schemeClr val="bg1"/>
                </a:solidFill>
              </a:rPr>
              <a:t>9-11 </a:t>
            </a:r>
            <a:r>
              <a:rPr lang="ru-RU" sz="3000" dirty="0">
                <a:solidFill>
                  <a:schemeClr val="bg1"/>
                </a:solidFill>
              </a:rPr>
              <a:t>лет)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ru-RU" sz="3000" dirty="0">
                <a:solidFill>
                  <a:schemeClr val="bg1"/>
                </a:solidFill>
              </a:rPr>
              <a:t>Групповая. (3 команды по 6-8 человек)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ru-RU" sz="3000" dirty="0">
                <a:solidFill>
                  <a:schemeClr val="bg1"/>
                </a:solidFill>
              </a:rPr>
              <a:t>Примерное время проведения: 35-40 мин. основной маршрут + чаепитие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ru-RU" sz="3000" dirty="0">
                <a:solidFill>
                  <a:schemeClr val="bg1"/>
                </a:solidFill>
              </a:rPr>
              <a:t>Рассчитана на весну-осень (тепло и желательно не сыро)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ru-RU" sz="3000" dirty="0">
                <a:solidFill>
                  <a:schemeClr val="bg1"/>
                </a:solidFill>
              </a:rPr>
              <a:t>Содержит учебную и общеобразовательную цель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ru-RU" sz="3000" dirty="0">
                <a:solidFill>
                  <a:schemeClr val="bg1"/>
                </a:solidFill>
              </a:rPr>
              <a:t>Команды двигаются независимо друг от друга. Стартуют с разницей в 10 минут.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232957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+mn-lt"/>
              </a:rPr>
              <a:t>Этапы проведения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экскурсии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191" y="980728"/>
            <a:ext cx="8229600" cy="5256584"/>
          </a:xfrm>
        </p:spPr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Организация </a:t>
            </a:r>
            <a:r>
              <a:rPr lang="ru-RU" sz="2400" dirty="0">
                <a:solidFill>
                  <a:schemeClr val="bg1"/>
                </a:solidFill>
              </a:rPr>
              <a:t>рабочей группы первый этап по подготовке и проведению </a:t>
            </a:r>
            <a:r>
              <a:rPr lang="ru-RU" sz="2400" dirty="0" err="1">
                <a:solidFill>
                  <a:schemeClr val="bg1"/>
                </a:solidFill>
              </a:rPr>
              <a:t>квеста</a:t>
            </a:r>
            <a:r>
              <a:rPr lang="ru-RU" sz="2400" dirty="0">
                <a:solidFill>
                  <a:schemeClr val="bg1"/>
                </a:solidFill>
              </a:rPr>
              <a:t>. На данном этапе следует определить круг ответственных лиц и координатора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2. Разработка </a:t>
            </a:r>
            <a:r>
              <a:rPr lang="ru-RU" sz="2400" dirty="0" smtClean="0">
                <a:solidFill>
                  <a:schemeClr val="bg1"/>
                </a:solidFill>
              </a:rPr>
              <a:t>положения, а </a:t>
            </a:r>
            <a:r>
              <a:rPr lang="ru-RU" sz="2400" dirty="0">
                <a:solidFill>
                  <a:schemeClr val="bg1"/>
                </a:solidFill>
              </a:rPr>
              <a:t>также указать правила и критерии определения победителей </a:t>
            </a:r>
            <a:r>
              <a:rPr lang="ru-RU" sz="2400" dirty="0" smtClean="0">
                <a:solidFill>
                  <a:schemeClr val="bg1"/>
                </a:solidFill>
              </a:rPr>
              <a:t>и </a:t>
            </a:r>
            <a:r>
              <a:rPr lang="ru-RU" sz="2400" dirty="0">
                <a:solidFill>
                  <a:schemeClr val="bg1"/>
                </a:solidFill>
              </a:rPr>
              <a:t>те номинации, по которым пройдет награждение. </a:t>
            </a:r>
            <a:r>
              <a:rPr lang="ru-RU" sz="2400" dirty="0" smtClean="0">
                <a:solidFill>
                  <a:schemeClr val="bg1"/>
                </a:solidFill>
              </a:rPr>
              <a:t>А </a:t>
            </a:r>
            <a:r>
              <a:rPr lang="ru-RU" sz="2400" dirty="0">
                <a:solidFill>
                  <a:schemeClr val="bg1"/>
                </a:solidFill>
              </a:rPr>
              <a:t>также разрабатываем критерии определения победителей в конкурсе «Нарисую мелом на асфальте»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bg1"/>
                </a:solidFill>
              </a:rPr>
              <a:t>3. Оформление раздаточных материалов.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4. Определение погодных условий в день экскурсии.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5</a:t>
            </a:r>
            <a:r>
              <a:rPr lang="ru-RU" sz="2400" dirty="0">
                <a:solidFill>
                  <a:schemeClr val="bg1"/>
                </a:solidFill>
              </a:rPr>
              <a:t>. Перед началом </a:t>
            </a:r>
            <a:r>
              <a:rPr lang="ru-RU" sz="2400" dirty="0" err="1">
                <a:solidFill>
                  <a:schemeClr val="bg1"/>
                </a:solidFill>
              </a:rPr>
              <a:t>квеста</a:t>
            </a:r>
            <a:r>
              <a:rPr lang="ru-RU" sz="2400" dirty="0">
                <a:solidFill>
                  <a:schemeClr val="bg1"/>
                </a:solidFill>
              </a:rPr>
              <a:t> проводим вводную </a:t>
            </a:r>
            <a:r>
              <a:rPr lang="ru-RU" sz="2400" dirty="0" smtClean="0">
                <a:solidFill>
                  <a:schemeClr val="bg1"/>
                </a:solidFill>
              </a:rPr>
              <a:t>беседу.</a:t>
            </a:r>
          </a:p>
          <a:p>
            <a:pPr marL="514350" indent="-514350" algn="ctr">
              <a:buAutoNum type="arabicPeriod"/>
            </a:pPr>
            <a:endParaRPr lang="ru-RU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9458" name="Picture 2" descr="Картинки по запросу дети играют п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71777"/>
            <a:ext cx="4896544" cy="1754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0178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+mn-lt"/>
              </a:rPr>
              <a:t>Этапы проведения экскурсии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266" y="98072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600" dirty="0">
                <a:solidFill>
                  <a:schemeClr val="bg1"/>
                </a:solidFill>
              </a:rPr>
              <a:t>6. Экскурсия по заданному маршруту.</a:t>
            </a:r>
          </a:p>
          <a:p>
            <a:pPr marL="0" indent="0" algn="ctr">
              <a:buNone/>
            </a:pPr>
            <a:r>
              <a:rPr lang="ru-RU" sz="2600" dirty="0">
                <a:solidFill>
                  <a:schemeClr val="bg1"/>
                </a:solidFill>
              </a:rPr>
              <a:t>7. Подведение итогов.</a:t>
            </a:r>
          </a:p>
          <a:p>
            <a:pPr marL="0" indent="0" algn="ctr">
              <a:buNone/>
            </a:pPr>
            <a:r>
              <a:rPr lang="ru-RU" sz="2600" dirty="0">
                <a:solidFill>
                  <a:schemeClr val="bg1"/>
                </a:solidFill>
              </a:rPr>
              <a:t>8. Пикник.</a:t>
            </a:r>
          </a:p>
          <a:p>
            <a:pPr marL="0" indent="0" algn="ctr">
              <a:buNone/>
            </a:pPr>
            <a:r>
              <a:rPr lang="ru-RU" sz="2600" dirty="0">
                <a:solidFill>
                  <a:schemeClr val="bg1"/>
                </a:solidFill>
              </a:rPr>
              <a:t>9. Выезжаем обратно в школу, по дороге проводим рефлексию в виде обобщающей </a:t>
            </a:r>
            <a:r>
              <a:rPr lang="ru-RU" sz="2600" dirty="0" smtClean="0">
                <a:solidFill>
                  <a:schemeClr val="bg1"/>
                </a:solidFill>
              </a:rPr>
              <a:t>беседы.</a:t>
            </a:r>
            <a:endParaRPr lang="ru-RU" sz="2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600" dirty="0">
                <a:solidFill>
                  <a:schemeClr val="bg1"/>
                </a:solidFill>
              </a:rPr>
              <a:t>10. По приезде в школу проводим конкурс «Нарисую мелом на асфальте».</a:t>
            </a:r>
          </a:p>
          <a:p>
            <a:pPr marL="0" indent="0" algn="ctr">
              <a:buNone/>
            </a:pPr>
            <a:r>
              <a:rPr lang="ru-RU" sz="2600" dirty="0">
                <a:solidFill>
                  <a:schemeClr val="bg1"/>
                </a:solidFill>
              </a:rPr>
              <a:t>11. На следующий день подводим итоги конкурса.</a:t>
            </a:r>
          </a:p>
          <a:p>
            <a:pPr marL="0" indent="0" algn="ctr">
              <a:buNone/>
            </a:pPr>
            <a:r>
              <a:rPr lang="ru-RU" sz="2600" dirty="0">
                <a:solidFill>
                  <a:schemeClr val="bg1"/>
                </a:solidFill>
              </a:rPr>
              <a:t>12. Для ближайшего классного часа даём задание – написать сочинение «Моё впечатление от экскурсии «Кто ищет – тот найдёт».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482" name="Picture 2" descr="Картинки по запросу дети играют п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53462" y="4797152"/>
            <a:ext cx="5256584" cy="188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09729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Маршрут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 descr="Картинки по запросу царицыно ворота вхо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7347685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251520" y="6203955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ТОЧКА 1: </a:t>
            </a:r>
            <a:r>
              <a:rPr lang="ru-RU" sz="2400" dirty="0" smtClean="0">
                <a:solidFill>
                  <a:schemeClr val="bg1"/>
                </a:solidFill>
              </a:rPr>
              <a:t>Ворота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у входа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75494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520</Words>
  <Application>Microsoft Office PowerPoint</Application>
  <PresentationFormat>Экран (4:3)</PresentationFormat>
  <Paragraphs>74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Проект “Кто ищет – тот найдет”     Подготовила учитель начальных классов школы № 1582 г. Москвы  Шарапова Ирина Сергеевна  </vt:lpstr>
      <vt:lpstr>Цель</vt:lpstr>
      <vt:lpstr>Задачи </vt:lpstr>
      <vt:lpstr>Слайд 4</vt:lpstr>
      <vt:lpstr>Слайд 5</vt:lpstr>
      <vt:lpstr>Описание экскурсии</vt:lpstr>
      <vt:lpstr>Этапы проведения экскурсии</vt:lpstr>
      <vt:lpstr>Этапы проведения экскурсии</vt:lpstr>
      <vt:lpstr>Маршрут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Итоговая работа</vt:lpstr>
      <vt:lpstr>Итоговая работа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“Кто ищет – тот найдет”</dc:title>
  <dc:creator>MARIA</dc:creator>
  <cp:lastModifiedBy>user</cp:lastModifiedBy>
  <cp:revision>20</cp:revision>
  <dcterms:created xsi:type="dcterms:W3CDTF">2017-06-19T16:41:33Z</dcterms:created>
  <dcterms:modified xsi:type="dcterms:W3CDTF">2017-09-18T18:37:28Z</dcterms:modified>
</cp:coreProperties>
</file>