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3" r:id="rId1"/>
  </p:sldMasterIdLst>
  <p:notesMasterIdLst>
    <p:notesMasterId r:id="rId14"/>
  </p:notesMasterIdLst>
  <p:handoutMasterIdLst>
    <p:handoutMasterId r:id="rId15"/>
  </p:handoutMasterIdLst>
  <p:sldIdLst>
    <p:sldId id="377" r:id="rId2"/>
    <p:sldId id="334" r:id="rId3"/>
    <p:sldId id="350" r:id="rId4"/>
    <p:sldId id="352" r:id="rId5"/>
    <p:sldId id="359" r:id="rId6"/>
    <p:sldId id="353" r:id="rId7"/>
    <p:sldId id="341" r:id="rId8"/>
    <p:sldId id="351" r:id="rId9"/>
    <p:sldId id="363" r:id="rId10"/>
    <p:sldId id="364" r:id="rId11"/>
    <p:sldId id="378" r:id="rId12"/>
    <p:sldId id="281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Animation="0">
    <p:present/>
    <p:sldAll/>
    <p:penClr>
      <a:schemeClr val="tx1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0"/>
      </p:ext>
    </p:extLst>
  </p:showPr>
  <p:clrMru>
    <a:srgbClr val="CCCCFF"/>
    <a:srgbClr val="FFFFCC"/>
    <a:srgbClr val="FFCCCC"/>
    <a:srgbClr val="FFFF99"/>
    <a:srgbClr val="CCFFCC"/>
    <a:srgbClr val="FFCC99"/>
    <a:srgbClr val="FF6699"/>
    <a:srgbClr val="FF99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96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AE76E61-32F3-4FCE-AA6C-6C21DDE89E56}" type="datetimeFigureOut">
              <a:rPr lang="ru-RU"/>
              <a:pPr>
                <a:defRPr/>
              </a:pPr>
              <a:t>18.09.2017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74270B5-E889-41B0-887C-DBE5D766F7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689360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FC20C5F-1F00-4A93-9C04-5B02CAC4706F}" type="datetimeFigureOut">
              <a:rPr lang="ru-RU"/>
              <a:pPr>
                <a:defRPr/>
              </a:pPr>
              <a:t>18.09.2017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8AEC90F-3C71-4CFE-8208-4678F93611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96000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5A7B6-4FFB-412E-B6DC-8C3A7E60C89C}" type="datetimeFigureOut">
              <a:rPr lang="ru-RU"/>
              <a:pPr>
                <a:defRPr/>
              </a:pPr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26B36-591F-4DF7-B5A4-2397B517E4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2050417"/>
      </p:ext>
    </p:extLst>
  </p:cSld>
  <p:clrMapOvr>
    <a:masterClrMapping/>
  </p:clrMapOvr>
  <p:transition spd="slow" advTm="3283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86F4C-C62A-4A55-84D7-DF9D4846350F}" type="datetimeFigureOut">
              <a:rPr lang="ru-RU"/>
              <a:pPr>
                <a:defRPr/>
              </a:pPr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1C8AF-9694-46BC-AFBB-DD324BDE57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59138414"/>
      </p:ext>
    </p:extLst>
  </p:cSld>
  <p:clrMapOvr>
    <a:masterClrMapping/>
  </p:clrMapOvr>
  <p:transition spd="slow" advTm="3283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53A68-FBCD-4785-88ED-0DA5484707B6}" type="datetimeFigureOut">
              <a:rPr lang="ru-RU"/>
              <a:pPr>
                <a:defRPr/>
              </a:pPr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F86BA-9514-4B77-8688-45F5EB8051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7532543"/>
      </p:ext>
    </p:extLst>
  </p:cSld>
  <p:clrMapOvr>
    <a:masterClrMapping/>
  </p:clrMapOvr>
  <p:transition spd="slow" advTm="3283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B9CC04-7000-4028-8552-C7AAAB875EE5}" type="datetimeFigureOut">
              <a:rPr lang="ru-RU"/>
              <a:pPr>
                <a:defRPr/>
              </a:pPr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00721-0259-412B-89C6-F3A776D210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08416465"/>
      </p:ext>
    </p:extLst>
  </p:cSld>
  <p:clrMapOvr>
    <a:masterClrMapping/>
  </p:clrMapOvr>
  <p:transition spd="slow" advTm="3283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07347-4D4E-4197-B7D8-1806207B3CE6}" type="datetimeFigureOut">
              <a:rPr lang="ru-RU"/>
              <a:pPr>
                <a:defRPr/>
              </a:pPr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F4B9B-91A5-46E1-9185-5193846E02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80969387"/>
      </p:ext>
    </p:extLst>
  </p:cSld>
  <p:clrMapOvr>
    <a:masterClrMapping/>
  </p:clrMapOvr>
  <p:transition spd="slow" advTm="3283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F97EFA-1613-489F-8BD0-0F15D3A7BD18}" type="datetimeFigureOut">
              <a:rPr lang="ru-RU"/>
              <a:pPr>
                <a:defRPr/>
              </a:pPr>
              <a:t>18.09.2017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225A2-B581-4860-B046-003ECDACAF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04179511"/>
      </p:ext>
    </p:extLst>
  </p:cSld>
  <p:clrMapOvr>
    <a:masterClrMapping/>
  </p:clrMapOvr>
  <p:transition spd="slow" advTm="3283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0CC97-2D80-4BC4-8065-25FBF1B078C1}" type="datetimeFigureOut">
              <a:rPr lang="ru-RU"/>
              <a:pPr>
                <a:defRPr/>
              </a:pPr>
              <a:t>18.09.2017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E4649-7564-42D5-AA39-91E1FA60EB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13871929"/>
      </p:ext>
    </p:extLst>
  </p:cSld>
  <p:clrMapOvr>
    <a:masterClrMapping/>
  </p:clrMapOvr>
  <p:transition spd="slow" advTm="3283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448CC-39AD-41B7-A3FB-C299242A18E5}" type="datetimeFigureOut">
              <a:rPr lang="ru-RU"/>
              <a:pPr>
                <a:defRPr/>
              </a:pPr>
              <a:t>18.09.2017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68EE9-B9B7-4860-873F-284E3BCCF7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21981073"/>
      </p:ext>
    </p:extLst>
  </p:cSld>
  <p:clrMapOvr>
    <a:masterClrMapping/>
  </p:clrMapOvr>
  <p:transition spd="slow" advTm="3283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C917F-BDC9-4E13-846B-362A406DE325}" type="datetimeFigureOut">
              <a:rPr lang="ru-RU"/>
              <a:pPr>
                <a:defRPr/>
              </a:pPr>
              <a:t>18.09.2017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8A9B34-D82F-4E66-8C5E-5469664C10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1637693"/>
      </p:ext>
    </p:extLst>
  </p:cSld>
  <p:clrMapOvr>
    <a:masterClrMapping/>
  </p:clrMapOvr>
  <p:transition spd="slow" advTm="3283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9880D-08FE-4EC9-A79B-693AFC967578}" type="datetimeFigureOut">
              <a:rPr lang="ru-RU"/>
              <a:pPr>
                <a:defRPr/>
              </a:pPr>
              <a:t>18.09.2017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E828D-184E-4965-958B-9BEAB0DC2B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97568417"/>
      </p:ext>
    </p:extLst>
  </p:cSld>
  <p:clrMapOvr>
    <a:masterClrMapping/>
  </p:clrMapOvr>
  <p:transition spd="slow" advTm="3283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B2F03-9919-45E8-A1DE-D9FFF5FB2D78}" type="datetimeFigureOut">
              <a:rPr lang="ru-RU"/>
              <a:pPr>
                <a:defRPr/>
              </a:pPr>
              <a:t>18.09.2017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2FA76-5337-4B28-B605-B18CCC4A06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06812504"/>
      </p:ext>
    </p:extLst>
  </p:cSld>
  <p:clrMapOvr>
    <a:masterClrMapping/>
  </p:clrMapOvr>
  <p:transition spd="slow" advTm="3283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92029B3-8491-4B37-924B-F9EB610E0E02}" type="datetimeFigureOut">
              <a:rPr lang="ru-RU"/>
              <a:pPr>
                <a:defRPr/>
              </a:pPr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0E9E481-924C-455B-9065-52F2ADD0E3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p:transition spd="slow" advTm="3283">
    <p:wipe dir="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sadsolnishko.narod2.ru/images/fon13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5905/valenta-mog.2c/0_5f12e_58edd98d_orig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Microsoft_Word_97_-_2003_Document1.doc"/><Relationship Id="rId5" Type="http://schemas.openxmlformats.org/officeDocument/2006/relationships/image" Target="../media/image21.png"/><Relationship Id="rId4" Type="http://schemas.openxmlformats.org/officeDocument/2006/relationships/hyperlink" Target="http://detsad86.ucoz.ru/kartinki/na_velosipede.pn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fon1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7488" y="0"/>
            <a:ext cx="914717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4" descr="http://img-fotki.yandex.ru/get/4704/super-evseenko-09.b/0_623b1_cda261ad_XL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360363" y="4197350"/>
            <a:ext cx="2808288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28923" y="260648"/>
            <a:ext cx="6624736" cy="613090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>
              <a:spcBef>
                <a:spcPct val="20000"/>
              </a:spcBef>
              <a:defRPr/>
            </a:pPr>
            <a:endParaRPr lang="ru-RU" sz="3600" b="1" dirty="0" smtClean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36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Презентация </a:t>
            </a:r>
            <a:r>
              <a:rPr lang="ru-RU" sz="3600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к проекту </a:t>
            </a:r>
            <a:r>
              <a:rPr lang="ru-RU" sz="5400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«</a:t>
            </a:r>
            <a:r>
              <a:rPr lang="ru-RU" sz="54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Здоровей – ка!</a:t>
            </a:r>
            <a:r>
              <a:rPr lang="ru-RU" sz="48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»</a:t>
            </a:r>
            <a:endParaRPr lang="ru-RU" sz="4800" b="1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endParaRPr lang="ru-RU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endParaRPr lang="ru-RU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  <a:p>
            <a:pPr marL="342900" indent="-342900" algn="r">
              <a:spcBef>
                <a:spcPct val="20000"/>
              </a:spcBef>
              <a:defRPr/>
            </a:pPr>
            <a:endParaRPr lang="ru-RU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  <a:p>
            <a:pPr marL="342900" indent="-342900" algn="r">
              <a:spcBef>
                <a:spcPct val="20000"/>
              </a:spcBef>
              <a:defRPr/>
            </a:pPr>
            <a:endParaRPr lang="ru-RU" sz="24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  <a:p>
            <a:pPr marL="342900" indent="-342900" algn="r">
              <a:spcBef>
                <a:spcPct val="20000"/>
              </a:spcBef>
              <a:defRPr/>
            </a:pPr>
            <a:endParaRPr lang="ru-RU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  <a:p>
            <a:pPr marL="342900" indent="-342900" algn="r">
              <a:spcBef>
                <a:spcPct val="20000"/>
              </a:spcBef>
              <a:defRPr/>
            </a:pPr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выполнила:</a:t>
            </a:r>
            <a:endParaRPr lang="en-US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  <a:p>
            <a:pPr marL="342900" indent="-342900" algn="r">
              <a:spcBef>
                <a:spcPct val="20000"/>
              </a:spcBef>
              <a:defRPr/>
            </a:pPr>
            <a:r>
              <a:rPr lang="ru-RU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инструктор   по физической культуре</a:t>
            </a:r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</a:t>
            </a:r>
            <a:endParaRPr lang="ru-RU" sz="24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  <a:p>
            <a:pPr marL="342900" indent="-342900" algn="r">
              <a:spcBef>
                <a:spcPct val="20000"/>
              </a:spcBef>
              <a:defRPr/>
            </a:pPr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Фомичева Олеся Юрьевна </a:t>
            </a:r>
            <a:endParaRPr lang="ru-RU" sz="24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 </a:t>
            </a:r>
            <a:endParaRPr lang="ru-RU" sz="24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pic>
        <p:nvPicPr>
          <p:cNvPr id="2054" name="Picture 6" descr="http://www.priroda.inc.ru/design/img/dra.gif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15074" y="4357694"/>
            <a:ext cx="3224213" cy="263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F:\ФОТО здоровека СЕНТЯБРЬ 3 ГРУППА\IMG-20170914-WA0058.jpg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47664" y="2348880"/>
            <a:ext cx="4176464" cy="25922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</p:cSld>
  <p:clrMapOvr>
    <a:masterClrMapping/>
  </p:clrMapOvr>
  <p:transition spd="slow" advTm="3283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www.gbgm-umc.org/fwemmaus/rainb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50"/>
            <a:ext cx="9144000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Содержимое 2"/>
          <p:cNvSpPr>
            <a:spLocks noGrp="1"/>
          </p:cNvSpPr>
          <p:nvPr>
            <p:ph type="subTitle" idx="4294967295"/>
          </p:nvPr>
        </p:nvSpPr>
        <p:spPr>
          <a:xfrm>
            <a:off x="179388" y="1628775"/>
            <a:ext cx="7632700" cy="4176713"/>
          </a:xfrm>
        </p:spPr>
        <p:txBody>
          <a:bodyPr rtlCol="0">
            <a:normAutofit fontScale="47500" lnSpcReduction="20000"/>
          </a:bodyPr>
          <a:lstStyle/>
          <a:p>
            <a:pPr marL="685800" indent="-685800">
              <a:lnSpc>
                <a:spcPct val="120000"/>
              </a:lnSpc>
              <a:buNone/>
              <a:defRPr/>
            </a:pPr>
            <a:r>
              <a:rPr lang="ru-RU" sz="4200" b="1" i="1" kern="12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- повышение </a:t>
            </a:r>
            <a:r>
              <a:rPr lang="ru-RU" sz="4200" b="1" i="1" kern="120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интереса детей к физическим упражнениям и спорту;</a:t>
            </a:r>
          </a:p>
          <a:p>
            <a:pPr marL="685800" indent="-685800">
              <a:lnSpc>
                <a:spcPct val="120000"/>
              </a:lnSpc>
              <a:buNone/>
              <a:defRPr/>
            </a:pPr>
            <a:r>
              <a:rPr lang="ru-RU" sz="4200" b="1" i="1" kern="12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- </a:t>
            </a:r>
            <a:r>
              <a:rPr lang="ru-RU" sz="4200" b="1" i="1" kern="120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повышение интереса  родителей к здоровому образу жизни </a:t>
            </a:r>
          </a:p>
          <a:p>
            <a:pPr marL="685800" indent="-685800">
              <a:lnSpc>
                <a:spcPct val="120000"/>
              </a:lnSpc>
              <a:buNone/>
              <a:defRPr/>
            </a:pPr>
            <a:r>
              <a:rPr lang="ru-RU" sz="4200" b="1" i="1" kern="12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- повышение </a:t>
            </a:r>
            <a:r>
              <a:rPr lang="ru-RU" sz="4200" b="1" i="1" kern="120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профессионального  мастерства педагогов </a:t>
            </a:r>
          </a:p>
          <a:p>
            <a:pPr marL="685800" indent="-685800">
              <a:lnSpc>
                <a:spcPct val="120000"/>
              </a:lnSpc>
              <a:buNone/>
              <a:defRPr/>
            </a:pPr>
            <a:r>
              <a:rPr lang="ru-RU" sz="4200" b="1" i="1" kern="12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     дошкольного </a:t>
            </a:r>
            <a:r>
              <a:rPr lang="ru-RU" sz="4200" b="1" i="1" kern="120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учреждения  в </a:t>
            </a:r>
            <a:r>
              <a:rPr lang="ru-RU" sz="4200" b="1" i="1" kern="1200" dirty="0" err="1">
                <a:solidFill>
                  <a:schemeClr val="accent2">
                    <a:lumMod val="50000"/>
                  </a:schemeClr>
                </a:solidFill>
                <a:latin typeface="+mj-lt"/>
              </a:rPr>
              <a:t>здоровьесбережении</a:t>
            </a:r>
            <a:endParaRPr lang="ru-RU" sz="4200" b="1" i="1" kern="1200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 marL="0" indent="0">
              <a:lnSpc>
                <a:spcPct val="120000"/>
              </a:lnSpc>
              <a:buFont typeface="Arial" charset="0"/>
              <a:buNone/>
              <a:defRPr/>
            </a:pPr>
            <a:r>
              <a:rPr lang="ru-RU" sz="4200" b="1" i="1" kern="120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- </a:t>
            </a:r>
            <a:r>
              <a:rPr lang="ru-RU" sz="4200" b="1" i="1" kern="12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 создание </a:t>
            </a:r>
            <a:r>
              <a:rPr lang="ru-RU" sz="4200" b="1" i="1" kern="120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единого воспитательно–образовательного пространства на основе доверительных партнерских отношений сотрудников ДОУ с родителями</a:t>
            </a:r>
            <a:br>
              <a:rPr lang="ru-RU" sz="4200" b="1" i="1" kern="1200" dirty="0">
                <a:solidFill>
                  <a:schemeClr val="accent2">
                    <a:lumMod val="50000"/>
                  </a:schemeClr>
                </a:solidFill>
                <a:latin typeface="+mj-lt"/>
              </a:rPr>
            </a:br>
            <a:r>
              <a:rPr lang="ru-RU" sz="4200" b="1" i="1" kern="12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-    создание выставки совместного творчества родителей и детей «Здоровью –ДА!»</a:t>
            </a:r>
            <a:endParaRPr lang="ru-RU" sz="4200" b="1" i="1" kern="1200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 marL="0" indent="0">
              <a:lnSpc>
                <a:spcPct val="120000"/>
              </a:lnSpc>
              <a:buFont typeface="Arial" charset="0"/>
              <a:buNone/>
              <a:defRPr/>
            </a:pPr>
            <a:r>
              <a:rPr lang="ru-RU" sz="4200" b="1" i="1" kern="120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- создание картотеки “Подвижные игры для детей дошкольников”</a:t>
            </a: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4500" b="1" i="1" kern="1200" dirty="0">
              <a:solidFill>
                <a:schemeClr val="accent2">
                  <a:lumMod val="50000"/>
                </a:schemeClr>
              </a:solidFill>
              <a:latin typeface="+mj-lt"/>
              <a:cs typeface="Courier New" pitchFamily="49" charset="0"/>
            </a:endParaRPr>
          </a:p>
        </p:txBody>
      </p:sp>
      <p:sp>
        <p:nvSpPr>
          <p:cNvPr id="7" name="AutoShape 3"/>
          <p:cNvSpPr>
            <a:spLocks noChangeArrowheads="1"/>
          </p:cNvSpPr>
          <p:nvPr/>
        </p:nvSpPr>
        <p:spPr bwMode="auto">
          <a:xfrm>
            <a:off x="179512" y="332656"/>
            <a:ext cx="8785225" cy="935038"/>
          </a:xfrm>
          <a:prstGeom prst="ellipseRibbon">
            <a:avLst>
              <a:gd name="adj1" fmla="val 25000"/>
              <a:gd name="adj2" fmla="val 50000"/>
              <a:gd name="adj3" fmla="val 12500"/>
            </a:avLst>
          </a:prstGeom>
          <a:solidFill>
            <a:srgbClr val="FFFFCC"/>
          </a:solidFill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Ожидаемый 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    результат: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  <p:pic>
        <p:nvPicPr>
          <p:cNvPr id="12293" name="Picture 6" descr="http://img1.liveinternet.ru/images/attach/c/1/62/376/62376666_shariki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4175" y="3213100"/>
            <a:ext cx="2392363" cy="287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283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53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gbgm-umc.org/fwemmaus/rainb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179512" y="332656"/>
            <a:ext cx="8750206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342900" indent="-34290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 bwMode="auto">
          <a:xfrm>
            <a:off x="323528" y="836712"/>
            <a:ext cx="4608512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342900" indent="-34290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marL="342900" indent="-34290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marL="342900" indent="-34290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marL="342900" indent="-34290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marL="342900" indent="-34290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 bwMode="auto">
          <a:xfrm>
            <a:off x="323528" y="1556792"/>
            <a:ext cx="5688632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342900" indent="-34290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8438" name="Picture 5" descr="Картинка 419 из 170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4192588"/>
            <a:ext cx="2225675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AutoShape 3"/>
          <p:cNvSpPr>
            <a:spLocks noChangeArrowheads="1"/>
          </p:cNvSpPr>
          <p:nvPr/>
        </p:nvSpPr>
        <p:spPr bwMode="auto">
          <a:xfrm>
            <a:off x="179512" y="332656"/>
            <a:ext cx="8785225" cy="935038"/>
          </a:xfrm>
          <a:prstGeom prst="ellipseRibbon">
            <a:avLst>
              <a:gd name="adj1" fmla="val 25000"/>
              <a:gd name="adj2" fmla="val 50000"/>
              <a:gd name="adj3" fmla="val 12500"/>
            </a:avLst>
          </a:prstGeom>
          <a:solidFill>
            <a:srgbClr val="FFFFCC"/>
          </a:solidFill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Вид   проекта: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1187450" y="1928802"/>
            <a:ext cx="7772400" cy="2857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  <a:cs typeface="Courier New" pitchFamily="49" charset="0"/>
              </a:rPr>
              <a:t>Среднесрочный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  <a:cs typeface="Courier New" pitchFamily="49" charset="0"/>
              </a:rPr>
              <a:t>Практико-ориентированный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  <a:cs typeface="Courier New" pitchFamily="49" charset="0"/>
              </a:rPr>
              <a:t>Социально-педагогический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  <a:cs typeface="Courier New" pitchFamily="49" charset="0"/>
              </a:rPr>
              <a:t>В рамках ДОУ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  <a:cs typeface="Courier New" pitchFamily="49" charset="0"/>
              </a:rPr>
              <a:t>Фронтальный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endParaRPr lang="ru-RU" sz="2400" b="1" dirty="0" smtClean="0">
              <a:solidFill>
                <a:srgbClr val="C00000"/>
              </a:solidFill>
              <a:latin typeface="Monotype Corsiva" pitchFamily="66" charset="0"/>
              <a:cs typeface="Courier New" pitchFamily="49" charset="0"/>
            </a:endParaRPr>
          </a:p>
        </p:txBody>
      </p:sp>
    </p:spTree>
  </p:cSld>
  <p:clrMapOvr>
    <a:masterClrMapping/>
  </p:clrMapOvr>
  <p:transition spd="slow" advTm="3283">
    <p:push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gbgm-umc.org/fwemmaus/rainb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Содержимое 2"/>
          <p:cNvSpPr txBox="1">
            <a:spLocks/>
          </p:cNvSpPr>
          <p:nvPr/>
        </p:nvSpPr>
        <p:spPr bwMode="auto">
          <a:xfrm>
            <a:off x="179388" y="333375"/>
            <a:ext cx="8713787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ru-RU" sz="2800">
              <a:solidFill>
                <a:srgbClr val="948A54"/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22532" name="Picture 6" descr="na_velosiped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0550" y="0"/>
            <a:ext cx="2203450" cy="217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WordArt 5"/>
          <p:cNvSpPr>
            <a:spLocks noChangeArrowheads="1" noChangeShapeType="1" noTextEdit="1"/>
          </p:cNvSpPr>
          <p:nvPr/>
        </p:nvSpPr>
        <p:spPr bwMode="auto">
          <a:xfrm>
            <a:off x="1676400" y="381000"/>
            <a:ext cx="5181600" cy="914400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Список литературы</a:t>
            </a:r>
          </a:p>
        </p:txBody>
      </p:sp>
      <p:graphicFrame>
        <p:nvGraphicFramePr>
          <p:cNvPr id="2253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883945732"/>
              </p:ext>
            </p:extLst>
          </p:nvPr>
        </p:nvGraphicFramePr>
        <p:xfrm>
          <a:off x="719138" y="1338263"/>
          <a:ext cx="6638925" cy="5508625"/>
        </p:xfrm>
        <a:graphic>
          <a:graphicData uri="http://schemas.openxmlformats.org/presentationml/2006/ole">
            <p:oleObj spid="_x0000_s22541" name="Document" r:id="rId6" imgW="5491805" imgH="4549166" progId="Word.Document.8">
              <p:embed/>
            </p:oleObj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2760505" y="836"/>
            <a:ext cx="1847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-38632" y="6150114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Tm="3283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gbgm-umc.org/fwemmaus/rainb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3" name="AutoShape 3"/>
          <p:cNvSpPr>
            <a:spLocks noChangeArrowheads="1"/>
          </p:cNvSpPr>
          <p:nvPr/>
        </p:nvSpPr>
        <p:spPr bwMode="auto">
          <a:xfrm>
            <a:off x="358775" y="333375"/>
            <a:ext cx="8785225" cy="935038"/>
          </a:xfrm>
          <a:prstGeom prst="ellipseRibbon">
            <a:avLst>
              <a:gd name="adj1" fmla="val 25000"/>
              <a:gd name="adj2" fmla="val 50000"/>
              <a:gd name="adj3" fmla="val 12500"/>
            </a:avLst>
          </a:prstGeom>
          <a:solidFill>
            <a:srgbClr val="FFFF66"/>
          </a:solidFill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АКТУАЛЬНОСТЬ</a:t>
            </a:r>
          </a:p>
        </p:txBody>
      </p:sp>
      <p:sp>
        <p:nvSpPr>
          <p:cNvPr id="5" name="Содержимое 2"/>
          <p:cNvSpPr>
            <a:spLocks/>
          </p:cNvSpPr>
          <p:nvPr/>
        </p:nvSpPr>
        <p:spPr bwMode="auto">
          <a:xfrm>
            <a:off x="250825" y="1341438"/>
            <a:ext cx="8642350" cy="196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ü"/>
            </a:pPr>
            <a:endParaRPr lang="ru-RU" b="1">
              <a:solidFill>
                <a:srgbClr val="A5002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77" name="Содержимое 2"/>
          <p:cNvSpPr>
            <a:spLocks/>
          </p:cNvSpPr>
          <p:nvPr/>
        </p:nvSpPr>
        <p:spPr bwMode="auto">
          <a:xfrm>
            <a:off x="1547813" y="3573463"/>
            <a:ext cx="7596187" cy="196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ru-RU" b="1">
              <a:solidFill>
                <a:srgbClr val="A5002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AutoShape 3"/>
          <p:cNvSpPr>
            <a:spLocks noChangeArrowheads="1"/>
          </p:cNvSpPr>
          <p:nvPr/>
        </p:nvSpPr>
        <p:spPr bwMode="auto">
          <a:xfrm>
            <a:off x="358775" y="332656"/>
            <a:ext cx="8785225" cy="935038"/>
          </a:xfrm>
          <a:prstGeom prst="ellipseRibbon">
            <a:avLst>
              <a:gd name="adj1" fmla="val 25000"/>
              <a:gd name="adj2" fmla="val 50000"/>
              <a:gd name="adj3" fmla="val 12500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Проблема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30188" y="1539875"/>
            <a:ext cx="8786812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Недостаточная осведомленность родителей о важности физического воспитания. </a:t>
            </a:r>
          </a:p>
          <a:p>
            <a:pPr algn="ctr">
              <a:defRPr/>
            </a:pPr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Негативная статистика по образу жизни в семье (сниженная активность, несбалансированное питание, несоблюдение режима дня, нездоровый досуг, растущие факторы риска).</a:t>
            </a:r>
          </a:p>
          <a:p>
            <a:pPr algn="ctr">
              <a:defRPr/>
            </a:pPr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 В настоящее время особую актуальность имеет проблема состояния здоровья и физического развития детей дошкольного возраста. Сохранение и укрепление здоровья подрастающего поколения превращается сейчас в первоочередную социальную проблему. За последние десятилетия состояние здоровья дошкольников резко ухудшилось. Проблемы детского здоровья нуждаются в новых подходах, доверительных партнерских отношений сотрудников ДОУ с родителями.</a:t>
            </a:r>
          </a:p>
          <a:p>
            <a:pPr algn="ctr">
              <a:defRPr/>
            </a:pPr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 </a:t>
            </a:r>
          </a:p>
        </p:txBody>
      </p:sp>
    </p:spTree>
  </p:cSld>
  <p:clrMapOvr>
    <a:masterClrMapping/>
  </p:clrMapOvr>
  <p:transition spd="slow" advTm="3283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gbgm-umc.org/fwemmaus/rainb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50"/>
            <a:ext cx="9144000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AutoShape 3"/>
          <p:cNvSpPr>
            <a:spLocks noChangeArrowheads="1"/>
          </p:cNvSpPr>
          <p:nvPr/>
        </p:nvSpPr>
        <p:spPr bwMode="auto">
          <a:xfrm>
            <a:off x="358775" y="333375"/>
            <a:ext cx="8785225" cy="935038"/>
          </a:xfrm>
          <a:prstGeom prst="ellipseRibbon">
            <a:avLst>
              <a:gd name="adj1" fmla="val 25000"/>
              <a:gd name="adj2" fmla="val 50000"/>
              <a:gd name="adj3" fmla="val 12500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60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Цель:</a:t>
            </a:r>
            <a:endParaRPr lang="ru-RU" sz="6000" b="1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250825" y="1412875"/>
            <a:ext cx="8662988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Clr>
                <a:srgbClr val="800000"/>
              </a:buClr>
              <a:buSzPct val="60000"/>
              <a:defRPr/>
            </a:pP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приобщение детей к здоровому образу через организованную модель </a:t>
            </a:r>
            <a:r>
              <a:rPr lang="ru-RU" sz="2400" b="1" i="1" dirty="0" err="1">
                <a:solidFill>
                  <a:schemeClr val="accent2">
                    <a:lumMod val="50000"/>
                  </a:schemeClr>
                </a:solidFill>
              </a:rPr>
              <a:t>здоровьесбережения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 в ДОУ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Clr>
                <a:srgbClr val="800000"/>
              </a:buClr>
              <a:buSzPct val="60000"/>
              <a:buFont typeface="Wingdings" pitchFamily="2" charset="2"/>
              <a:buChar char="Ø"/>
              <a:defRPr/>
            </a:pPr>
            <a:endParaRPr lang="ru-RU" sz="2800" b="1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8" name="Рисунок 7" descr="C:\Documents and Settings\Пользователь\Рабочий стол\ФИТБОЛ-ГИМНАСТИКА 3ГР\DSC_019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2000232" y="2786058"/>
            <a:ext cx="5286412" cy="3351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3283"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gbgm-umc.org/fwemmaus/rainb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85750" y="1484313"/>
            <a:ext cx="8713788" cy="3413125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«Здоровье – правильная, нормальная деятельность организма, его полное физическое и психическое благополучие». (Толковый словарь русского языка.)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«Здоровье – это состояние полного физического, психического, социального благополучия» (Всемирная организация здравоохранения)</a:t>
            </a: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179512" y="332656"/>
            <a:ext cx="8785225" cy="935038"/>
          </a:xfrm>
          <a:prstGeom prst="ellipseRibbon">
            <a:avLst>
              <a:gd name="adj1" fmla="val 25000"/>
              <a:gd name="adj2" fmla="val 50000"/>
              <a:gd name="adj3" fmla="val 12500"/>
            </a:avLst>
          </a:prstGeom>
          <a:solidFill>
            <a:schemeClr val="bg1">
              <a:lumMod val="85000"/>
            </a:schemeClr>
          </a:solidFill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>
                <a:ln w="11430"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ЧТО</a:t>
            </a:r>
            <a:r>
              <a:rPr lang="ru-RU" sz="3600" b="1" dirty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  ТАКОЕ  ЗДОРОВЬЕ?</a:t>
            </a:r>
          </a:p>
        </p:txBody>
      </p:sp>
      <p:pic>
        <p:nvPicPr>
          <p:cNvPr id="5125" name="Picture 6" descr="http://www.priroda.inc.ru/design/img/dra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789613" y="3933825"/>
            <a:ext cx="3354387" cy="27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283">
    <p:pull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gbgm-umc.org/fwemmaus/rainb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23850" y="1125538"/>
            <a:ext cx="7416800" cy="2159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b="1" i="1" dirty="0">
              <a:solidFill>
                <a:schemeClr val="accent2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ru-RU" sz="1600" b="1" i="1" dirty="0" smtClean="0">
                <a:solidFill>
                  <a:schemeClr val="accent2">
                    <a:lumMod val="50000"/>
                  </a:schemeClr>
                </a:solidFill>
              </a:rPr>
              <a:t>Расширить </a:t>
            </a:r>
            <a:r>
              <a:rPr lang="ru-RU" sz="1600" b="1" i="1" dirty="0">
                <a:solidFill>
                  <a:schemeClr val="accent2">
                    <a:lumMod val="50000"/>
                  </a:schemeClr>
                </a:solidFill>
              </a:rPr>
              <a:t>и закрепить знания детей о здоровом образе </a:t>
            </a:r>
            <a:r>
              <a:rPr lang="ru-RU" sz="1600" b="1" i="1" dirty="0" smtClean="0">
                <a:solidFill>
                  <a:schemeClr val="accent2">
                    <a:lumMod val="50000"/>
                  </a:schemeClr>
                </a:solidFill>
              </a:rPr>
              <a:t>жизни</a:t>
            </a:r>
            <a:r>
              <a:rPr lang="ru-RU" sz="1600" b="1" i="1" dirty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 algn="ctr">
              <a:defRPr/>
            </a:pPr>
            <a:r>
              <a:rPr lang="ru-RU" sz="1600" b="1" i="1" dirty="0">
                <a:solidFill>
                  <a:schemeClr val="accent2">
                    <a:lumMod val="50000"/>
                  </a:schemeClr>
                </a:solidFill>
              </a:rPr>
              <a:t>- Совершенствовать физические способности в совместной двигательной деятельности детей.</a:t>
            </a:r>
          </a:p>
          <a:p>
            <a:pPr algn="ctr">
              <a:defRPr/>
            </a:pPr>
            <a:r>
              <a:rPr lang="ru-RU" sz="1600" b="1" i="1" dirty="0">
                <a:solidFill>
                  <a:schemeClr val="accent2">
                    <a:lumMod val="50000"/>
                  </a:schemeClr>
                </a:solidFill>
              </a:rPr>
              <a:t>- Повысить профессиональное  мастерство педагогов дошкольного учреждения  по теме здоровый образ жизни.</a:t>
            </a:r>
          </a:p>
          <a:p>
            <a:pPr algn="ctr">
              <a:defRPr/>
            </a:pPr>
            <a:r>
              <a:rPr lang="ru-RU" sz="1600" b="1" i="1" dirty="0" smtClean="0">
                <a:solidFill>
                  <a:schemeClr val="accent2">
                    <a:lumMod val="50000"/>
                  </a:schemeClr>
                </a:solidFill>
              </a:rPr>
              <a:t>- Создать единое воспитательно–образовательное пространство на основе доверительных партнерских отношений сотрудников ДОУ с родителями.</a:t>
            </a:r>
          </a:p>
          <a:p>
            <a:pPr>
              <a:defRPr/>
            </a:pPr>
            <a:endParaRPr lang="ru-RU" dirty="0"/>
          </a:p>
          <a:p>
            <a:pPr>
              <a:defRPr/>
            </a:pP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3214678" y="142852"/>
            <a:ext cx="291581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0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Задачи:</a:t>
            </a:r>
            <a:endParaRPr lang="ru-RU" sz="6000" b="1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</p:txBody>
      </p:sp>
      <p:pic>
        <p:nvPicPr>
          <p:cNvPr id="8" name="Рисунок 7" descr="C:\Users\Данила\Downloads\DSC_031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4000504"/>
            <a:ext cx="4019551" cy="2643206"/>
          </a:xfrm>
          <a:prstGeom prst="rect">
            <a:avLst/>
          </a:prstGeom>
          <a:noFill/>
        </p:spPr>
      </p:pic>
      <p:pic>
        <p:nvPicPr>
          <p:cNvPr id="9" name="Рисунок 8" descr="C:\Users\Данила\Downloads\DSC_0372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4876" y="4000504"/>
            <a:ext cx="3876674" cy="2667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3283"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gbgm-umc.org/fwemmaus/rainb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836613"/>
            <a:ext cx="7720012" cy="18462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kern="1200"/>
              <a:t>. </a:t>
            </a:r>
            <a:br>
              <a:rPr lang="ru-RU" sz="4000" kern="1200"/>
            </a:br>
            <a:r>
              <a:rPr lang="ru-RU" sz="4000" kern="1200"/>
              <a:t/>
            </a:r>
            <a:br>
              <a:rPr lang="ru-RU" sz="4000" kern="1200"/>
            </a:br>
            <a:endParaRPr lang="ru-RU" sz="4000" kern="1200"/>
          </a:p>
        </p:txBody>
      </p:sp>
      <p:sp>
        <p:nvSpPr>
          <p:cNvPr id="7172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323850" y="1268413"/>
            <a:ext cx="7772400" cy="20161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ЗДОРОВЬЕФОРМИРУЮЩИЕ - </a:t>
            </a: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  <a:cs typeface="Courier New" pitchFamily="49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система мер, включающая взаимосвязь и взаимодействие всех факторов образовательной среды, направленных на сохранение здоровья на всех этапах его обучения и развития (В.Д.Сонькин)  </a:t>
            </a:r>
          </a:p>
        </p:txBody>
      </p:sp>
      <p:sp>
        <p:nvSpPr>
          <p:cNvPr id="8" name="AutoShape 3"/>
          <p:cNvSpPr>
            <a:spLocks noChangeArrowheads="1"/>
          </p:cNvSpPr>
          <p:nvPr/>
        </p:nvSpPr>
        <p:spPr bwMode="auto">
          <a:xfrm>
            <a:off x="179512" y="188640"/>
            <a:ext cx="8785225" cy="935038"/>
          </a:xfrm>
          <a:prstGeom prst="ellipseRibbon">
            <a:avLst>
              <a:gd name="adj1" fmla="val 25000"/>
              <a:gd name="adj2" fmla="val 50000"/>
              <a:gd name="adj3" fmla="val 12500"/>
            </a:avLst>
          </a:prstGeom>
          <a:solidFill>
            <a:schemeClr val="accent2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ТЕХНОЛОГИИ</a:t>
            </a:r>
          </a:p>
        </p:txBody>
      </p:sp>
      <p:sp>
        <p:nvSpPr>
          <p:cNvPr id="7174" name="Rectangle 3"/>
          <p:cNvSpPr txBox="1">
            <a:spLocks noChangeArrowheads="1"/>
          </p:cNvSpPr>
          <p:nvPr/>
        </p:nvSpPr>
        <p:spPr bwMode="auto">
          <a:xfrm>
            <a:off x="785786" y="3000372"/>
            <a:ext cx="7772400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ЗДОРОВЬЕФОРМИРУЮЩИЕ ОБРАЗОВАТЕЛЬНЫЕ </a:t>
            </a: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  <a:cs typeface="Courier New" pitchFamily="49" charset="0"/>
              </a:rPr>
              <a:t>- </a:t>
            </a:r>
            <a:r>
              <a:rPr lang="ru-RU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это все те психолого-педагогические технологии, программы, методы, которые направлены на воспитание у дошкольников культуры здоровья, личностных качеств, способствующих его сохранению и укреплению, формирование представления о здоровье как ценности, мотивацию на ведение здорового образа жизни (</a:t>
            </a:r>
            <a:r>
              <a:rPr lang="ru-RU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Н.К.Смирнов</a:t>
            </a:r>
            <a:r>
              <a:rPr lang="ru-RU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) </a:t>
            </a:r>
            <a:endParaRPr lang="ru-RU" b="1" dirty="0">
              <a:solidFill>
                <a:srgbClr val="C0000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 spd="slow" advTm="3283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gbgm-umc.org/fwemmaus/rainb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571472" y="142852"/>
            <a:ext cx="72167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Главные факторы здоровья: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5146675" y="4437063"/>
            <a:ext cx="3997325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режим дня;</a:t>
            </a:r>
          </a:p>
          <a:p>
            <a:endParaRPr lang="ru-RU" sz="4000" b="1" dirty="0">
              <a:solidFill>
                <a:srgbClr val="C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ru-RU" sz="4000" b="1" dirty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закаливание.</a:t>
            </a:r>
          </a:p>
        </p:txBody>
      </p:sp>
      <p:pic>
        <p:nvPicPr>
          <p:cNvPr id="8197" name="Picture 10" descr="37r3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908050"/>
            <a:ext cx="865188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10" descr="37r3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1970088"/>
            <a:ext cx="865187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37r3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4437063"/>
            <a:ext cx="865188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 descr="37r3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5553075"/>
            <a:ext cx="865188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116013" y="908050"/>
            <a:ext cx="5643562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движение;</a:t>
            </a:r>
          </a:p>
          <a:p>
            <a:endParaRPr lang="ru-RU" sz="4000" b="1" dirty="0">
              <a:solidFill>
                <a:srgbClr val="C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ru-RU" sz="40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питание;</a:t>
            </a:r>
          </a:p>
          <a:p>
            <a:endParaRPr lang="ru-RU" sz="4000" b="1" dirty="0">
              <a:solidFill>
                <a:srgbClr val="C00000"/>
              </a:solidFill>
              <a:latin typeface="Courier New" pitchFamily="49" charset="0"/>
              <a:cs typeface="Courier New" pitchFamily="49" charset="0"/>
            </a:endParaRPr>
          </a:p>
          <a:p>
            <a:endParaRPr lang="ru-RU" sz="4000" b="1" dirty="0">
              <a:solidFill>
                <a:srgbClr val="C00000"/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2" name="Рисунок 11" descr="C:\Users\Данила\Downloads\DSC02200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928670"/>
            <a:ext cx="4357718" cy="2928958"/>
          </a:xfrm>
          <a:prstGeom prst="rect">
            <a:avLst/>
          </a:prstGeom>
          <a:noFill/>
        </p:spPr>
      </p:pic>
      <p:pic>
        <p:nvPicPr>
          <p:cNvPr id="14" name="Рисунок 13" descr="E:\РЕЖИМНЫЕ МОМЕНТЫ ПИТАНИЕ\DSC_0935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2844" y="3643314"/>
            <a:ext cx="4365625" cy="2741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3283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gbgm-umc.org/fwemmaus/rainb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271587" y="-208980"/>
            <a:ext cx="8785225" cy="1210454"/>
          </a:xfrm>
          <a:prstGeom prst="ellipseRibbon">
            <a:avLst>
              <a:gd name="adj1" fmla="val 25000"/>
              <a:gd name="adj2" fmla="val 50000"/>
              <a:gd name="adj3" fmla="val 12500"/>
            </a:avLst>
          </a:prstGeom>
          <a:solidFill>
            <a:srgbClr val="CCFFCC"/>
          </a:solidFill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ЗДОРОВЬЕСБЕРЕГАЮЩИЕ  </a:t>
            </a:r>
          </a:p>
          <a:p>
            <a:pPr algn="ctr"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ТЕХНОЛОГИИ </a:t>
            </a:r>
          </a:p>
          <a:p>
            <a:pPr algn="ctr"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ИСПОЛЬЗУЕМЫЕ В ДОУ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  <p:pic>
        <p:nvPicPr>
          <p:cNvPr id="7" name="Рисунок 6" descr="F:\РЕЖИМНЫЕ МОМЕНТЫ ПИТАНИЕ\IMG-20170908-WA0091.jpg"/>
          <p:cNvPicPr/>
          <p:nvPr/>
        </p:nvPicPr>
        <p:blipFill>
          <a:blip r:embed="rId3" cstate="email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16832"/>
            <a:ext cx="3014980" cy="40208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F:\РЕЖИМНЫЕ МОМЕНТЫ ПИТАНИЕ\DSC_0939.JPG"/>
          <p:cNvPicPr/>
          <p:nvPr/>
        </p:nvPicPr>
        <p:blipFill>
          <a:blip r:embed="rId4" cstate="email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700808"/>
            <a:ext cx="3874507" cy="2304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F:\РЕЖИМНЫЕ МОМЕНТЫ ПИТАНИЕ\DSC_0928.JPG"/>
          <p:cNvPicPr/>
          <p:nvPr/>
        </p:nvPicPr>
        <p:blipFill>
          <a:blip r:embed="rId5" cstate="email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149080"/>
            <a:ext cx="4176464" cy="22802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3283"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gbgm-umc.org/fwemmaus/rainb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50"/>
            <a:ext cx="9144000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Содержимое 2"/>
          <p:cNvSpPr>
            <a:spLocks noGrp="1"/>
          </p:cNvSpPr>
          <p:nvPr>
            <p:ph type="subTitle" idx="4294967295"/>
          </p:nvPr>
        </p:nvSpPr>
        <p:spPr>
          <a:xfrm>
            <a:off x="327025" y="1700213"/>
            <a:ext cx="8640763" cy="4105275"/>
          </a:xfrm>
        </p:spPr>
        <p:txBody>
          <a:bodyPr rtlCol="0">
            <a:noAutofit/>
          </a:bodyPr>
          <a:lstStyle/>
          <a:p>
            <a:pPr marL="0" indent="0">
              <a:buFont typeface="Arial" charset="0"/>
              <a:buNone/>
              <a:defRPr/>
            </a:pPr>
            <a:r>
              <a:rPr lang="ru-RU" sz="2800" kern="1200" dirty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ru-RU" sz="2400" b="1" i="1" kern="1200" dirty="0">
                <a:solidFill>
                  <a:schemeClr val="accent2">
                    <a:lumMod val="50000"/>
                  </a:schemeClr>
                </a:solidFill>
              </a:rPr>
              <a:t>тематические интегрированные занятия, в том числе и физкультурные;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400" b="1" i="1" kern="1200" dirty="0">
                <a:solidFill>
                  <a:schemeClr val="accent2">
                    <a:lumMod val="50000"/>
                  </a:schemeClr>
                </a:solidFill>
              </a:rPr>
              <a:t>- мониторинговые процедуры (анкетирование родителей, тесты для воспитателей);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400" b="1" i="1" kern="1200" dirty="0" smtClean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ru-RU" sz="2400" b="1" i="1" kern="1200" dirty="0">
                <a:solidFill>
                  <a:schemeClr val="accent2">
                    <a:lumMod val="50000"/>
                  </a:schemeClr>
                </a:solidFill>
              </a:rPr>
              <a:t>спортивные соревнования;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400" b="1" i="1" kern="1200" dirty="0">
                <a:solidFill>
                  <a:schemeClr val="accent2">
                    <a:lumMod val="50000"/>
                  </a:schemeClr>
                </a:solidFill>
              </a:rPr>
              <a:t>- беседы;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400" b="1" i="1" kern="1200" dirty="0">
                <a:solidFill>
                  <a:schemeClr val="accent2">
                    <a:lumMod val="50000"/>
                  </a:schemeClr>
                </a:solidFill>
              </a:rPr>
              <a:t>- игры, эстафеты, викторины, конкурсы; 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400" b="1" i="1" kern="1200" dirty="0" smtClean="0">
                <a:solidFill>
                  <a:schemeClr val="accent2">
                    <a:lumMod val="50000"/>
                  </a:schemeClr>
                </a:solidFill>
              </a:rPr>
              <a:t>- консультации для родителей;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400" b="1" i="1" kern="1200" dirty="0" smtClean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ru-RU" sz="2400" b="1" i="1" kern="1200" dirty="0">
                <a:solidFill>
                  <a:schemeClr val="accent2">
                    <a:lumMod val="50000"/>
                  </a:schemeClr>
                </a:solidFill>
              </a:rPr>
              <a:t>выставка детского творчества.</a:t>
            </a:r>
          </a:p>
          <a:p>
            <a:pPr marL="0" indent="0" algn="r">
              <a:buFont typeface="Arial" charset="0"/>
              <a:buNone/>
              <a:defRPr/>
            </a:pPr>
            <a:r>
              <a:rPr lang="ru-RU" sz="2800" kern="1200" dirty="0">
                <a:solidFill>
                  <a:schemeClr val="accent2">
                    <a:lumMod val="50000"/>
                  </a:schemeClr>
                </a:solidFill>
              </a:rPr>
              <a:t> </a:t>
            </a: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179512" y="332656"/>
            <a:ext cx="8785225" cy="935038"/>
          </a:xfrm>
          <a:prstGeom prst="ellipseRibbon">
            <a:avLst>
              <a:gd name="adj1" fmla="val 25000"/>
              <a:gd name="adj2" fmla="val 50000"/>
              <a:gd name="adj3" fmla="val 12500"/>
            </a:avLst>
          </a:prstGeom>
          <a:solidFill>
            <a:srgbClr val="CCCCFF"/>
          </a:solidFill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Пути 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    реализации     проекта: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  <p:pic>
        <p:nvPicPr>
          <p:cNvPr id="11269" name="Picture 6" descr="http://img1.liveinternet.ru/images/attach/c/1/62/376/62376666_shariki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3562350"/>
            <a:ext cx="2392362" cy="287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771800" y="28545"/>
            <a:ext cx="1847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 spd="slow" advTm="3283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53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53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53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build="p" autoUpdateAnimBg="0"/>
    </p:bld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Тема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3207</TotalTime>
  <Words>419</Words>
  <Application>Microsoft Office PowerPoint</Application>
  <PresentationFormat>Экран (4:3)</PresentationFormat>
  <Paragraphs>72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Document</vt:lpstr>
      <vt:lpstr>Слайд 1</vt:lpstr>
      <vt:lpstr>Слайд 2</vt:lpstr>
      <vt:lpstr>Слайд 3</vt:lpstr>
      <vt:lpstr>Слайд 4</vt:lpstr>
      <vt:lpstr>Слайд 5</vt:lpstr>
      <vt:lpstr>.   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www.softnewsportal.ru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Данила</cp:lastModifiedBy>
  <cp:revision>304</cp:revision>
  <dcterms:created xsi:type="dcterms:W3CDTF">2011-10-18T04:06:18Z</dcterms:created>
  <dcterms:modified xsi:type="dcterms:W3CDTF">2017-09-18T19:30:03Z</dcterms:modified>
</cp:coreProperties>
</file>