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8" r:id="rId5"/>
    <p:sldId id="269" r:id="rId6"/>
    <p:sldId id="270" r:id="rId7"/>
    <p:sldId id="271" r:id="rId8"/>
    <p:sldId id="272" r:id="rId9"/>
    <p:sldId id="274" r:id="rId10"/>
    <p:sldId id="273" r:id="rId11"/>
    <p:sldId id="277" r:id="rId12"/>
    <p:sldId id="275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39" d="100"/>
          <a:sy n="39" d="100"/>
        </p:scale>
        <p:origin x="84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5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6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8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1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59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7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5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8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38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A789F-3BCA-4CFE-9E79-FBA82445075D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40F73-E7B5-4C36-BAEF-1BAD54664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337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89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Семья- важнейший институт социализации подрастающего поколения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37738" y="3602038"/>
            <a:ext cx="4330262" cy="165576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«Ребенок учится тому, что видит у себя в дому»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(И. Брандт)</a:t>
            </a:r>
            <a:endParaRPr lang="ru-RU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91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557" y="1122363"/>
            <a:ext cx="11491783" cy="3202502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 </a:t>
            </a:r>
            <a:r>
              <a:rPr lang="ru-RU" sz="3600" i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"Наши дети - это наша старость. Правильное воспитание - это наше счастливая старость; плохое воспитание - это наше будущее горе, это наши слезы, это наша вина перед другими людьми, перед всей страной"</a:t>
            </a:r>
            <a:r>
              <a:rPr lang="ru-RU" sz="3600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</a:rPr>
              <a:t>. 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96714"/>
            <a:ext cx="10437340" cy="661086"/>
          </a:xfrm>
        </p:spPr>
        <p:txBody>
          <a:bodyPr>
            <a:normAutofit/>
          </a:bodyPr>
          <a:lstStyle/>
          <a:p>
            <a:pPr algn="r"/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</a:rPr>
              <a:t>Антон Семенович Макаренко </a:t>
            </a:r>
          </a:p>
        </p:txBody>
      </p:sp>
    </p:spTree>
    <p:extLst>
      <p:ext uri="{BB962C8B-B14F-4D97-AF65-F5344CB8AC3E}">
        <p14:creationId xmlns:p14="http://schemas.microsoft.com/office/powerpoint/2010/main" val="410891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87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«Хотите, чтобы были хорошие дети- будьте </a:t>
            </a:r>
            <a:r>
              <a:rPr lang="ru-RU" sz="49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счастливы</a:t>
            </a:r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»  </a:t>
            </a:r>
            <a:b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А. С. </a:t>
            </a:r>
            <a:r>
              <a:rPr lang="ru-RU" sz="3600" dirty="0">
                <a:solidFill>
                  <a:srgbClr val="002060"/>
                </a:solidFill>
                <a:latin typeface="Arial Black" panose="020B0A04020102020204" pitchFamily="34" charset="0"/>
              </a:rPr>
              <a:t>М</a:t>
            </a:r>
            <a:r>
              <a:rPr lang="ru-RU" sz="36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акаренко</a:t>
            </a:r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4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1" y="4596714"/>
            <a:ext cx="9613556" cy="2026507"/>
          </a:xfrm>
          <a:gradFill flip="none" rotWithShape="1">
            <a:gsLst>
              <a:gs pos="0">
                <a:srgbClr val="0070C0"/>
              </a:gs>
              <a:gs pos="50000">
                <a:schemeClr val="bg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bg1">
                  <a:shade val="63000"/>
                  <a:satMod val="12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Любите и цените свою семью.</a:t>
            </a:r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84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2824" y="1049016"/>
            <a:ext cx="3190097" cy="147815"/>
          </a:xfrm>
        </p:spPr>
        <p:txBody>
          <a:bodyPr>
            <a:normAutofit fontScale="90000"/>
          </a:bodyPr>
          <a:lstStyle/>
          <a:p>
            <a:pPr algn="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4270" y="271849"/>
            <a:ext cx="5525530" cy="5905114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солнышко,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ветер,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главное,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Что есть у нас на свете. 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забота,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отрада,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Успехи его и удача -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Для матери каждой награда. 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волнения,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тревоги.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Господь только знает, какие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Ждут малыша тревоги.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9800" y="271849"/>
            <a:ext cx="5324624" cy="5336704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учитель,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Ребёнок-это заслуга,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Он может стать врагом,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А может - лучшим другом. 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Каким же быть ему? 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Ответственность большая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Ложится на тебя,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О, взрослый человек!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Позволь ему взрослеть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Без спешки, не мешая,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И с радостью в душе</a:t>
            </a:r>
            <a:b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Войти в грядущий век.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2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86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218" name="Picture 2" descr="https://previews.123rf.com/images/dazdraperma/dazdraperma1601/dazdraperma160100005/50577183-Illustration-of-smiling-sun-on-the-cloud-Stock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24" y="1285103"/>
            <a:ext cx="11071654" cy="536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00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83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Положительные и отрицательные факторы воспитания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alwaysbusymama.com/images/2016-29/1e8409c22403e9fc39cb8fe9adbcad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13468"/>
            <a:ext cx="5181600" cy="39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72.fastpic.ru/big/2015/0722/00/5313e49784d80ad21c55bd8df363a3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13468"/>
            <a:ext cx="5181600" cy="3975651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3000">
                <a:schemeClr val="bg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bg1">
                  <a:shade val="63000"/>
                  <a:satMod val="120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</p:pic>
    </p:spTree>
    <p:extLst>
      <p:ext uri="{BB962C8B-B14F-4D97-AF65-F5344CB8AC3E}">
        <p14:creationId xmlns:p14="http://schemas.microsoft.com/office/powerpoint/2010/main" val="372592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77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144194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Конфликтная ситуация между родителями – различные подходы к воспитанию детей. 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09319"/>
            <a:ext cx="10515600" cy="266764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Первая задача родителей – найти общее решение.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Вторая задача - сделать так, чтобы ребенок не видел противоречий в позициях родителей.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8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Типы семейных взаимоотношений</a:t>
            </a:r>
            <a:b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9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</a:t>
            </a:r>
            <a:r>
              <a:rPr lang="ru-RU" sz="49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иктат</a:t>
            </a:r>
            <a:endParaRPr lang="ru-RU" sz="49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https://rebenok.by/pics/image/1360711641_tiran(1)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232" y="2058194"/>
            <a:ext cx="5076568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hegossip.ru/wp-content/uploads/2017/08/3-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39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89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Типы семейных взаимоотношений</a:t>
            </a:r>
            <a:b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Опека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avt-16.foto.mail.ru/mail/opeka_svob/_avatar180?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535" y="1733829"/>
            <a:ext cx="4324865" cy="444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ww.exo-ykt.ru/thumb/740x555xin/upload/iblock/80a/opek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33829"/>
            <a:ext cx="5181600" cy="4443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83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86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Типы семейных взаимоотношений</a:t>
            </a:r>
            <a:b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«Невмешательство»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s://sud-isk.ru/wp-content/uploads/spory-o-detya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58194"/>
            <a:ext cx="5181600" cy="3886200"/>
          </a:xfrm>
          <a:prstGeom prst="rect">
            <a:avLst/>
          </a:prstGeom>
          <a:gradFill>
            <a:gsLst>
              <a:gs pos="0">
                <a:schemeClr val="bg1">
                  <a:tint val="93000"/>
                  <a:satMod val="150000"/>
                  <a:shade val="98000"/>
                  <a:lumMod val="102000"/>
                </a:schemeClr>
              </a:gs>
              <a:gs pos="50000">
                <a:schemeClr val="bg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bg1">
                  <a:shade val="63000"/>
                  <a:satMod val="120000"/>
                </a:schemeClr>
              </a:gs>
            </a:gsLst>
            <a:lin ang="5400000" scaled="0"/>
          </a:gradFill>
        </p:spPr>
      </p:pic>
      <p:pic>
        <p:nvPicPr>
          <p:cNvPr id="6148" name="Picture 4" descr="https://tyatya.ru/upfiles/images/16-10/1476541585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819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62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83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Типы семейных взаимоотношений</a:t>
            </a:r>
            <a:br>
              <a:rPr lang="ru-RU" b="1" u="sng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отрудничество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7170" name="Picture 2" descr="http://www.leadership.ru/files/Kontent/family-coaching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95205"/>
            <a:ext cx="5181600" cy="3812177"/>
          </a:xfrm>
          <a:prstGeom prst="rect">
            <a:avLst/>
          </a:prstGeom>
          <a:gradFill>
            <a:gsLst>
              <a:gs pos="0">
                <a:schemeClr val="bg1">
                  <a:tint val="93000"/>
                  <a:satMod val="150000"/>
                  <a:shade val="98000"/>
                  <a:lumMod val="102000"/>
                </a:schemeClr>
              </a:gs>
              <a:gs pos="50000">
                <a:schemeClr val="bg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bg1">
                  <a:shade val="63000"/>
                  <a:satMod val="120000"/>
                </a:schemeClr>
              </a:gs>
            </a:gsLst>
            <a:lin ang="5400000" scaled="0"/>
          </a:gradFill>
        </p:spPr>
      </p:pic>
      <p:pic>
        <p:nvPicPr>
          <p:cNvPr id="7172" name="Picture 4" descr="http://utyugok.ru/media/i/1/3/2/4/9/8/i/132498_700x5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95205"/>
            <a:ext cx="5181600" cy="381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80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87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5565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4 </a:t>
            </a:r>
            <a:r>
              <a:rPr lang="ru-RU" b="1" u="sng" dirty="0">
                <a:solidFill>
                  <a:srgbClr val="C00000"/>
                </a:solidFill>
                <a:latin typeface="Arial Black" panose="020B0A04020102020204" pitchFamily="34" charset="0"/>
              </a:rPr>
              <a:t>способа поддержки конфликтных ситуаций:</a:t>
            </a:r>
            <a:r>
              <a:rPr lang="ru-RU" b="1" u="sng" dirty="0"/>
              <a:t> 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20778"/>
            <a:ext cx="10515600" cy="4337221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1. Уход от проблемы (чисто деловое общение</a:t>
            </a:r>
            <a:r>
              <a:rPr lang="ru-RU" sz="3600" b="1" dirty="0" smtClean="0">
                <a:solidFill>
                  <a:srgbClr val="002060"/>
                </a:solidFill>
              </a:rPr>
              <a:t>).</a:t>
            </a:r>
            <a:r>
              <a:rPr lang="ru-RU" sz="3600" b="1" dirty="0">
                <a:solidFill>
                  <a:srgbClr val="002060"/>
                </a:solidFill>
              </a:rPr>
              <a:t> 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2. Мир любой ценой (для взрослого отношения с ребенком дороже всего).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>
                <a:solidFill>
                  <a:srgbClr val="002060"/>
                </a:solidFill>
              </a:rPr>
              <a:t>3. Победа любой ценой (взрослый стремиться выиграть, пытаясь подавить ненужные формы поведения ребенка.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>
                <a:solidFill>
                  <a:srgbClr val="002060"/>
                </a:solidFill>
              </a:rPr>
              <a:t>4. Продуктивный (компромиссный вариант).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96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88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Заповеди для родителей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98743"/>
          </a:xfrm>
          <a:gradFill>
            <a:gsLst>
              <a:gs pos="0">
                <a:schemeClr val="bg1">
                  <a:tint val="93000"/>
                  <a:satMod val="150000"/>
                  <a:shade val="98000"/>
                  <a:lumMod val="102000"/>
                </a:schemeClr>
              </a:gs>
              <a:gs pos="50000">
                <a:schemeClr val="bg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bg1">
                  <a:shade val="63000"/>
                  <a:satMod val="120000"/>
                </a:schemeClr>
              </a:gs>
            </a:gsLst>
            <a:lin ang="5400000" scaled="0"/>
          </a:gra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- </a:t>
            </a: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Всегда внимательно слушайте ребенка.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Есть дети, на которых не повлияешь наказаниями, но великодушное отношение, в конце концов, спасает их.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Будьте примером во всем.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Не унижайте ребенка.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Помните, что, повышая голос или поднимая руку на ребенка, вы сокращаете возможность взаимопонимания с ним в будущем, и в ближайшем, и в отдаленном.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Избегайте в общении с ребенком выражений, которые вызывают у него неприятие.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Не вымогайте обещаний.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Не потакайте прихотям.</a:t>
            </a:r>
            <a:b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ru-RU" sz="5100" dirty="0">
                <a:solidFill>
                  <a:srgbClr val="002060"/>
                </a:solidFill>
                <a:latin typeface="Arial Black" panose="020B0A04020102020204" pitchFamily="34" charset="0"/>
              </a:rPr>
              <a:t>- Относитесь к ребенку как к личности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79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123</Words>
  <Application>Microsoft Office PowerPoint</Application>
  <PresentationFormat>Широкоэкранный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Arial Narrow</vt:lpstr>
      <vt:lpstr>Calibri</vt:lpstr>
      <vt:lpstr>Calibri Light</vt:lpstr>
      <vt:lpstr>Тема Office</vt:lpstr>
      <vt:lpstr>Семья- важнейший институт социализации подрастающего поколения</vt:lpstr>
      <vt:lpstr>Положительные и отрицательные факторы воспитания</vt:lpstr>
      <vt:lpstr>Конфликтная ситуация между родителями – различные подходы к воспитанию детей. </vt:lpstr>
      <vt:lpstr>Типы семейных взаимоотношений Диктат</vt:lpstr>
      <vt:lpstr>Типы семейных взаимоотношений Опека</vt:lpstr>
      <vt:lpstr>Типы семейных взаимоотношений «Невмешательство»</vt:lpstr>
      <vt:lpstr>Типы семейных взаимоотношений Сотрудничество</vt:lpstr>
      <vt:lpstr>4 способа поддержки конфликтных ситуаций:  </vt:lpstr>
      <vt:lpstr>Заповеди для родителей </vt:lpstr>
      <vt:lpstr> "Наши дети - это наша старость. Правильное воспитание - это наше счастливая старость; плохое воспитание - это наше будущее горе, это наши слезы, это наша вина перед другими людьми, перед всей страной". </vt:lpstr>
      <vt:lpstr>«Хотите, чтобы были хорошие дети- будьте счастливы»   А. С. Макаренко 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Семья- важнейший институт социализации подрастающего поколения</dc:title>
  <dc:creator>User</dc:creator>
  <cp:lastModifiedBy>User</cp:lastModifiedBy>
  <cp:revision>11</cp:revision>
  <dcterms:created xsi:type="dcterms:W3CDTF">2017-09-18T14:25:17Z</dcterms:created>
  <dcterms:modified xsi:type="dcterms:W3CDTF">2017-09-18T16:03:31Z</dcterms:modified>
</cp:coreProperties>
</file>