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7A202-8857-407B-B381-501906AD25D1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99B67-A91A-4051-B4BC-A4A3488AD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274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99B67-A91A-4051-B4BC-A4A3488ADB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530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11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26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9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8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62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6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87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067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51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7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8000">
              <a:schemeClr val="bg1">
                <a:lumMod val="57000"/>
                <a:lumOff val="43000"/>
                <a:alpha val="97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07A47-3889-4601-8C4F-115B0B25C0EC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CA61B-02BE-423E-A1AF-5116CFA35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2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/>
                <a:latin typeface="Times New Roman"/>
                <a:ea typeface="Calibri"/>
              </a:rPr>
              <a:t>Согласные звуки и буквы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34888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9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852936"/>
            <a:ext cx="6768752" cy="1540768"/>
          </a:xfrm>
        </p:spPr>
        <p:txBody>
          <a:bodyPr/>
          <a:lstStyle/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§ 5, упр. 33 (составить предложения или рассказ)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02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382" y="1052736"/>
            <a:ext cx="8229600" cy="652934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Игра «Да – нет»</a:t>
            </a:r>
            <a:r>
              <a:rPr lang="ru-RU" sz="3600" b="1" dirty="0">
                <a:solidFill>
                  <a:srgbClr val="0070C0"/>
                </a:solidFill>
                <a:ea typeface="Malgun Gothic"/>
                <a:cs typeface="Times New Roman"/>
              </a:rPr>
              <a:t/>
            </a:r>
            <a:br>
              <a:rPr lang="ru-RU" sz="3600" b="1" dirty="0">
                <a:solidFill>
                  <a:srgbClr val="0070C0"/>
                </a:solidFill>
                <a:ea typeface="Malgun Gothic"/>
                <a:cs typeface="Times New Roman"/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435280" cy="5326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Фонетика – это наука, которая изучает звуки и буквы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132856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В русском языке 10 гласных звуков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82669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В русском языке буква «я» может обозначать 2 звука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502749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В русском языке 10 букв, обозначающих гласные звуки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149080"/>
            <a:ext cx="8293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Все остальные буквы обозначают согласные звуки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941168"/>
            <a:ext cx="8568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Все согласные звуки могут быть твердыми и мягкими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1" y="5661248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Звук «й» всегда мягкий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706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/>
                <a:ea typeface="Calibri"/>
              </a:rPr>
              <a:t>Прочитайте и 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з</a:t>
            </a:r>
            <a:r>
              <a:rPr lang="ru-RU" b="1" dirty="0" smtClean="0">
                <a:solidFill>
                  <a:srgbClr val="0070C0"/>
                </a:solidFill>
                <a:effectLst/>
                <a:latin typeface="Times New Roman"/>
                <a:ea typeface="Calibri"/>
              </a:rPr>
              <a:t>апишите правильно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err="1" smtClean="0">
                <a:effectLst/>
                <a:latin typeface="Times New Roman"/>
                <a:ea typeface="Calibri"/>
                <a:cs typeface="Times New Roman"/>
              </a:rPr>
              <a:t>Пр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…б…ж…л      …в…н-ц…р…в…ч     д…м…й,     н…ш…л        л…г…ш…</a:t>
            </a:r>
            <a:r>
              <a:rPr lang="ru-RU" sz="4400" dirty="0" err="1" smtClean="0">
                <a:effectLst/>
                <a:latin typeface="Times New Roman"/>
                <a:ea typeface="Calibri"/>
                <a:cs typeface="Times New Roman"/>
              </a:rPr>
              <a:t>ч</a:t>
            </a:r>
            <a:r>
              <a:rPr lang="ru-RU" sz="4400" dirty="0" err="1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ь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… к…ж… …    </a:t>
            </a:r>
            <a:r>
              <a:rPr lang="ru-RU" sz="4400" dirty="0" err="1" smtClean="0">
                <a:effectLst/>
                <a:latin typeface="Times New Roman"/>
                <a:ea typeface="Calibri"/>
                <a:cs typeface="Times New Roman"/>
              </a:rPr>
              <a:t>бр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…с…л в п…</a:t>
            </a:r>
            <a:r>
              <a:rPr lang="ru-RU" sz="4400" dirty="0" err="1" smtClean="0">
                <a:effectLst/>
                <a:latin typeface="Times New Roman"/>
                <a:ea typeface="Calibri"/>
                <a:cs typeface="Times New Roman"/>
              </a:rPr>
              <a:t>ч</a:t>
            </a:r>
            <a:r>
              <a:rPr lang="ru-RU" sz="4400" dirty="0" err="1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ь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4400" dirty="0">
              <a:ea typeface="Malgun Gothic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1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/>
                <a:ea typeface="Calibri"/>
              </a:rPr>
              <a:t>Вспомним правило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Ра…бежаться, и…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чезнуть</a:t>
            </a:r>
            <a:r>
              <a:rPr lang="ru-RU" dirty="0" smtClean="0">
                <a:effectLst/>
                <a:latin typeface="Times New Roman"/>
                <a:ea typeface="Calibri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ра</a:t>
            </a:r>
            <a:r>
              <a:rPr lang="ru-RU" dirty="0" smtClean="0">
                <a:effectLst/>
                <a:latin typeface="Times New Roman"/>
                <a:ea typeface="Calibri"/>
              </a:rPr>
              <a:t>…будить,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ра</a:t>
            </a:r>
            <a:r>
              <a:rPr lang="ru-RU" dirty="0" smtClean="0">
                <a:effectLst/>
                <a:latin typeface="Times New Roman"/>
                <a:ea typeface="Calibri"/>
              </a:rPr>
              <a:t>…сказ,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бе</a:t>
            </a:r>
            <a:r>
              <a:rPr lang="ru-RU" dirty="0" smtClean="0">
                <a:effectLst/>
                <a:latin typeface="Times New Roman"/>
                <a:ea typeface="Calibri"/>
              </a:rPr>
              <a:t>…численный</a:t>
            </a:r>
          </a:p>
          <a:p>
            <a:endParaRPr lang="ru-RU" dirty="0">
              <a:latin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В</a:t>
            </a:r>
            <a:r>
              <a:rPr lang="ru-RU" dirty="0" smtClean="0">
                <a:effectLst/>
                <a:latin typeface="Times New Roman"/>
                <a:ea typeface="Calibri"/>
              </a:rPr>
              <a:t>о…противиться,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ра</a:t>
            </a:r>
            <a:r>
              <a:rPr lang="ru-RU" dirty="0" smtClean="0">
                <a:effectLst/>
                <a:latin typeface="Times New Roman"/>
                <a:ea typeface="Calibri"/>
              </a:rPr>
              <a:t>…дать, и…ход,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бе</a:t>
            </a:r>
            <a:r>
              <a:rPr lang="ru-RU" dirty="0" smtClean="0">
                <a:effectLst/>
                <a:latin typeface="Times New Roman"/>
                <a:ea typeface="Calibri"/>
              </a:rPr>
              <a:t>…конечность,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бе</a:t>
            </a:r>
            <a:r>
              <a:rPr lang="ru-RU" dirty="0" smtClean="0">
                <a:effectLst/>
                <a:latin typeface="Times New Roman"/>
                <a:ea typeface="Calibri"/>
              </a:rPr>
              <a:t>…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брежный</a:t>
            </a:r>
            <a:r>
              <a:rPr lang="ru-RU" dirty="0" smtClean="0">
                <a:effectLst/>
                <a:latin typeface="Times New Roman"/>
                <a:ea typeface="Calibri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5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Согласные звуки и буквы.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13247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        </a:t>
            </a:r>
            <a:r>
              <a:rPr lang="ru-RU" sz="4400" dirty="0" smtClean="0">
                <a:effectLst/>
                <a:latin typeface="Times New Roman"/>
                <a:ea typeface="Calibri"/>
              </a:rPr>
              <a:t>Глухие и звонкие согласные.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7150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331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 </a:t>
            </a:r>
            <a:r>
              <a:rPr lang="ru-RU" altLang="ru-RU" sz="36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К </a:t>
            </a:r>
            <a:r>
              <a:rPr lang="ru-RU" altLang="ru-RU" sz="3600" b="1" dirty="0">
                <a:solidFill>
                  <a:srgbClr val="652B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 Ь </a:t>
            </a: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 И </a:t>
            </a:r>
            <a:r>
              <a:rPr lang="ru-RU" altLang="ru-RU" sz="36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Т </a:t>
            </a: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  <a:br>
              <a:rPr lang="ru-RU" altLang="ru-RU" sz="3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525963"/>
          </a:xfrm>
        </p:spPr>
        <p:txBody>
          <a:bodyPr/>
          <a:lstStyle/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– подняться, потянуться.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– нагнуться, разогнуться.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– в ладошки три хлопка,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три кивка.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– руки шире,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– руками помахать.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 – на место тихо сесть.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5085184"/>
            <a:ext cx="439248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9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0324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     Прочитаем</a:t>
            </a:r>
            <a:r>
              <a:rPr lang="ru-RU" dirty="0" smtClean="0">
                <a:effectLst/>
                <a:latin typeface="Times New Roman"/>
                <a:ea typeface="Calibri"/>
              </a:rPr>
              <a:t> стихотворение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519492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Давно ли цвёл зелёный дол,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Лес шелестел листвой,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каждый лист был свеж и чист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От влаги дождевой.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Где этот летний рай?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Лесная глушь мертва.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Но снова май придёт в наш край</a:t>
            </a:r>
            <a:endParaRPr lang="ru-RU" sz="2400" dirty="0">
              <a:ea typeface="Malgun Gothic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зашумит листва. </a:t>
            </a:r>
            <a:endParaRPr lang="ru-RU" sz="2400" dirty="0">
              <a:ea typeface="Malgun Gothic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528392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SHotlandskaya_-_muzyka_(xMuz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2621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915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0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Проверим в</a:t>
            </a:r>
            <a:r>
              <a:rPr lang="ru-RU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ыполнение заданий</a:t>
            </a:r>
            <a:r>
              <a:rPr lang="ru-RU" sz="3600" b="1" dirty="0">
                <a:solidFill>
                  <a:srgbClr val="0070C0"/>
                </a:solidFill>
                <a:ea typeface="Malgun Gothic"/>
                <a:cs typeface="Times New Roman"/>
              </a:rPr>
              <a:t/>
            </a:r>
            <a:br>
              <a:rPr lang="ru-RU" sz="3600" b="1" dirty="0">
                <a:solidFill>
                  <a:srgbClr val="0070C0"/>
                </a:solidFill>
                <a:ea typeface="Malgun Gothic"/>
                <a:cs typeface="Times New Roman"/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1516" y="1600201"/>
            <a:ext cx="7965284" cy="532656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buFont typeface="+mj-lt"/>
              <a:buAutoNum type="arabicParenR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цвёл, свеж, снова, край</a:t>
            </a:r>
            <a:endParaRPr lang="ru-RU" sz="2400" dirty="0">
              <a:ea typeface="Malgun Gothic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516" y="2757087"/>
            <a:ext cx="5506668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2) лес, наш</a:t>
            </a:r>
            <a:endParaRPr lang="ru-RU" sz="3200" dirty="0">
              <a:ea typeface="Malgun Gothic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2014" y="3933056"/>
            <a:ext cx="5670186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3) 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дождевой</a:t>
            </a:r>
            <a:endParaRPr lang="ru-RU" sz="3200" dirty="0">
              <a:ea typeface="Malgun Gothic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516" y="5229200"/>
            <a:ext cx="5938715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4) май, рай</a:t>
            </a:r>
            <a:endParaRPr lang="ru-RU" sz="3200" dirty="0">
              <a:ea typeface="Malgun Gothic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339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вспомним: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Что нового вы для себя открыли на уроке? Что у вас получилось и не получилось? Почему?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cs typeface="Times New Roman"/>
              </a:rPr>
              <a:t>Что повторили на уроке?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cs typeface="Times New Roman"/>
              </a:rPr>
              <a:t>Кого из одноклассников могли бы похвалить?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84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269</Words>
  <Application>Microsoft Office PowerPoint</Application>
  <PresentationFormat>Экран (4:3)</PresentationFormat>
  <Paragraphs>47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Согласные звуки и буквы</vt:lpstr>
      <vt:lpstr>Игра «Да – нет» </vt:lpstr>
      <vt:lpstr>Прочитайте и запишите правильно </vt:lpstr>
      <vt:lpstr>Вспомним правило</vt:lpstr>
      <vt:lpstr>Согласные звуки и буквы. </vt:lpstr>
      <vt:lpstr>Ф И З К У Л Ь Т М И Н У Т К А </vt:lpstr>
      <vt:lpstr>     Прочитаем стихотворение</vt:lpstr>
      <vt:lpstr>Проверим выполнение заданий </vt:lpstr>
      <vt:lpstr>Давайте вспомним: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Согласные звуки и буквы</dc:title>
  <dc:creator>ПИДАГОГА</dc:creator>
  <cp:lastModifiedBy>ПИДАГОГА</cp:lastModifiedBy>
  <cp:revision>6</cp:revision>
  <dcterms:created xsi:type="dcterms:W3CDTF">2017-09-17T18:55:48Z</dcterms:created>
  <dcterms:modified xsi:type="dcterms:W3CDTF">2017-09-17T19:53:25Z</dcterms:modified>
</cp:coreProperties>
</file>