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77" r:id="rId7"/>
    <p:sldId id="260" r:id="rId8"/>
    <p:sldId id="262" r:id="rId9"/>
    <p:sldId id="263" r:id="rId10"/>
    <p:sldId id="264" r:id="rId11"/>
    <p:sldId id="265" r:id="rId12"/>
    <p:sldId id="266" r:id="rId13"/>
    <p:sldId id="278" r:id="rId14"/>
    <p:sldId id="267" r:id="rId15"/>
    <p:sldId id="269" r:id="rId16"/>
    <p:sldId id="268" r:id="rId17"/>
    <p:sldId id="270" r:id="rId18"/>
    <p:sldId id="274" r:id="rId19"/>
    <p:sldId id="271" r:id="rId20"/>
    <p:sldId id="273" r:id="rId21"/>
    <p:sldId id="275" r:id="rId22"/>
  </p:sldIdLst>
  <p:sldSz cx="9144000" cy="6858000" type="screen4x3"/>
  <p:notesSz cx="6858000" cy="9144000"/>
  <p:embeddedFontLst>
    <p:embeddedFont>
      <p:font typeface="Bolero script" charset="0"/>
      <p:regular r:id="rId23"/>
    </p:embeddedFont>
    <p:embeddedFont>
      <p:font typeface="Wingdings 2" pitchFamily="18" charset="2"/>
      <p:regular r:id="rId24"/>
    </p:embeddedFont>
    <p:embeddedFont>
      <p:font typeface="Corbel" pitchFamily="34" charset="0"/>
      <p:regular r:id="rId25"/>
      <p:bold r:id="rId26"/>
      <p:italic r:id="rId27"/>
      <p:boldItalic r:id="rId28"/>
    </p:embeddedFont>
    <p:embeddedFont>
      <p:font typeface="Tahoma" pitchFamily="34" charset="0"/>
      <p:regular r:id="rId29"/>
    </p:embeddedFont>
    <p:embeddedFont>
      <p:font typeface="Wingdings 3" pitchFamily="18" charset="2"/>
      <p:regular r:id="rId3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0000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56" autoAdjust="0"/>
    <p:restoredTop sz="94660"/>
  </p:normalViewPr>
  <p:slideViewPr>
    <p:cSldViewPr>
      <p:cViewPr>
        <p:scale>
          <a:sx n="100" d="100"/>
          <a:sy n="100" d="100"/>
        </p:scale>
        <p:origin x="-198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5.fntdata"/><Relationship Id="rId30" Type="http://schemas.openxmlformats.org/officeDocument/2006/relationships/font" Target="fonts/font8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6C0B363-3DA2-4683-8B96-423962F3AF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54;&#1090;&#1082;&#1088;&#1099;&#1090;&#1099;&#1081;%20&#1091;&#1088;&#1086;&#1082;\&#1050;&#1072;&#1082;%20&#1101;&#1090;&#1086;%20&#1091;&#1089;&#1090;&#1088;&#1086;&#1077;&#1085;&#1086;%20&#1051;&#1072;&#1079;&#1077;&#1088;&#1085;&#1099;&#1081;%20&#1087;&#1088;&#1080;&#1085;&#1090;&#1077;&#1088;.mp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5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1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5" Type="http://schemas.openxmlformats.org/officeDocument/2006/relationships/slide" Target="slide14.xml"/><Relationship Id="rId4" Type="http://schemas.openxmlformats.org/officeDocument/2006/relationships/slide" Target="slide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51;&#1102;&#1073;&#1072;\&#1056;&#1072;&#1073;&#1086;&#1095;&#1080;&#1081;%20&#1089;&#1090;&#1086;&#1083;\&#1041;&#1086;&#1081;&#1082;&#1086;%20&#1051;&#1102;&#1073;&#1086;&#1074;&#1100;\&#1075;&#1086;&#1090;&#1086;&#1074;&#1086;\19%20&#1089;&#1083;&#1072;&#1081;&#1076;.WM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1;&#1102;&#1073;&#1072;\&#1056;&#1072;&#1073;&#1086;&#1095;&#1080;&#1081;%20&#1089;&#1090;&#1086;&#1083;\&#1041;&#1086;&#1081;&#1082;&#1086;%20&#1051;&#1102;&#1073;&#1086;&#1074;&#1100;\&#1075;&#1086;&#1090;&#1086;&#1074;&#1086;\3%20&#1089;&#1083;&#1072;&#1081;&#1076;.mp3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564904"/>
            <a:ext cx="8548718" cy="222141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lero script" pitchFamily="66" charset="0"/>
              </a:rPr>
              <a:t>«Лазерный принтер. </a:t>
            </a:r>
            <a:b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lero script" pitchFamily="66" charset="0"/>
              </a:rPr>
            </a:b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lero script" pitchFamily="66" charset="0"/>
              </a:rPr>
              <a:t>Принцип работы и технические характеристики»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lero script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0"/>
            <a:ext cx="8110260" cy="98072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Bolero script" pitchFamily="66" charset="0"/>
              </a:rPr>
              <a:t>СПБ ГБПОУ «Индустриально-судостроительный лицей»</a:t>
            </a:r>
            <a:endParaRPr lang="ru-RU" sz="2400" b="1" dirty="0">
              <a:latin typeface="Bolero script" pitchFamily="66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28596" y="785794"/>
            <a:ext cx="8077200" cy="2427182"/>
          </a:xfrm>
          <a:prstGeom prst="rect">
            <a:avLst/>
          </a:prstGeom>
        </p:spPr>
        <p:txBody>
          <a:bodyPr vert="horz" lIns="118872" tIns="0" rIns="45720" bIns="0" rtlCol="0" anchor="b">
            <a:noAutofit/>
          </a:bodyPr>
          <a:lstStyle/>
          <a:p>
            <a:pPr algn="ctr">
              <a:buClr>
                <a:schemeClr val="accent1"/>
              </a:buClr>
              <a:buSzPct val="80000"/>
              <a:defRPr/>
            </a:pPr>
            <a:endParaRPr kumimoji="0" lang="ru-RU" sz="240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olero script" pitchFamily="66" charset="0"/>
            </a:endParaRPr>
          </a:p>
          <a:p>
            <a:pPr algn="ctr">
              <a:buClr>
                <a:schemeClr val="accent1"/>
              </a:buClr>
              <a:buSzPct val="80000"/>
              <a:defRPr/>
            </a:pPr>
            <a:endParaRPr lang="ru-RU" sz="2400" dirty="0" smtClean="0">
              <a:solidFill>
                <a:srgbClr val="FFFFFF"/>
              </a:solidFill>
              <a:latin typeface="Bolero script" pitchFamily="66" charset="0"/>
            </a:endParaRPr>
          </a:p>
          <a:p>
            <a:pPr algn="ctr">
              <a:buClr>
                <a:schemeClr val="accent1"/>
              </a:buClr>
              <a:buSzPct val="80000"/>
              <a:defRPr/>
            </a:pPr>
            <a:endParaRPr kumimoji="0" lang="ru-RU" sz="240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olero script" pitchFamily="66" charset="0"/>
            </a:endParaRPr>
          </a:p>
          <a:p>
            <a:pPr algn="ctr">
              <a:buClr>
                <a:schemeClr val="accent1"/>
              </a:buClr>
              <a:buSzPct val="80000"/>
              <a:defRPr/>
            </a:pPr>
            <a:endParaRPr lang="ru-RU" sz="2400" dirty="0" smtClean="0">
              <a:solidFill>
                <a:srgbClr val="FFFFFF"/>
              </a:solidFill>
              <a:latin typeface="Bolero script" pitchFamily="66" charset="0"/>
            </a:endParaRPr>
          </a:p>
          <a:p>
            <a:pPr algn="ctr">
              <a:buClr>
                <a:schemeClr val="accent1"/>
              </a:buClr>
              <a:buSzPct val="80000"/>
              <a:defRPr/>
            </a:pPr>
            <a:endParaRPr kumimoji="0" lang="ru-RU" sz="240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olero script" pitchFamily="66" charset="0"/>
            </a:endParaRPr>
          </a:p>
          <a:p>
            <a:pPr algn="ctr">
              <a:buClr>
                <a:schemeClr val="accent1"/>
              </a:buClr>
              <a:buSzPct val="80000"/>
              <a:defRPr/>
            </a:pPr>
            <a:endParaRPr lang="ru-RU" sz="2400" dirty="0" smtClean="0">
              <a:solidFill>
                <a:srgbClr val="FFFFFF"/>
              </a:solidFill>
              <a:latin typeface="Bolero script" pitchFamily="66" charset="0"/>
            </a:endParaRPr>
          </a:p>
          <a:p>
            <a:pPr algn="ctr">
              <a:buClr>
                <a:schemeClr val="accent1"/>
              </a:buClr>
              <a:buSzPct val="80000"/>
              <a:defRPr/>
            </a:pPr>
            <a:endParaRPr kumimoji="0" lang="ru-RU" sz="240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olero script" pitchFamily="66" charset="0"/>
            </a:endParaRPr>
          </a:p>
          <a:p>
            <a:pPr algn="ctr">
              <a:buClr>
                <a:schemeClr val="accent1"/>
              </a:buClr>
              <a:buSzPct val="80000"/>
              <a:defRPr/>
            </a:pPr>
            <a:endParaRPr lang="ru-RU" sz="2400" dirty="0" smtClean="0">
              <a:solidFill>
                <a:srgbClr val="FFFFFF"/>
              </a:solidFill>
              <a:latin typeface="Bolero script" pitchFamily="66" charset="0"/>
            </a:endParaRPr>
          </a:p>
          <a:p>
            <a:pPr algn="ctr">
              <a:buClr>
                <a:schemeClr val="accent1"/>
              </a:buClr>
              <a:buSzPct val="80000"/>
              <a:defRPr/>
            </a:pPr>
            <a:endParaRPr kumimoji="0" lang="ru-RU" sz="240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olero script" pitchFamily="66" charset="0"/>
            </a:endParaRPr>
          </a:p>
          <a:p>
            <a:pPr algn="ctr">
              <a:buClr>
                <a:schemeClr val="accent1"/>
              </a:buClr>
              <a:buSzPct val="80000"/>
              <a:defRPr/>
            </a:pPr>
            <a:r>
              <a:rPr kumimoji="0" lang="ru-RU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lero script" pitchFamily="66" charset="0"/>
              </a:rPr>
              <a:t>ПМ. 02. </a:t>
            </a:r>
            <a:r>
              <a:rPr lang="ru-RU" sz="20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lero script" charset="0"/>
                <a:ea typeface="Times New Roman"/>
              </a:rPr>
              <a:t>инсталляция, регулировка, настройка и техническое обслуживание радиоэлектронной аппаратуры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lero script" charset="0"/>
            </a:endParaRPr>
          </a:p>
          <a:p>
            <a:pPr algn="ctr">
              <a:buClr>
                <a:schemeClr val="accent1"/>
              </a:buClr>
              <a:buSzPct val="80000"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lero script" charset="0"/>
              </a:rPr>
              <a:t>МДК. 02.02. Технология обслуживания и ремонта средств информационных технологий</a:t>
            </a:r>
          </a:p>
          <a:p>
            <a:pPr algn="ctr">
              <a:buClr>
                <a:schemeClr val="accent1"/>
              </a:buClr>
              <a:buSzPct val="80000"/>
              <a:defRPr/>
            </a:pPr>
            <a:endParaRPr lang="ru-RU" sz="2000" dirty="0" smtClean="0">
              <a:latin typeface="Bolero script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40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olero script" pitchFamily="66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5101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Bolero script" pitchFamily="66" charset="0"/>
              </a:rPr>
              <a:t>Нанесение тонера</a:t>
            </a:r>
            <a:endParaRPr lang="ru-RU" sz="6000" dirty="0">
              <a:latin typeface="Bolero script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Третий этап:</a:t>
            </a:r>
            <a:endParaRPr lang="ru-RU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User\Рабочий стол\анимация\Новая папка\Копия r4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428868"/>
            <a:ext cx="3690327" cy="32861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500562" y="2000240"/>
            <a:ext cx="3857652" cy="452431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3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Противоположно заряженные частицы тонера притягиваются к фотовалу в местах, где была произведена засветка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795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latin typeface="Bolero script" pitchFamily="66" charset="0"/>
              </a:rPr>
              <a:t>Перенос тонера на бумагу</a:t>
            </a:r>
            <a:endParaRPr lang="ru-RU" sz="6000" dirty="0">
              <a:latin typeface="Bolero script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4357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Четвёртый этап:</a:t>
            </a:r>
            <a:endParaRPr lang="ru-RU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User\Рабочий стол\анимация\Новая папка\Копия (2) r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214686"/>
            <a:ext cx="3714776" cy="32922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42844" y="1571612"/>
            <a:ext cx="8786874" cy="138499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переноса тонера, бумага так же заряжается противоположным фотовалу электростатическим зарядом.</a:t>
            </a:r>
            <a:endParaRPr lang="ru-RU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3372" y="3429000"/>
            <a:ext cx="4786346" cy="267765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месте контакта фотовала и бумаги, тонер переходит на бумагу.</a:t>
            </a:r>
          </a:p>
          <a:p>
            <a:pPr algn="just"/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Таким образом на бумаге появляется незакреплённое изображение.</a:t>
            </a:r>
            <a:endParaRPr lang="ru-RU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366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lero script" pitchFamily="66" charset="0"/>
              </a:rPr>
              <a:t>Закрепление тонера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lero script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3071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Пятый этап:</a:t>
            </a:r>
            <a:endParaRPr lang="ru-RU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User\Рабочий стол\анимация\Новая папка\fusing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500306"/>
            <a:ext cx="3714776" cy="41434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42844" y="1571612"/>
            <a:ext cx="8858312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Этот процесс происходит в так называемой «печке», состоящей из двух частей: Нагревательной и прижимной.</a:t>
            </a:r>
            <a:endParaRPr lang="ru-RU" sz="2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9058" y="2428868"/>
            <a:ext cx="5072098" cy="429348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1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температурой </a:t>
            </a:r>
            <a:r>
              <a:rPr lang="ru-RU" sz="21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термовала</a:t>
            </a:r>
            <a:r>
              <a:rPr lang="ru-RU" sz="21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следит </a:t>
            </a:r>
            <a:r>
              <a:rPr lang="ru-RU" sz="21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термодатчик</a:t>
            </a:r>
            <a:r>
              <a:rPr lang="ru-RU" sz="21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. Печка представляет собой два соприкасающихся вала, между которыми проходит бумага. При нагреве бумаги (180—220 °C) тонер, притянутый к ней, расплавляется и в жидком виде вжимается в текстуру бумаги. Выйдя из печки, тонер быстро застывает, что создаёт постоянное изображение, устойчивое к внешним воздействиям. Чтобы бумага, на которую нанесён тонер, не прилипала к </a:t>
            </a:r>
            <a:r>
              <a:rPr lang="ru-RU" sz="21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термовалу</a:t>
            </a:r>
            <a:r>
              <a:rPr lang="ru-RU" sz="21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на нём выполнены отделители бумаги.</a:t>
            </a:r>
            <a:endParaRPr lang="ru-RU" sz="21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 smtClean="0">
                <a:latin typeface="Bolero script" pitchFamily="66" charset="0"/>
              </a:rPr>
              <a:t>Принцип действия:</a:t>
            </a:r>
            <a:endParaRPr lang="ru-RU" dirty="0"/>
          </a:p>
        </p:txBody>
      </p:sp>
      <p:pic>
        <p:nvPicPr>
          <p:cNvPr id="4" name="Как это устроено Лазерный принтер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24050" y="2373313"/>
            <a:ext cx="5295900" cy="3429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lero script" pitchFamily="66" charset="0"/>
              </a:rPr>
              <a:t>Цветная лазерная печать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lero script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3"/>
            <a:ext cx="8786874" cy="2071702"/>
          </a:xfrm>
          <a:solidFill>
            <a:schemeClr val="tx1"/>
          </a:solidFill>
          <a:ln>
            <a:solidFill>
              <a:schemeClr val="bg1"/>
            </a:solidFill>
          </a:ln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создания цветного изображения принтер должен сформировать на бумаге 4 накладывающихся друг на друга изображения, каждое из которых будет окрашено в свой цвет: </a:t>
            </a:r>
            <a:r>
              <a:rPr lang="ru-RU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голубой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 i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пурпурный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жёлтый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или 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чёрный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Это основные полиграфические цвета, участвующие в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модели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создания цветного изображения. </a:t>
            </a:r>
            <a:endParaRPr lang="ru-RU" sz="2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Documents and Settings\User\Рабочий стол\анимация\Новая папка\4pass-animated-small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214818"/>
            <a:ext cx="3714776" cy="24574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C:\Documents and Settings\User\Рабочий стол\анимация\Новая папка\LED-animated-small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4214818"/>
            <a:ext cx="4429126" cy="24384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786314" y="3714752"/>
            <a:ext cx="392909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Однопроходная печать</a:t>
            </a:r>
            <a:endParaRPr lang="ru-RU" sz="2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3714752"/>
            <a:ext cx="35719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Многопроходная печать</a:t>
            </a:r>
            <a:endParaRPr lang="ru-RU" sz="2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2844" y="357166"/>
            <a:ext cx="8858312" cy="16927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 многоцветной лазерной печати состоит в следующем.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i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начальном этапе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процесса печати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графический движок (</a:t>
            </a:r>
            <a:r>
              <a:rPr lang="ru-RU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рендеринга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берёт цифровой документ и обрабатывает его один или несколько раз, создавая его постраничное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изображение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разложенное по цветовым составляющим, соответствующим цветам используемых тонеров.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2500306"/>
            <a:ext cx="8858312" cy="166199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200" i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втором этапе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лазер или массив светодиодов формирует распределение зарядов на поверхности вращающегося фоточувствительного барабана, подобное получаемому изображению. Заряженные мелкие частицы тонера, состоящего из красящего пигмента, смол и полимеров, притягиваются к заряженным участкам поверхности барабана.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4572008"/>
            <a:ext cx="8786874" cy="16312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Далее с барабаном соприкасается бумага, и тонер переносится на неё. В большинстве цветных лазерных принтеров используются четыре отдельных прохода, соответствующие разным цветам. Потом бумага проходит через «печку», которая расплавляет смолы и полимеры в тонере и фиксирует его на бумаге, создавая окончательное изображение.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 txBox="1">
            <a:spLocks noGrp="1"/>
          </p:cNvSpPr>
          <p:nvPr>
            <p:ph idx="1"/>
          </p:nvPr>
        </p:nvSpPr>
        <p:spPr>
          <a:xfrm>
            <a:off x="285720" y="2214554"/>
            <a:ext cx="8572560" cy="358559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Лазеры способны точно фокусироваться, в результате получаются очень тонкие лучи, которые разряжают необходимые участки фоточувствительного барабана. Благодаря этому современные лазерные принтеры, как цветные, так и чёрно-белые, имеют высокое разрешение.</a:t>
            </a:r>
            <a:endParaRPr lang="ru-RU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5448"/>
            <a:ext cx="9144000" cy="1252728"/>
          </a:xfrm>
        </p:spPr>
        <p:txBody>
          <a:bodyPr>
            <a:noAutofit/>
          </a:bodyPr>
          <a:lstStyle/>
          <a:p>
            <a:pPr algn="ctr"/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lero script" pitchFamily="66" charset="0"/>
              </a:rPr>
              <a:t>Преимущества лазерных принтеров</a:t>
            </a: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lero script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8858312" cy="164307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just"/>
            <a:r>
              <a:rPr lang="ru-RU" sz="3900" b="1" u="sng" dirty="0" smtClean="0">
                <a:latin typeface="Bolero script" pitchFamily="66" charset="0"/>
              </a:rPr>
              <a:t>Низкие требования к бумаге</a:t>
            </a:r>
          </a:p>
          <a:p>
            <a:pPr algn="just">
              <a:buNone/>
            </a:pPr>
            <a:r>
              <a:rPr lang="ru-RU" sz="2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Новые технологии создания лазерных принтеров позволяют использовать бумагу даже с очень низким качеством. Лазерные принтеры менее требовательны к бумаге, чем, например, струйные.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42844" y="3357562"/>
            <a:ext cx="8858312" cy="15001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54864" tIns="91440" rtlCol="0">
            <a:normAutofit fontScale="85000" lnSpcReduction="20000"/>
          </a:bodyPr>
          <a:lstStyle/>
          <a:p>
            <a:pPr marL="438912" lvl="0" indent="-320040" algn="just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ru-RU" sz="3900" b="1" u="sng" dirty="0" smtClean="0">
                <a:latin typeface="Bolero script" pitchFamily="66" charset="0"/>
              </a:rPr>
              <a:t>Высокая скорость работы</a:t>
            </a:r>
          </a:p>
          <a:p>
            <a:pPr marL="438912" lvl="0" indent="-320040" algn="just">
              <a:buClr>
                <a:schemeClr val="accent1"/>
              </a:buClr>
              <a:buSzPct val="80000"/>
            </a:pP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23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Независимо от заданных в настройках параметров все протестированные устройства выдавали готовые изображения в несколько раз быстрее, чем большинство струйных принтеров.</a:t>
            </a:r>
            <a:endParaRPr kumimoji="0" lang="ru-RU" sz="2300" i="1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42844" y="5072074"/>
            <a:ext cx="8858312" cy="157163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54864" tIns="91440" rtlCol="0">
            <a:normAutofit fontScale="92500" lnSpcReduction="20000"/>
          </a:bodyPr>
          <a:lstStyle/>
          <a:p>
            <a:pPr marL="438912" lvl="0" indent="-320040" algn="just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ru-RU" sz="3900" b="1" u="sng" dirty="0" smtClean="0">
                <a:latin typeface="Bolero script" pitchFamily="66" charset="0"/>
              </a:rPr>
              <a:t>Невысокая стоимость печати</a:t>
            </a:r>
          </a:p>
          <a:p>
            <a:pPr marL="438912" indent="-320040" algn="just">
              <a:buClr>
                <a:schemeClr val="accent1"/>
              </a:buClr>
              <a:buSzPct val="80000"/>
            </a:pP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23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особенно заметно при частой распечатке сложных цветных изображений. Как правило, стоимость страницы с цветной печатью, выполненной на струйном принтере, выше в несколько раз.</a:t>
            </a:r>
          </a:p>
          <a:p>
            <a:pPr marL="438912" lvl="0" indent="-320040">
              <a:buClr>
                <a:schemeClr val="accent1"/>
              </a:buClr>
              <a:buSzPct val="80000"/>
            </a:pPr>
            <a:endParaRPr kumimoji="0" lang="ru-RU" sz="3200" i="1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2844" y="142852"/>
            <a:ext cx="8786874" cy="31085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lero script" pitchFamily="66" charset="0"/>
              </a:rPr>
              <a:t>Высокое качество печати</a:t>
            </a:r>
          </a:p>
          <a:p>
            <a:pPr algn="just"/>
            <a:r>
              <a:rPr lang="ru-RU" sz="2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Современные модели лазерных принтеров позволяют получать печать информации в очень высоком качестве, причем можно печатать как черно-белые, так и цветные изображения. Нужно сказать о том, изображение, получаемое с помощью современных лазерных принтеров (а также матричных и струйных), состоит из точек. Чем меньше эти точки и чем чаще они расположены, тем выше качество получаемого изображения.</a:t>
            </a:r>
          </a:p>
          <a:p>
            <a:pPr algn="just"/>
            <a:r>
              <a:rPr lang="ru-RU" sz="2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Можно сказать, что принтер считается неплохим, если его разрешение 400 </a:t>
            </a:r>
            <a:r>
              <a:rPr lang="ru-RU" sz="20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dpi</a:t>
            </a:r>
            <a:r>
              <a:rPr lang="ru-RU" sz="2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3571876"/>
            <a:ext cx="8786874" cy="12618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36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lero script" pitchFamily="66" charset="0"/>
              </a:rPr>
              <a:t>Стойкость отпечатков</a:t>
            </a:r>
          </a:p>
          <a:p>
            <a:pPr algn="just"/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Изображения, полученные с помощью лазерных принтеров, очень устойчивы: им не страшны ни свет, ни вода.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5000636"/>
            <a:ext cx="8786874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36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lero script" pitchFamily="66" charset="0"/>
              </a:rPr>
              <a:t>Надежность</a:t>
            </a:r>
          </a:p>
          <a:p>
            <a:pPr algn="just"/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долго не пользоваться «</a:t>
            </a:r>
            <a:r>
              <a:rPr lang="ru-RU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струйником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чернила в печатающей головке высохнут, и картридж (а в худшем случае и весь аппарат) может прийти в негодность. С «</a:t>
            </a:r>
            <a:r>
              <a:rPr lang="ru-RU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лазерником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такого случиться попросту не может.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55448"/>
            <a:ext cx="8572560" cy="1252728"/>
          </a:xfrm>
        </p:spPr>
        <p:txBody>
          <a:bodyPr>
            <a:noAutofit/>
          </a:bodyPr>
          <a:lstStyle/>
          <a:p>
            <a:pPr algn="ctr"/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lero script" pitchFamily="66" charset="0"/>
              </a:rPr>
              <a:t>Недостатки лазерных принтеров</a:t>
            </a: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lero script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4071942"/>
            <a:ext cx="8715436" cy="264320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Высокая стоимость этих печатных устройств, в разы превышающая цены на принтеры струйного типа;</a:t>
            </a:r>
          </a:p>
          <a:p>
            <a:pPr algn="just"/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Лазерные принтеры в процессе своей работы, выделяют мелкодисперсную пыль из своего тонера, которая оказывает вредное воздействие на человеческое здоровье;</a:t>
            </a:r>
          </a:p>
          <a:p>
            <a:pPr algn="just"/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Незначительное излучение</a:t>
            </a:r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571612"/>
            <a:ext cx="8715436" cy="221599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lero script" pitchFamily="66" charset="0"/>
              </a:rPr>
              <a:t>Значительное электропотребление</a:t>
            </a:r>
          </a:p>
          <a:p>
            <a:pPr algn="just"/>
            <a: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Наличие в конструкции элементов с высоким энергопотреблением (главный двигатель, </a:t>
            </a:r>
            <a:r>
              <a:rPr lang="ru-RU" sz="2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термоузел</a:t>
            </a:r>
            <a: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приводит к тому, что пиковая потребляемая мощность лазерного принтера достаточно высока, что делает невозможным подключение его к бытовым источникам бесперебойного питания средней и малой мощности.</a:t>
            </a:r>
            <a:endParaRPr lang="ru-RU" sz="2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5514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lero script" pitchFamily="66" charset="0"/>
              </a:rPr>
              <a:t>Цель урока:</a:t>
            </a:r>
            <a:endParaRPr lang="ru-RU" sz="6000" dirty="0">
              <a:latin typeface="Bolero script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8786874" cy="5072097"/>
          </a:xfrm>
        </p:spPr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800" b="1" i="1" dirty="0" smtClean="0">
                <a:hlinkClick r:id="rId2" action="ppaction://hlinksldjump"/>
              </a:rPr>
              <a:t>Изучить устройство и принцип действия лазерного принтера </a:t>
            </a:r>
            <a:r>
              <a:rPr lang="ru-RU" sz="2800" b="1" i="1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u="sng" dirty="0" smtClean="0"/>
              <a:t>Изучить принцип лазерной цветной печати</a:t>
            </a:r>
            <a:endParaRPr lang="ru-RU" sz="2800" b="1" i="1" u="sng" dirty="0" smtClean="0"/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hlinkClick r:id="rId3" action="ppaction://hlinksldjump"/>
              </a:rPr>
              <a:t>Изучить </a:t>
            </a:r>
            <a:r>
              <a:rPr lang="ru-RU" sz="2800" b="1" i="1" u="sng" dirty="0" smtClean="0">
                <a:hlinkClick r:id="rId3" action="ppaction://hlinksldjump"/>
              </a:rPr>
              <a:t>преимущества </a:t>
            </a:r>
            <a:r>
              <a:rPr lang="ru-RU" sz="2800" b="1" i="1" u="sng" dirty="0" smtClean="0"/>
              <a:t>и н</a:t>
            </a:r>
            <a:r>
              <a:rPr lang="ru-RU" sz="2800" b="1" i="1" u="sng" dirty="0" smtClean="0">
                <a:hlinkClick r:id="rId4" action="ppaction://hlinksldjump"/>
              </a:rPr>
              <a:t>едостатки </a:t>
            </a:r>
            <a:r>
              <a:rPr lang="ru-RU" sz="2800" b="1" i="1" dirty="0" smtClean="0">
                <a:hlinkClick r:id="rId4" action="ppaction://hlinksldjump"/>
              </a:rPr>
              <a:t>лазерных принтеров</a:t>
            </a:r>
            <a:endParaRPr lang="ru-RU" sz="2800" b="1" i="1" dirty="0" smtClean="0"/>
          </a:p>
          <a:p>
            <a:pPr>
              <a:buNone/>
            </a:pPr>
            <a:endParaRPr lang="ru-RU" sz="2800" b="1" i="1" dirty="0" smtClean="0"/>
          </a:p>
          <a:p>
            <a:pPr>
              <a:buNone/>
            </a:pPr>
            <a:endParaRPr lang="ru-RU" sz="2800" b="1" i="1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lero script" pitchFamily="66" charset="0"/>
              </a:rPr>
              <a:t>Вопросы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lero script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43050"/>
            <a:ext cx="8786874" cy="5000659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Лазерный принтер- это..</a:t>
            </a:r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В каком году и какой компанией был  выпущен первый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лаз-й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 принтер?</a:t>
            </a:r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все этапы процесса лазерной печати</a:t>
            </a:r>
          </a:p>
          <a:p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Фотовал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- это…</a:t>
            </a:r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action="ppaction://hlinksldjump"/>
              </a:rPr>
              <a:t>Назовите основные полиграфические цвета цветной печати</a:t>
            </a:r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 action="ppaction://hlinksldjump"/>
              </a:rPr>
              <a:t>Перечислите преимущества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 action="ppaction://hlinksldjump"/>
              </a:rPr>
              <a:t>лаз-й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 action="ppaction://hlinksldjump"/>
              </a:rPr>
              <a:t> печати</a:t>
            </a:r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action="ppaction://hlinksldjump"/>
              </a:rPr>
              <a:t>Перечислите недостатки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action="ppaction://hlinksldjump"/>
              </a:rPr>
              <a:t>лаз-й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action="ppaction://hlinksldjump"/>
              </a:rPr>
              <a:t> печати</a:t>
            </a:r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643182"/>
            <a:ext cx="8620156" cy="2386018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lero script" pitchFamily="66" charset="0"/>
              </a:rPr>
              <a:t>Спасибо за внимание!</a:t>
            </a:r>
            <a:endParaRPr lang="ru-RU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lero script" pitchFamily="66" charset="0"/>
            </a:endParaRPr>
          </a:p>
        </p:txBody>
      </p:sp>
      <p:pic>
        <p:nvPicPr>
          <p:cNvPr id="3" name="19 слайд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Bolero script" pitchFamily="66" charset="0"/>
              </a:rPr>
              <a:t>Определение</a:t>
            </a:r>
            <a:endParaRPr lang="ru-RU" sz="6000" dirty="0">
              <a:latin typeface="Bolero script" pitchFamily="66" charset="0"/>
            </a:endParaRPr>
          </a:p>
        </p:txBody>
      </p:sp>
      <p:pic>
        <p:nvPicPr>
          <p:cNvPr id="1026" name="Picture 2" descr="C:\Documents and Settings\User\Рабочий стол\анимация\hp-laserjet-p1006-a4600x600dpi-17ppm-8mb-usb2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1" y="1643051"/>
            <a:ext cx="3786214" cy="321470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43372" y="1928802"/>
            <a:ext cx="4786346" cy="233910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lero script" pitchFamily="66" charset="0"/>
              </a:rPr>
              <a:t>Лазерный принтер </a:t>
            </a:r>
          </a:p>
          <a:p>
            <a:pPr algn="just"/>
            <a:r>
              <a:rPr lang="ru-RU" sz="2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2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</a:t>
            </a:r>
            <a:r>
              <a:rPr lang="ru-RU" sz="2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printer</a:t>
            </a:r>
            <a:r>
              <a:rPr lang="ru-RU" sz="2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— один из видов принтеров, позволяющий быстро изготавливать высококачественные отпечатки текста и графики на обыкновенной бумаге. </a:t>
            </a:r>
            <a:endParaRPr lang="ru-RU" sz="2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3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lero script" pitchFamily="66" charset="0"/>
              </a:rPr>
              <a:t>История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lero script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8786874" cy="1714511"/>
          </a:xfrm>
          <a:solidFill>
            <a:schemeClr val="tx1"/>
          </a:solidFill>
        </p:spPr>
        <p:txBody>
          <a:bodyPr>
            <a:normAutofit fontScale="77500" lnSpcReduction="20000"/>
          </a:bodyPr>
          <a:lstStyle/>
          <a:p>
            <a:pPr algn="just"/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лазерный принтер EARS был сконструирован в </a:t>
            </a:r>
            <a:r>
              <a:rPr lang="ru-RU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1971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году компанией </a:t>
            </a:r>
            <a:r>
              <a:rPr lang="ru-RU" i="1" u="sng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Xerox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когда один из исследователей фирмы, </a:t>
            </a:r>
            <a:r>
              <a:rPr lang="ru-RU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Гари </a:t>
            </a:r>
            <a:r>
              <a:rPr lang="ru-RU" i="1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Старквезер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модифицировал копир компании. В конечном счёте, лазерная печать принесла компании </a:t>
            </a:r>
            <a:r>
              <a:rPr lang="ru-RU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Xerox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многомиллионные доходы.</a:t>
            </a:r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3357562"/>
            <a:ext cx="3786214" cy="341632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Первой коммерческой реализацией лазерного принтера была модель </a:t>
            </a:r>
            <a:r>
              <a:rPr lang="ru-RU" sz="2400" i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3800 компании IBM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выпущенная в </a:t>
            </a:r>
            <a:r>
              <a:rPr lang="ru-RU" sz="2400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1976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году, предназначенная для массовой печати документов, таких как счета и почтовые ярлыки.</a:t>
            </a:r>
            <a:endParaRPr lang="ru-RU" sz="2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User\Рабочий стол\анимация\3063871492_0a6b9a340e_o[4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3786190"/>
            <a:ext cx="4952996" cy="264320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1628800"/>
            <a:ext cx="4645180" cy="2361444"/>
          </a:xfrm>
          <a:solidFill>
            <a:schemeClr val="tx1"/>
          </a:solidFill>
        </p:spPr>
        <p:txBody>
          <a:bodyPr>
            <a:noAutofit/>
          </a:bodyPr>
          <a:lstStyle/>
          <a:p>
            <a:pPr marL="85725" indent="0" algn="just">
              <a:buNone/>
            </a:pPr>
            <a:r>
              <a:rPr lang="ru-RU" sz="1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Первым принтером, предназначенным для индивидуального использования, стала модель </a:t>
            </a:r>
            <a:r>
              <a:rPr lang="ru-RU" sz="1800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1981</a:t>
            </a:r>
            <a:r>
              <a:rPr lang="ru-RU" sz="1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года </a:t>
            </a:r>
            <a:r>
              <a:rPr lang="ru-RU" sz="1800" i="1" u="sng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Xerox</a:t>
            </a:r>
            <a:r>
              <a:rPr lang="ru-RU" sz="1800" i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i="1" u="sng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</a:t>
            </a:r>
            <a:r>
              <a:rPr lang="ru-RU" sz="1800" i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8010</a:t>
            </a:r>
            <a:r>
              <a:rPr lang="ru-RU" sz="1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После начала широкого распространения ПК первой моделью лазерного принтера, предназначенной для массовой продажи, стал выпущенный в </a:t>
            </a:r>
            <a:r>
              <a:rPr lang="ru-RU" sz="1800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1984</a:t>
            </a:r>
            <a:r>
              <a:rPr lang="ru-RU" sz="1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году </a:t>
            </a:r>
            <a:r>
              <a:rPr lang="ru-RU" sz="1800" i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HP </a:t>
            </a:r>
            <a:r>
              <a:rPr lang="ru-RU" sz="1800" i="1" u="sng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LaserJet</a:t>
            </a:r>
            <a:r>
              <a:rPr lang="ru-RU" sz="1800" i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8ppm</a:t>
            </a:r>
            <a:r>
              <a:rPr lang="ru-RU" sz="1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</p:txBody>
      </p:sp>
      <p:pic>
        <p:nvPicPr>
          <p:cNvPr id="15362" name="Picture 2" descr="http://www.russika.ru/userimages/1074_4790_13353662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3467786" cy="244827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4077072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Современные лазерные принтеры располагают большим объёмом памяти, отличаются лучшими скоростными характеристиками, нередко комплектуются модулями автоматической двусторонней печати. 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88640"/>
            <a:ext cx="7200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lero script" pitchFamily="66" charset="0"/>
              </a:rPr>
              <a:t>История</a:t>
            </a:r>
            <a:endParaRPr lang="ru-RU" sz="6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77" name="Rectangle 25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76" name="AutoShape 24"/>
          <p:cNvSpPr>
            <a:spLocks noChangeAspect="1" noChangeArrowheads="1" noTextEdit="1"/>
          </p:cNvSpPr>
          <p:nvPr/>
        </p:nvSpPr>
        <p:spPr bwMode="auto">
          <a:xfrm>
            <a:off x="323528" y="1412776"/>
            <a:ext cx="8353425" cy="5235898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3575" name="Rectangle 23"/>
          <p:cNvSpPr>
            <a:spLocks noChangeArrowheads="1"/>
          </p:cNvSpPr>
          <p:nvPr/>
        </p:nvSpPr>
        <p:spPr bwMode="auto">
          <a:xfrm>
            <a:off x="596900" y="333375"/>
            <a:ext cx="8007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265" tIns="30632" rIns="61265" bIns="30632" anchor="ctr"/>
          <a:lstStyle/>
          <a:p>
            <a:pPr algn="ctr"/>
            <a:r>
              <a:rPr lang="ru-RU" sz="4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Bolero script" charset="0"/>
                <a:ea typeface="Times New Roman" pitchFamily="18" charset="0"/>
                <a:cs typeface="Tahoma" pitchFamily="34" charset="0"/>
              </a:rPr>
              <a:t>Устройство лазерного </a:t>
            </a:r>
            <a:r>
              <a:rPr lang="ru-RU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lero script" charset="0"/>
                <a:ea typeface="Times New Roman" pitchFamily="18" charset="0"/>
                <a:cs typeface="Tahoma" pitchFamily="34" charset="0"/>
              </a:rPr>
              <a:t>принтера</a:t>
            </a:r>
            <a:endParaRPr lang="ru-RU" sz="4800" b="1" dirty="0">
              <a:effectLst/>
              <a:latin typeface="Bolero script" charset="0"/>
              <a:ea typeface="Times New Roman" pitchFamily="18" charset="0"/>
              <a:cs typeface="Tahoma" pitchFamily="34" charset="0"/>
            </a:endParaRPr>
          </a:p>
        </p:txBody>
      </p:sp>
      <p:pic>
        <p:nvPicPr>
          <p:cNvPr id="2357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4621212" cy="319405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ffectLst>
            <a:outerShdw dist="208295" dir="3145884" algn="ctr" rotWithShape="0">
              <a:srgbClr val="080808">
                <a:alpha val="50000"/>
              </a:srgbClr>
            </a:outerShdw>
          </a:effectLst>
        </p:spPr>
      </p:pic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5643563" y="1214438"/>
            <a:ext cx="3105150" cy="438150"/>
          </a:xfrm>
          <a:prstGeom prst="rect">
            <a:avLst/>
          </a:prstGeom>
          <a:noFill/>
          <a:ln w="12700">
            <a:solidFill>
              <a:srgbClr val="080808"/>
            </a:solidFill>
            <a:miter lim="800000"/>
            <a:headEnd/>
            <a:tailEnd/>
          </a:ln>
          <a:effectLst/>
        </p:spPr>
        <p:txBody>
          <a:bodyPr lIns="61265" tIns="30632" rIns="61265" bIns="30632">
            <a:spAutoFit/>
          </a:bodyPr>
          <a:lstStyle/>
          <a:p>
            <a:r>
              <a:rPr lang="ru-RU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Times New Roman" pitchFamily="18" charset="0"/>
                <a:cs typeface="Tahoma" pitchFamily="34" charset="0"/>
              </a:rPr>
              <a:t>1.Генератор лазера</a:t>
            </a:r>
            <a:endParaRPr lang="ru-RU" sz="2400" dirty="0">
              <a:effectLst/>
              <a:latin typeface="Arial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23572" name="Line 20"/>
          <p:cNvSpPr>
            <a:spLocks noChangeShapeType="1"/>
          </p:cNvSpPr>
          <p:nvPr/>
        </p:nvSpPr>
        <p:spPr bwMode="auto">
          <a:xfrm flipV="1">
            <a:off x="1619250" y="1419225"/>
            <a:ext cx="4024313" cy="425450"/>
          </a:xfrm>
          <a:prstGeom prst="line">
            <a:avLst/>
          </a:prstGeom>
          <a:noFill/>
          <a:ln w="9525">
            <a:solidFill>
              <a:srgbClr val="080808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5292725" y="1773238"/>
            <a:ext cx="3671888" cy="434975"/>
          </a:xfrm>
          <a:prstGeom prst="rect">
            <a:avLst/>
          </a:prstGeom>
          <a:noFill/>
          <a:ln w="9525">
            <a:solidFill>
              <a:srgbClr val="080808"/>
            </a:solidFill>
            <a:miter lim="800000"/>
            <a:headEnd/>
            <a:tailEnd/>
          </a:ln>
          <a:effectLst/>
        </p:spPr>
        <p:txBody>
          <a:bodyPr lIns="61265" tIns="30632" rIns="61265" bIns="30632">
            <a:spAutoFit/>
          </a:bodyPr>
          <a:lstStyle/>
          <a:p>
            <a:r>
              <a:rPr lang="ru-RU" sz="1200" b="1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Times New Roman" pitchFamily="18" charset="0"/>
                <a:cs typeface="Tahoma" pitchFamily="34" charset="0"/>
              </a:rPr>
              <a:t> </a:t>
            </a:r>
            <a:r>
              <a:rPr lang="ru-RU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Times New Roman" pitchFamily="18" charset="0"/>
                <a:cs typeface="Tahoma" pitchFamily="34" charset="0"/>
              </a:rPr>
              <a:t>2.Вращающееся зеркало</a:t>
            </a:r>
            <a:endParaRPr lang="ru-RU" sz="2400" dirty="0">
              <a:effectLst/>
              <a:latin typeface="Arial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23570" name="Line 18"/>
          <p:cNvSpPr>
            <a:spLocks noChangeShapeType="1"/>
          </p:cNvSpPr>
          <p:nvPr/>
        </p:nvSpPr>
        <p:spPr bwMode="auto">
          <a:xfrm flipV="1">
            <a:off x="1979613" y="2060575"/>
            <a:ext cx="3313112" cy="431800"/>
          </a:xfrm>
          <a:prstGeom prst="line">
            <a:avLst/>
          </a:prstGeom>
          <a:noFill/>
          <a:ln w="9525">
            <a:solidFill>
              <a:srgbClr val="080808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5508625" y="2349500"/>
            <a:ext cx="2447925" cy="434975"/>
          </a:xfrm>
          <a:prstGeom prst="rect">
            <a:avLst/>
          </a:prstGeom>
          <a:noFill/>
          <a:ln w="9525">
            <a:solidFill>
              <a:srgbClr val="080808"/>
            </a:solidFill>
            <a:miter lim="800000"/>
            <a:headEnd/>
            <a:tailEnd/>
          </a:ln>
          <a:effectLst/>
        </p:spPr>
        <p:txBody>
          <a:bodyPr lIns="61265" tIns="30632" rIns="61265" bIns="30632">
            <a:spAutoFit/>
          </a:bodyPr>
          <a:lstStyle/>
          <a:p>
            <a:r>
              <a:rPr lang="ru-RU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Times New Roman" pitchFamily="18" charset="0"/>
                <a:cs typeface="Tahoma" pitchFamily="34" charset="0"/>
              </a:rPr>
              <a:t>3.Лазерный луч</a:t>
            </a:r>
            <a:endParaRPr lang="ru-RU" sz="2400" dirty="0">
              <a:effectLst/>
              <a:latin typeface="Arial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23568" name="Line 16"/>
          <p:cNvSpPr>
            <a:spLocks noChangeShapeType="1"/>
          </p:cNvSpPr>
          <p:nvPr/>
        </p:nvSpPr>
        <p:spPr bwMode="auto">
          <a:xfrm flipV="1">
            <a:off x="2843213" y="2565400"/>
            <a:ext cx="2665412" cy="71438"/>
          </a:xfrm>
          <a:prstGeom prst="line">
            <a:avLst/>
          </a:prstGeom>
          <a:noFill/>
          <a:ln w="9525">
            <a:solidFill>
              <a:srgbClr val="080808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395288" y="5949950"/>
            <a:ext cx="5256212" cy="434975"/>
          </a:xfrm>
          <a:prstGeom prst="rect">
            <a:avLst/>
          </a:prstGeom>
          <a:noFill/>
          <a:ln w="9525">
            <a:solidFill>
              <a:srgbClr val="080808"/>
            </a:solidFill>
            <a:miter lim="800000"/>
            <a:headEnd/>
            <a:tailEnd/>
          </a:ln>
          <a:effectLst/>
        </p:spPr>
        <p:txBody>
          <a:bodyPr lIns="61265" tIns="30632" rIns="61265" bIns="30632">
            <a:spAutoFit/>
          </a:bodyPr>
          <a:lstStyle/>
          <a:p>
            <a:pPr algn="ctr"/>
            <a:r>
              <a:rPr lang="ru-RU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Times New Roman" pitchFamily="18" charset="0"/>
                <a:cs typeface="Tahoma" pitchFamily="34" charset="0"/>
              </a:rPr>
              <a:t>4.Валики, подающие бумагу</a:t>
            </a:r>
            <a:endParaRPr lang="ru-RU" sz="2400" dirty="0">
              <a:effectLst/>
              <a:latin typeface="Arial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23566" name="Line 14"/>
          <p:cNvSpPr>
            <a:spLocks noChangeShapeType="1"/>
          </p:cNvSpPr>
          <p:nvPr/>
        </p:nvSpPr>
        <p:spPr bwMode="auto">
          <a:xfrm flipV="1">
            <a:off x="1331913" y="3602038"/>
            <a:ext cx="355600" cy="2347912"/>
          </a:xfrm>
          <a:prstGeom prst="line">
            <a:avLst/>
          </a:prstGeom>
          <a:noFill/>
          <a:ln w="9525">
            <a:solidFill>
              <a:srgbClr val="080808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5435600" y="3141663"/>
            <a:ext cx="3171825" cy="800100"/>
          </a:xfrm>
          <a:prstGeom prst="rect">
            <a:avLst/>
          </a:prstGeom>
          <a:noFill/>
          <a:ln w="9525">
            <a:solidFill>
              <a:srgbClr val="080808"/>
            </a:solidFill>
            <a:miter lim="800000"/>
            <a:headEnd/>
            <a:tailEnd/>
          </a:ln>
          <a:effectLst/>
        </p:spPr>
        <p:txBody>
          <a:bodyPr lIns="61265" tIns="30632" rIns="61265" bIns="30632">
            <a:spAutoFit/>
          </a:bodyPr>
          <a:lstStyle/>
          <a:p>
            <a:pPr algn="ctr"/>
            <a:r>
              <a:rPr lang="ru-RU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Times New Roman" pitchFamily="18" charset="0"/>
                <a:cs typeface="Tahoma" pitchFamily="34" charset="0"/>
              </a:rPr>
              <a:t>5.Валик, подающий тонер</a:t>
            </a:r>
            <a:endParaRPr lang="ru-RU" sz="2400" dirty="0">
              <a:effectLst/>
              <a:latin typeface="Arial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 flipH="1" flipV="1">
            <a:off x="2700338" y="3284538"/>
            <a:ext cx="2735262" cy="215900"/>
          </a:xfrm>
          <a:prstGeom prst="line">
            <a:avLst/>
          </a:prstGeom>
          <a:noFill/>
          <a:ln w="9525">
            <a:solidFill>
              <a:srgbClr val="080808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1785918" y="4929198"/>
            <a:ext cx="3425850" cy="800100"/>
          </a:xfrm>
          <a:prstGeom prst="rect">
            <a:avLst/>
          </a:prstGeom>
          <a:noFill/>
          <a:ln w="9525">
            <a:solidFill>
              <a:srgbClr val="080808"/>
            </a:solidFill>
            <a:miter lim="800000"/>
            <a:headEnd/>
            <a:tailEnd/>
          </a:ln>
          <a:effectLst/>
        </p:spPr>
        <p:txBody>
          <a:bodyPr wrap="square" lIns="61265" tIns="30632" rIns="61265" bIns="30632">
            <a:spAutoFit/>
          </a:bodyPr>
          <a:lstStyle/>
          <a:p>
            <a:pPr algn="ctr"/>
            <a:r>
              <a:rPr lang="ru-RU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Times New Roman" pitchFamily="18" charset="0"/>
                <a:cs typeface="Tahoma" pitchFamily="34" charset="0"/>
              </a:rPr>
              <a:t>6.Фотопроводящий цилиндр</a:t>
            </a:r>
            <a:endParaRPr lang="ru-RU" sz="2400" dirty="0">
              <a:effectLst/>
              <a:latin typeface="Arial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5435600" y="4221163"/>
            <a:ext cx="2736850" cy="800100"/>
          </a:xfrm>
          <a:prstGeom prst="rect">
            <a:avLst/>
          </a:prstGeom>
          <a:noFill/>
          <a:ln w="9525">
            <a:solidFill>
              <a:srgbClr val="080808"/>
            </a:solidFill>
            <a:miter lim="800000"/>
            <a:headEnd/>
            <a:tailEnd/>
          </a:ln>
          <a:effectLst/>
        </p:spPr>
        <p:txBody>
          <a:bodyPr lIns="61265" tIns="30632" rIns="61265" bIns="30632">
            <a:spAutoFit/>
          </a:bodyPr>
          <a:lstStyle/>
          <a:p>
            <a:pPr algn="ctr"/>
            <a:r>
              <a:rPr lang="ru-RU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Times New Roman" pitchFamily="18" charset="0"/>
                <a:cs typeface="Tahoma" pitchFamily="34" charset="0"/>
              </a:rPr>
              <a:t>7.Узел фиксации </a:t>
            </a:r>
          </a:p>
          <a:p>
            <a:pPr algn="ctr"/>
            <a:r>
              <a:rPr lang="ru-RU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Times New Roman" pitchFamily="18" charset="0"/>
                <a:cs typeface="Tahoma" pitchFamily="34" charset="0"/>
              </a:rPr>
              <a:t>изображения</a:t>
            </a:r>
            <a:endParaRPr lang="ru-RU" sz="2400" dirty="0">
              <a:effectLst/>
              <a:latin typeface="Arial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 flipH="1" flipV="1">
            <a:off x="3143240" y="4000504"/>
            <a:ext cx="647700" cy="936625"/>
          </a:xfrm>
          <a:prstGeom prst="line">
            <a:avLst/>
          </a:prstGeom>
          <a:noFill/>
          <a:ln w="9525">
            <a:solidFill>
              <a:srgbClr val="080808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 flipH="1" flipV="1">
            <a:off x="3635375" y="3573463"/>
            <a:ext cx="1800225" cy="1008062"/>
          </a:xfrm>
          <a:prstGeom prst="line">
            <a:avLst/>
          </a:prstGeom>
          <a:noFill/>
          <a:ln w="9525">
            <a:solidFill>
              <a:srgbClr val="080808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86" name="Text Box 34"/>
          <p:cNvSpPr txBox="1">
            <a:spLocks noChangeArrowheads="1"/>
          </p:cNvSpPr>
          <p:nvPr/>
        </p:nvSpPr>
        <p:spPr bwMode="auto">
          <a:xfrm>
            <a:off x="179388" y="6453188"/>
            <a:ext cx="5762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3" grpId="0" animBg="1"/>
      <p:bldP spid="23571" grpId="0" animBg="1"/>
      <p:bldP spid="23569" grpId="0" animBg="1"/>
      <p:bldP spid="23567" grpId="0" animBg="1"/>
      <p:bldP spid="23565" grpId="0" animBg="1"/>
      <p:bldP spid="23563" grpId="0" animBg="1"/>
      <p:bldP spid="235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357298"/>
            <a:ext cx="9144000" cy="5500702"/>
          </a:xfrm>
          <a:prstGeom prst="rect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3041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Bolero script" pitchFamily="66" charset="0"/>
              </a:rPr>
              <a:t>Принцип действия</a:t>
            </a:r>
            <a:endParaRPr lang="ru-RU" sz="6000" dirty="0">
              <a:latin typeface="Bolero script" pitchFamily="66" charset="0"/>
            </a:endParaRPr>
          </a:p>
        </p:txBody>
      </p:sp>
      <p:pic>
        <p:nvPicPr>
          <p:cNvPr id="3074" name="Picture 2" descr="C:\Documents and Settings\User\Рабочий стол\анимация\Копия image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85860"/>
            <a:ext cx="5500726" cy="4625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857884" y="1285860"/>
            <a:ext cx="31432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bg1"/>
                </a:solidFill>
              </a:rPr>
              <a:t>Отпечатки сделанные таким способом не боятся влаги, устойчивы к истиранию и выцветанию. Качество такого изображения очень высокое.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4282" y="5657671"/>
            <a:ext cx="8715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i="1" dirty="0" smtClean="0">
              <a:solidFill>
                <a:schemeClr val="bg1"/>
              </a:solidFill>
            </a:endParaRPr>
          </a:p>
          <a:p>
            <a:pPr algn="just"/>
            <a:r>
              <a:rPr lang="ru-RU" sz="2400" i="1" dirty="0" smtClean="0">
                <a:solidFill>
                  <a:schemeClr val="bg1"/>
                </a:solidFill>
              </a:rPr>
              <a:t>Процесс лазерной печати складывается из пяти последовательных этапов:</a:t>
            </a:r>
            <a:endParaRPr lang="ru-RU" sz="24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3669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Bolero script" pitchFamily="66" charset="0"/>
              </a:rPr>
              <a:t>Зарядка фотовала</a:t>
            </a:r>
            <a:endParaRPr lang="ru-RU" sz="3200" dirty="0">
              <a:latin typeface="Bolero script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501122" cy="1214445"/>
          </a:xfrm>
          <a:solidFill>
            <a:srgbClr val="000000"/>
          </a:solidFill>
        </p:spPr>
        <p:txBody>
          <a:bodyPr>
            <a:noAutofit/>
          </a:bodyPr>
          <a:lstStyle/>
          <a:p>
            <a:pPr algn="just"/>
            <a:r>
              <a:rPr lang="ru-RU" sz="3600" i="1" u="sng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Фотовал</a:t>
            </a:r>
            <a:r>
              <a:rPr lang="ru-RU" sz="3600" i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ru-RU" sz="3600" i="1" u="sng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фотобарабан</a:t>
            </a:r>
            <a:r>
              <a:rPr lang="ru-RU" sz="3600" i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)-</a:t>
            </a: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цилиндр с покрытием из фотополупроводника.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2844" y="142853"/>
            <a:ext cx="86439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0AD00">
                    <a:satMod val="150000"/>
                  </a:srgbClr>
                </a:solidFill>
                <a:latin typeface="Bolero script" pitchFamily="66" charset="0"/>
                <a:ea typeface="+mj-ea"/>
                <a:cs typeface="+mj-cs"/>
              </a:rPr>
              <a:t>Принцип </a:t>
            </a:r>
            <a:r>
              <a:rPr lang="ru-RU" sz="3200" b="1" dirty="0" smtClean="0">
                <a:solidFill>
                  <a:srgbClr val="F0AD00">
                    <a:satMod val="150000"/>
                  </a:srgbClr>
                </a:solidFill>
                <a:latin typeface="Bolero script" pitchFamily="66" charset="0"/>
                <a:ea typeface="+mj-ea"/>
                <a:cs typeface="+mj-cs"/>
              </a:rPr>
              <a:t>действия: </a:t>
            </a:r>
          </a:p>
          <a:p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</a:t>
            </a:r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</a:t>
            </a:r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ru-RU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9" name="Picture 3" descr="C:\Documents and Settings\User\Рабочий стол\анимация\charg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496"/>
            <a:ext cx="4822065" cy="38576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143504" y="2786058"/>
            <a:ext cx="3748976" cy="3539430"/>
          </a:xfrm>
          <a:prstGeom prst="rect">
            <a:avLst/>
          </a:prstGeom>
          <a:solidFill>
            <a:srgbClr val="000000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800" i="1" dirty="0" smtClean="0">
                <a:solidFill>
                  <a:schemeClr val="bg1"/>
                </a:solidFill>
              </a:rPr>
              <a:t>На него наносится равномерный электрический заряд, который может быть положительный или отрицательный, в зависимости от материала.</a:t>
            </a:r>
            <a:endParaRPr lang="ru-RU" sz="2800" i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3143248"/>
            <a:ext cx="285752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5101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lero script" pitchFamily="66" charset="0"/>
              </a:rPr>
              <a:t>Лазерное сканирование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lero script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8715436" cy="1939561"/>
          </a:xfrm>
          <a:solidFill>
            <a:schemeClr val="tx1"/>
          </a:solidFill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38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Лазерное сканирование</a:t>
            </a:r>
            <a:r>
              <a:rPr lang="ru-RU" sz="3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(засвечивание) — процесс прохождения отрицательно заряженной поверхности фотовала под лазерным лучом. </a:t>
            </a:r>
          </a:p>
          <a:p>
            <a:pPr algn="just">
              <a:buNone/>
            </a:pP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Луч лазера засвечивает те части поверхности, где в последствии будет находится тонер.</a:t>
            </a:r>
            <a:endParaRPr lang="ru-RU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Второй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29256" y="3929066"/>
            <a:ext cx="3357586" cy="258532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7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результате этой засветки, заряд с полупроводника «стекает» на металлический материал цилиндра</a:t>
            </a:r>
            <a:endParaRPr lang="ru-RU" sz="27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User\Рабочий стол\анимация\Новая папка\Копия (2) r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786190"/>
            <a:ext cx="4857784" cy="285752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3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Другая 7">
      <a:dk1>
        <a:srgbClr val="141415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C00000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41415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483</TotalTime>
  <Words>1025</Words>
  <Application>Microsoft Office PowerPoint</Application>
  <PresentationFormat>Экран (4:3)</PresentationFormat>
  <Paragraphs>101</Paragraphs>
  <Slides>21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Bolero script</vt:lpstr>
      <vt:lpstr>Wingdings 2</vt:lpstr>
      <vt:lpstr>Times New Roman</vt:lpstr>
      <vt:lpstr>Corbel</vt:lpstr>
      <vt:lpstr>Tahoma</vt:lpstr>
      <vt:lpstr>Wingdings</vt:lpstr>
      <vt:lpstr>Wingdings 3</vt:lpstr>
      <vt:lpstr>Модульная</vt:lpstr>
      <vt:lpstr>«Лазерный принтер.  Принцип работы и технические характеристики»</vt:lpstr>
      <vt:lpstr>Цель урока:</vt:lpstr>
      <vt:lpstr>Определение</vt:lpstr>
      <vt:lpstr>История</vt:lpstr>
      <vt:lpstr>Слайд 5</vt:lpstr>
      <vt:lpstr>Слайд 6</vt:lpstr>
      <vt:lpstr>Принцип действия</vt:lpstr>
      <vt:lpstr>Зарядка фотовала</vt:lpstr>
      <vt:lpstr>Лазерное сканирование</vt:lpstr>
      <vt:lpstr>Нанесение тонера</vt:lpstr>
      <vt:lpstr>Перенос тонера на бумагу</vt:lpstr>
      <vt:lpstr>Закрепление тонера</vt:lpstr>
      <vt:lpstr>Принцип действия:</vt:lpstr>
      <vt:lpstr>Цветная лазерная печать</vt:lpstr>
      <vt:lpstr>Слайд 15</vt:lpstr>
      <vt:lpstr>Слайд 16</vt:lpstr>
      <vt:lpstr>Преимущества лазерных принтеров</vt:lpstr>
      <vt:lpstr>Слайд 18</vt:lpstr>
      <vt:lpstr>Недостатки лазерных принтеров</vt:lpstr>
      <vt:lpstr>Вопросы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 «Принцип работы и технические характеристики лазерного принтера»</dc:title>
  <dc:creator>Лена</dc:creator>
  <cp:lastModifiedBy>1</cp:lastModifiedBy>
  <cp:revision>82</cp:revision>
  <dcterms:modified xsi:type="dcterms:W3CDTF">2015-02-24T17:15:17Z</dcterms:modified>
</cp:coreProperties>
</file>