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BDEB52-994B-4FF6-89AA-E2AEDCF1F061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5F4E73-626D-48FA-9D9A-809DCDC8BCC4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EB52-994B-4FF6-89AA-E2AEDCF1F061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4E73-626D-48FA-9D9A-809DCDC8BCC4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EB52-994B-4FF6-89AA-E2AEDCF1F061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4E73-626D-48FA-9D9A-809DCDC8BCC4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EB52-994B-4FF6-89AA-E2AEDCF1F061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4E73-626D-48FA-9D9A-809DCDC8BCC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EB52-994B-4FF6-89AA-E2AEDCF1F061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4E73-626D-48FA-9D9A-809DCDC8BCC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EB52-994B-4FF6-89AA-E2AEDCF1F061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4E73-626D-48FA-9D9A-809DCDC8BCC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EB52-994B-4FF6-89AA-E2AEDCF1F061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4E73-626D-48FA-9D9A-809DCDC8BCC4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EB52-994B-4FF6-89AA-E2AEDCF1F061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4E73-626D-48FA-9D9A-809DCDC8BCC4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EB52-994B-4FF6-89AA-E2AEDCF1F061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4E73-626D-48FA-9D9A-809DCDC8B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EB52-994B-4FF6-89AA-E2AEDCF1F061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4E73-626D-48FA-9D9A-809DCDC8B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EB52-994B-4FF6-89AA-E2AEDCF1F061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4E73-626D-48FA-9D9A-809DCDC8B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5BDEB52-994B-4FF6-89AA-E2AEDCF1F061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5F4E73-626D-48FA-9D9A-809DCDC8BCC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b="1" dirty="0" err="1">
                <a:latin typeface="Comic Sans MS" pitchFamily="66" charset="0"/>
              </a:rPr>
              <a:t>Здоровьесберегающея</a:t>
            </a:r>
            <a:r>
              <a:rPr lang="ru-RU" sz="4000" b="1" dirty="0">
                <a:latin typeface="Comic Sans MS" pitchFamily="66" charset="0"/>
              </a:rPr>
              <a:t> среда в детском саду</a:t>
            </a:r>
          </a:p>
        </p:txBody>
      </p:sp>
    </p:spTree>
    <p:extLst>
      <p:ext uri="{BB962C8B-B14F-4D97-AF65-F5344CB8AC3E}">
        <p14:creationId xmlns:p14="http://schemas.microsoft.com/office/powerpoint/2010/main" val="76881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19" b="21719"/>
          <a:stretch>
            <a:fillRect/>
          </a:stretch>
        </p:blipFill>
        <p:spPr>
          <a:xfrm rot="254582">
            <a:off x="2263352" y="261899"/>
            <a:ext cx="4800780" cy="39658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8489" y="4581128"/>
            <a:ext cx="7756264" cy="2088232"/>
          </a:xfrm>
        </p:spPr>
        <p:txBody>
          <a:bodyPr>
            <a:noAutofit/>
          </a:bodyPr>
          <a:lstStyle/>
          <a:p>
            <a:pPr algn="l"/>
            <a:r>
              <a:rPr lang="ru-RU" sz="1700" dirty="0">
                <a:solidFill>
                  <a:srgbClr val="895D1D"/>
                </a:solidFill>
                <a:latin typeface="Comic Sans MS" pitchFamily="66" charset="0"/>
                <a:ea typeface="Calibri"/>
                <a:cs typeface="Times New Roman"/>
              </a:rPr>
              <a:t>Наиболее доступное средство увеличения потенциала здоровья — физическая культура, двигательная активность.</a:t>
            </a:r>
            <a:br>
              <a:rPr lang="ru-RU" sz="1700" dirty="0">
                <a:solidFill>
                  <a:srgbClr val="895D1D"/>
                </a:solidFill>
                <a:latin typeface="Comic Sans MS" pitchFamily="66" charset="0"/>
                <a:ea typeface="Calibri"/>
                <a:cs typeface="Times New Roman"/>
              </a:rPr>
            </a:br>
            <a:r>
              <a:rPr lang="ru-RU" sz="1700" dirty="0">
                <a:solidFill>
                  <a:srgbClr val="895D1D"/>
                </a:solidFill>
                <a:latin typeface="Comic Sans MS" pitchFamily="66" charset="0"/>
                <a:ea typeface="Calibri"/>
                <a:cs typeface="Times New Roman"/>
              </a:rPr>
              <a:t>Проблема </a:t>
            </a:r>
            <a:r>
              <a:rPr lang="ru-RU" sz="1700" dirty="0" err="1">
                <a:solidFill>
                  <a:srgbClr val="895D1D"/>
                </a:solidFill>
                <a:latin typeface="Comic Sans MS" pitchFamily="66" charset="0"/>
                <a:ea typeface="Calibri"/>
                <a:cs typeface="Times New Roman"/>
              </a:rPr>
              <a:t>здоровьесбережения</a:t>
            </a:r>
            <a:r>
              <a:rPr lang="ru-RU" sz="1700" dirty="0">
                <a:solidFill>
                  <a:srgbClr val="895D1D"/>
                </a:solidFill>
                <a:latin typeface="Comic Sans MS" pitchFamily="66" charset="0"/>
                <a:ea typeface="Calibri"/>
                <a:cs typeface="Times New Roman"/>
              </a:rPr>
              <a:t> детей становится не только </a:t>
            </a:r>
            <a:r>
              <a:rPr lang="ru-RU" sz="1700" dirty="0">
                <a:solidFill>
                  <a:schemeClr val="tx2"/>
                </a:solidFill>
                <a:latin typeface="Comic Sans MS" pitchFamily="66" charset="0"/>
                <a:ea typeface="Calibri"/>
                <a:cs typeface="Times New Roman"/>
              </a:rPr>
              <a:t>медицинской, </a:t>
            </a:r>
            <a:r>
              <a:rPr lang="ru-RU" sz="1700" dirty="0">
                <a:solidFill>
                  <a:srgbClr val="895D1D"/>
                </a:solidFill>
                <a:latin typeface="Comic Sans MS" pitchFamily="66" charset="0"/>
                <a:ea typeface="Calibri"/>
                <a:cs typeface="Times New Roman"/>
              </a:rPr>
              <a:t>но и педагогической. Качественное образование, </a:t>
            </a:r>
            <a:r>
              <a:rPr lang="ru-RU" sz="1700" dirty="0">
                <a:solidFill>
                  <a:schemeClr val="tx2"/>
                </a:solidFill>
                <a:latin typeface="Comic Sans MS" pitchFamily="66" charset="0"/>
                <a:ea typeface="Calibri"/>
                <a:cs typeface="Times New Roman"/>
              </a:rPr>
              <a:t>особенно дошкольное</a:t>
            </a:r>
            <a:r>
              <a:rPr lang="ru-RU" sz="1700" dirty="0">
                <a:solidFill>
                  <a:srgbClr val="895D1D"/>
                </a:solidFill>
                <a:latin typeface="Comic Sans MS" pitchFamily="66" charset="0"/>
                <a:ea typeface="Calibri"/>
                <a:cs typeface="Times New Roman"/>
              </a:rPr>
              <a:t>, возможно только при </a:t>
            </a:r>
            <a:r>
              <a:rPr lang="ru-RU" sz="1700" dirty="0" err="1">
                <a:solidFill>
                  <a:srgbClr val="895D1D"/>
                </a:solidFill>
                <a:latin typeface="Comic Sans MS" pitchFamily="66" charset="0"/>
                <a:ea typeface="Calibri"/>
                <a:cs typeface="Times New Roman"/>
              </a:rPr>
              <a:t>здоровьесберегающих</a:t>
            </a:r>
            <a:r>
              <a:rPr lang="ru-RU" sz="1700" dirty="0">
                <a:solidFill>
                  <a:srgbClr val="895D1D"/>
                </a:solidFill>
                <a:latin typeface="Comic Sans MS" pitchFamily="66" charset="0"/>
                <a:ea typeface="Calibri"/>
                <a:cs typeface="Times New Roman"/>
              </a:rPr>
              <a:t> и </a:t>
            </a:r>
            <a:r>
              <a:rPr lang="ru-RU" sz="1700" dirty="0" err="1">
                <a:solidFill>
                  <a:srgbClr val="895D1D"/>
                </a:solidFill>
                <a:latin typeface="Comic Sans MS" pitchFamily="66" charset="0"/>
                <a:ea typeface="Calibri"/>
                <a:cs typeface="Times New Roman"/>
              </a:rPr>
              <a:t>здоровье­укрепляющих</a:t>
            </a:r>
            <a:r>
              <a:rPr lang="ru-RU" sz="1700" dirty="0">
                <a:solidFill>
                  <a:srgbClr val="895D1D"/>
                </a:solidFill>
                <a:latin typeface="Comic Sans MS" pitchFamily="66" charset="0"/>
                <a:ea typeface="Calibri"/>
                <a:cs typeface="Times New Roman"/>
              </a:rPr>
              <a:t> условиях. Сохранение и укрепление здоровья детей в процессе воспитания и обучения — приоритетная задача, стоящая перед педагогами ДОУ.</a:t>
            </a:r>
            <a:br>
              <a:rPr lang="ru-RU" sz="1700" dirty="0">
                <a:solidFill>
                  <a:srgbClr val="895D1D"/>
                </a:solidFill>
                <a:latin typeface="Comic Sans MS" pitchFamily="66" charset="0"/>
                <a:ea typeface="Calibri"/>
                <a:cs typeface="Times New Roman"/>
              </a:rPr>
            </a:b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82801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" r="276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8489" y="4581128"/>
            <a:ext cx="7756264" cy="2160240"/>
          </a:xfrm>
        </p:spPr>
        <p:txBody>
          <a:bodyPr>
            <a:normAutofit fontScale="92500"/>
          </a:bodyPr>
          <a:lstStyle/>
          <a:p>
            <a:pPr algn="l">
              <a:spcAft>
                <a:spcPts val="0"/>
              </a:spcAft>
            </a:pPr>
            <a:r>
              <a:rPr lang="ru-RU" sz="1700" dirty="0">
                <a:solidFill>
                  <a:schemeClr val="tx2"/>
                </a:solidFill>
                <a:latin typeface="Comic Sans MS" pitchFamily="66" charset="0"/>
                <a:ea typeface="Calibri"/>
                <a:cs typeface="Times New Roman"/>
              </a:rPr>
              <a:t>Существует более 300 определений понятия «здоровье». Согласно определению Всемирной организации здравоохранения, здоровье — это состояние полного физического, психического и социального благо­получия, а не только отсутствие болезней или физических дефектов.</a:t>
            </a:r>
          </a:p>
          <a:p>
            <a:pPr algn="l">
              <a:spcAft>
                <a:spcPts val="0"/>
              </a:spcAft>
            </a:pPr>
            <a:r>
              <a:rPr lang="ru-RU" sz="1700" dirty="0">
                <a:solidFill>
                  <a:schemeClr val="tx2"/>
                </a:solidFill>
                <a:latin typeface="Comic Sans MS" pitchFamily="66" charset="0"/>
                <a:ea typeface="Calibri"/>
                <a:cs typeface="Times New Roman"/>
              </a:rPr>
              <a:t>Охрану здоровья детей можно назвать приоритетным направлением деятельности всего общества, поскольку лишь здоровые дети в состоянии должным образом усваивать полученные знания и в будущем способны заниматься производительно-полезным трудом.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70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9976" y="404664"/>
            <a:ext cx="86409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err="1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Здоровьесберегающая</a:t>
            </a: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 педагогическая технология, по мнению Валентина Дмитриевича Сонькина, — это: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условия нахождения ребенка в детском саду (отсутствие стресса, адекватность требований, адекватность методик обучения и воспитания);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рациональная организация образовательного процесса (в соответствии с возрастными, половыми, индивидуальными особенностями и гигиеническими требованиями);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соответствие учебной и физической нагрузки возрастным возможностям ребенка;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необходимый, достаточный и рационально организованный двигательный режим</a:t>
            </a:r>
          </a:p>
          <a:p>
            <a:pPr>
              <a:spcAft>
                <a:spcPts val="0"/>
              </a:spcAft>
            </a:pPr>
            <a:r>
              <a:rPr lang="ru-RU" dirty="0" err="1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Здоровьесберегающие</a:t>
            </a: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 педагогические технологии реализуются на основе личностно-ориентированного подхода. Осуществляемые на основе личностно-развивающих ситуаций, они относятся к тем жизненно важным факторам, благодаря которым дошкольники учатся жить вместе и эффективно взаимодействовать. Они должны обеспечить развитие природных способностей ребенка: его ума, нравственных и эстетических чувств, потребности в деятельности, овладении первоначальным опытом общения с людьми, природой, искусством.</a:t>
            </a:r>
            <a:endParaRPr lang="ru-RU" dirty="0">
              <a:solidFill>
                <a:schemeClr val="tx2"/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7785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465" y="260648"/>
            <a:ext cx="8640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Технологии бывают: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dirty="0" err="1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Здоровьесберегающие</a:t>
            </a: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 — это обеспечение двигательной активности, витаминизация, организация здорового питания.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Оздоровительные — физическая подготовка, закаливание, гимнастика, массаж.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Технологии обучения здоровью — это включение соответствующих тем в предметы общеобразовательного цикла.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Воспитание культуры здоровья — занятия по развитию личности воспитанников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Целью нашего дошкольного учреждения является: сохранение и укрепление здоровья воспитанников путем создания </a:t>
            </a:r>
            <a:r>
              <a:rPr lang="ru-RU" dirty="0" err="1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здоровьесберегающей</a:t>
            </a: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 среды в детском саду.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В нашем дошкольном учреждении все мы стараемся создать психологические условия организации </a:t>
            </a:r>
            <a:r>
              <a:rPr lang="ru-RU" dirty="0" err="1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здоровьесберегающего</a:t>
            </a: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 процесса воспитания и развития детей, к которым относятся: учет возрастных и индивидуальных особенностей ребенка; организация общения и деятельности для появления у ребенка позитивного эмоционального опыта; поощрение самостоятельности; развитие творческого вообра­жения, формирование осмысленной моторики, создание и закрепление целостного позитивного психосоматического состояния при выполнении различных видов деятельности, развитие способности сопереживания, умений активного творческого самовыражения.</a:t>
            </a:r>
            <a:endParaRPr lang="ru-RU" dirty="0">
              <a:solidFill>
                <a:schemeClr val="tx2"/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2194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" r="276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8489" y="4581128"/>
            <a:ext cx="7756264" cy="2016224"/>
          </a:xfrm>
        </p:spPr>
        <p:txBody>
          <a:bodyPr>
            <a:normAutofit fontScale="92500" lnSpcReduction="10000"/>
          </a:bodyPr>
          <a:lstStyle/>
          <a:p>
            <a:pPr algn="l">
              <a:spcAft>
                <a:spcPts val="0"/>
              </a:spcAft>
            </a:pPr>
            <a:r>
              <a:rPr lang="ru-RU" dirty="0">
                <a:solidFill>
                  <a:schemeClr val="tx2"/>
                </a:solidFill>
                <a:latin typeface="Comic Sans MS" pitchFamily="66" charset="0"/>
                <a:ea typeface="Calibri"/>
                <a:cs typeface="Times New Roman"/>
              </a:rPr>
              <a:t>Так же создали условия </a:t>
            </a:r>
            <a:r>
              <a:rPr lang="ru-RU" dirty="0" err="1">
                <a:solidFill>
                  <a:schemeClr val="tx2"/>
                </a:solidFill>
                <a:latin typeface="Comic Sans MS" pitchFamily="66" charset="0"/>
                <a:ea typeface="Calibri"/>
                <a:cs typeface="Times New Roman"/>
              </a:rPr>
              <a:t>здоровьесберегающего</a:t>
            </a:r>
            <a:r>
              <a:rPr lang="ru-RU" dirty="0">
                <a:solidFill>
                  <a:schemeClr val="tx2"/>
                </a:solidFill>
                <a:latin typeface="Comic Sans MS" pitchFamily="66" charset="0"/>
                <a:ea typeface="Calibri"/>
                <a:cs typeface="Times New Roman"/>
              </a:rPr>
              <a:t> процесса воспитания и развития детей в дошкольном учреждении, такие как: организация разных видов деятельности детей в игровой форме; построение образовательного процесса в виде модели культуры; организация </a:t>
            </a:r>
            <a:r>
              <a:rPr lang="ru-RU" dirty="0" err="1">
                <a:solidFill>
                  <a:schemeClr val="tx2"/>
                </a:solidFill>
                <a:latin typeface="Comic Sans MS" pitchFamily="66" charset="0"/>
                <a:ea typeface="Calibri"/>
                <a:cs typeface="Times New Roman"/>
              </a:rPr>
              <a:t>культуротворчества</a:t>
            </a:r>
            <a:r>
              <a:rPr lang="ru-RU" dirty="0">
                <a:solidFill>
                  <a:schemeClr val="tx2"/>
                </a:solidFill>
                <a:latin typeface="Comic Sans MS" pitchFamily="66" charset="0"/>
                <a:ea typeface="Calibri"/>
                <a:cs typeface="Times New Roman"/>
              </a:rPr>
              <a:t> дошкольников; оснащение деятельности детей обору­дованием, игрушками, играми, игровыми упражнениями и пособиями</a:t>
            </a:r>
          </a:p>
          <a:p>
            <a:pPr algn="l">
              <a:spcAft>
                <a:spcPts val="0"/>
              </a:spcAft>
            </a:pPr>
            <a:r>
              <a:rPr lang="ru-RU" dirty="0">
                <a:solidFill>
                  <a:schemeClr val="tx2"/>
                </a:solidFill>
                <a:latin typeface="Comic Sans MS" pitchFamily="66" charset="0"/>
                <a:ea typeface="Calibri"/>
                <a:cs typeface="Times New Roman"/>
              </a:rPr>
              <a:t>Вся эта работа осуществляется комплексно, в течение всего дня и с участием медицинских и педагогических работников: воспитателя, педагога — психолога, инструктора по физической культуре, музыкального руководителя.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54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640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Являясь участниками этого общего процесса, мы уделяем особое внимание обучению дошкольников основным движениям и навыкам здорового образа жизни применяя на практике внедрение различных методов и приемов для создания среды </a:t>
            </a:r>
            <a:r>
              <a:rPr lang="ru-RU" dirty="0" err="1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здоровьесберегающего</a:t>
            </a: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 процесса.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Это динамические паузы, которые проводятся воспитателем во время занятий, 2—5 мин., по мере утомляемости детей. Могут включать в себя элементы гимнастики для глаз, дыхательной гимнастики и других в зависимости от вида занятия.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Подвижные и спортивные игры —воспитатели, инструктор физического воспитания. Как часть физкультурного занятия, на прогулке, в групповой комнате —малоподвижные игры.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Релаксацию проводят воспитатели, инструктор физического воспитания, психолог в любом подходящем помещении. Для всех возрастных групп. Можно использовать спокойную классическую музыку (Чайковский, Рахманинов), звуки природы.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Гимнастика пальчиковая. Проводится с младшего возраста индивидуально либо с подгруппой ежедневно воспитателем или логопедом. Рекомендуется всем детям, особенно с речевыми пробле­мами. Проводится в любое удобное время, а так же во время занятий.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Гимнастика для глаз. Ежедневно по 3—5 мин. в любое свободное время и во время занятий, чтобы снять зрительную нагрузку у детей.</a:t>
            </a:r>
          </a:p>
          <a:p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148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Гимнастика дыхательная. В различных формах физкультурно-оздоровительной работы, на </a:t>
            </a:r>
            <a:r>
              <a:rPr lang="ru-RU" dirty="0" err="1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физминутках</a:t>
            </a: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 во время занятий и после сна: во время гимнастики.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Гимнастика бодрящая. Ежедневно после дневного сна, 5—10 мин. Форма проведения различна: упражнения на кроватках, обширное умывание; ходьба по ребристым дощечкам. Проводит воспитатель.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Гимнастика корригирующая и ортопедическая. В различных формах физкультурно-оздоровительной работы. Проводят воспитатели, руководитель физического воспитания.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Физкультурная образовательная деятельность проводится в хорошо проветренном помещение 2 раза в неделю в спортивном зале и 1 раз на воздухе. Младший возраст —15 мин., средний возраст —20 мин., старший возраст —25-30 мин. Проводят воспитатели, инструктор физического воспитания.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Проблемно-игровые ситуации в свободное время, можно во второй половине дня. Время строго не фиксировано, в зависимости от задач, поставленных педагогом. Занятие может быть организовано не заметно для детей, посредством включения педагога в процесс игровой деятельности.</a:t>
            </a:r>
            <a:endParaRPr lang="ru-RU" dirty="0">
              <a:solidFill>
                <a:schemeClr val="tx2"/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0271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4345"/>
            <a:ext cx="86409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Технологии музыкального воздействия применяются в различных формах физкультурно-оздоровительной работы. Они используются для снятия напряжения, повышения эмоционального настроя и пр. Занятия проводятся воспитателями совместно с музыкальным руководителем.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Дополнительно используются методы закаливания: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умывание холодной водой после дневного сна.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босохождение</a:t>
            </a: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 в сочетании с воздушными ваннами проводится на занятиях по физической культуре и после дневного сна.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консультации и беседы с родителями по поводу профилактики болезней, соблюдением личной гигиены, пользе дополнительных прогулок и занятий в различных спортивных секциях, освещаем эти вопросы так же и на родительских собраниях.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/>
                </a:solidFill>
                <a:effectLst/>
                <a:latin typeface="Comic Sans MS" pitchFamily="66" charset="0"/>
                <a:ea typeface="Calibri"/>
                <a:cs typeface="Times New Roman"/>
              </a:rPr>
              <a:t>Таким образом, система физкультурно-оздоровительной работы, осуществляемой педагогами ДОУ, позволяет эффективно решать вопросы полноценного физического развития дошкольников, сохранения и укрепления их здоровья, воспитывать у детей потребность в движении и положительном эмоциональном восприятии жизни.</a:t>
            </a:r>
            <a:endParaRPr lang="ru-RU" dirty="0">
              <a:solidFill>
                <a:schemeClr val="tx2"/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2309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37</TotalTime>
  <Words>921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Твердый переплет</vt:lpstr>
      <vt:lpstr>Здоровьесберегающея среда в детском саду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Здоровьесберегающея среда в детском саду</dc:title>
  <dc:creator>Денис</dc:creator>
  <cp:lastModifiedBy>Денис</cp:lastModifiedBy>
  <cp:revision>4</cp:revision>
  <dcterms:created xsi:type="dcterms:W3CDTF">2013-03-21T10:02:50Z</dcterms:created>
  <dcterms:modified xsi:type="dcterms:W3CDTF">2013-03-21T10:40:41Z</dcterms:modified>
</cp:coreProperties>
</file>