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64" d="100"/>
          <a:sy n="64" d="100"/>
        </p:scale>
        <p:origin x="-312" y="-9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1/24/2013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1/24/2013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Современные и</a:t>
            </a:r>
            <a:r>
              <a:rPr lang="ru-RU" baseline="0" dirty="0" smtClean="0"/>
              <a:t> старые фотографии поселка </a:t>
            </a:r>
            <a:r>
              <a:rPr lang="ru-RU" baseline="0" dirty="0" err="1" smtClean="0"/>
              <a:t>Харбей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Вверху</a:t>
            </a:r>
            <a:r>
              <a:rPr lang="ru-RU" baseline="0" dirty="0" smtClean="0"/>
              <a:t> справа: добыча титана на </a:t>
            </a:r>
            <a:r>
              <a:rPr lang="ru-RU" baseline="0" dirty="0" err="1" smtClean="0"/>
              <a:t>Ярегском</a:t>
            </a:r>
            <a:r>
              <a:rPr lang="ru-RU" baseline="0" dirty="0" smtClean="0"/>
              <a:t> месторождении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Справа: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Ярегское</a:t>
            </a:r>
            <a:r>
              <a:rPr lang="ru-RU" baseline="0" dirty="0" smtClean="0"/>
              <a:t> месторождение сегодня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фото: </a:t>
            </a:r>
            <a:r>
              <a:rPr lang="ru-RU" dirty="0" err="1" smtClean="0"/>
              <a:t>Козлитин</a:t>
            </a:r>
            <a:r>
              <a:rPr lang="ru-RU" dirty="0" smtClean="0"/>
              <a:t>  и Быков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Снизу: участники</a:t>
            </a:r>
            <a:r>
              <a:rPr lang="ru-RU" baseline="0" dirty="0" smtClean="0"/>
              <a:t> артели «Печора» с руководителем Тумановым (сидит третий слева)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Портретов</a:t>
            </a:r>
            <a:r>
              <a:rPr lang="ru-RU" baseline="0" dirty="0" smtClean="0"/>
              <a:t> Петрова и Иванова сына </a:t>
            </a:r>
            <a:r>
              <a:rPr lang="ru-RU" baseline="0" dirty="0" err="1" smtClean="0"/>
              <a:t>Болтина</a:t>
            </a:r>
            <a:r>
              <a:rPr lang="ru-RU" baseline="0" dirty="0" smtClean="0"/>
              <a:t> не сохранилось. Справа герб </a:t>
            </a:r>
            <a:r>
              <a:rPr lang="ru-RU" baseline="0" dirty="0" err="1" smtClean="0"/>
              <a:t>Болтиных</a:t>
            </a:r>
            <a:r>
              <a:rPr lang="ru-RU" baseline="0" dirty="0" smtClean="0"/>
              <a:t>, слева Памятник на месте </a:t>
            </a:r>
            <a:r>
              <a:rPr lang="ru-RU" baseline="0" dirty="0" err="1" smtClean="0"/>
              <a:t>Цилемского</a:t>
            </a:r>
            <a:r>
              <a:rPr lang="ru-RU" baseline="0" dirty="0" smtClean="0"/>
              <a:t> месторождения, основанные в 1542 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1/24/2013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47664" y="2132856"/>
            <a:ext cx="6194066" cy="92522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</a:rPr>
              <a:t>Руды и металлы</a:t>
            </a:r>
            <a:endParaRPr lang="ru-RU" sz="3600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577814" cy="1470025"/>
          </a:xfrm>
        </p:spPr>
        <p:txBody>
          <a:bodyPr/>
          <a:lstStyle/>
          <a:p>
            <a:pPr algn="ctr"/>
            <a:r>
              <a:rPr lang="ru-RU" b="1" dirty="0" smtClean="0"/>
              <a:t>Роль естественных наук в развитии Коми края.</a:t>
            </a:r>
            <a:endParaRPr lang="ru-RU" noProof="0" dirty="0"/>
          </a:p>
        </p:txBody>
      </p:sp>
      <p:pic>
        <p:nvPicPr>
          <p:cNvPr id="4" name="Рисунок 3" descr="slinza206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068638"/>
            <a:ext cx="6221412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1861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Щугор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Промышленник М.Сидоров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Открытие золотосодержащих песков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р.Щугор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321050" indent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1909 год</a:t>
            </a:r>
          </a:p>
          <a:p>
            <a:pPr marL="3321050" indent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р.Илыч и р.Печора</a:t>
            </a:r>
          </a:p>
          <a:p>
            <a:pPr marL="3321050" indent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 Б.В.Бессонов</a:t>
            </a:r>
          </a:p>
          <a:p>
            <a:pPr marL="3321050" indent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Сообщение о россыпном золоте с примесью платины</a:t>
            </a:r>
          </a:p>
          <a:p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Золото</a:t>
            </a: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ido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31100"/>
            <a:ext cx="2123728" cy="2964594"/>
          </a:xfrm>
          <a:prstGeom prst="rect">
            <a:avLst/>
          </a:prstGeom>
        </p:spPr>
      </p:pic>
      <p:pic>
        <p:nvPicPr>
          <p:cNvPr id="6" name="Рисунок 5" descr="бессон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429000"/>
            <a:ext cx="2579336" cy="34290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" presetClass="entr" presetSubtype="5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1981-1985 гг.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Кожимский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р-он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В.И.Туманов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разработки мелких террасовых россыпей артелью «Печора» объединения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Уралзолото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3,5 т золота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 smtClea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Золото</a:t>
            </a: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Tuman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6032" y="0"/>
            <a:ext cx="1997968" cy="2996952"/>
          </a:xfrm>
          <a:prstGeom prst="rect">
            <a:avLst/>
          </a:prstGeom>
        </p:spPr>
      </p:pic>
      <p:pic>
        <p:nvPicPr>
          <p:cNvPr id="6" name="Рисунок 5" descr="Артель Печо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841195"/>
            <a:ext cx="4211960" cy="301680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1491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Цильма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Найдены значительные залежи меди и немного серебра.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А.Петров и В.Иванов-Болтин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5. Серебро и медь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_boltini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949305"/>
            <a:ext cx="3203848" cy="3908695"/>
          </a:xfrm>
          <a:prstGeom prst="rect">
            <a:avLst/>
          </a:prstGeom>
        </p:spPr>
      </p:pic>
      <p:pic>
        <p:nvPicPr>
          <p:cNvPr id="5" name="Рисунок 4" descr="Ust-Zilma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819525"/>
            <a:ext cx="2695575" cy="3038475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5536" y="1412776"/>
            <a:ext cx="8352928" cy="2235848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648807" y="1710889"/>
            <a:ext cx="1453034" cy="1639622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олилиния 8"/>
          <p:cNvSpPr/>
          <p:nvPr/>
        </p:nvSpPr>
        <p:spPr>
          <a:xfrm rot="21600000">
            <a:off x="648806" y="3648624"/>
            <a:ext cx="1453036" cy="2732703"/>
          </a:xfrm>
          <a:custGeom>
            <a:avLst/>
            <a:gdLst>
              <a:gd name="connsiteX0" fmla="*/ 152569 w 1453034"/>
              <a:gd name="connsiteY0" fmla="*/ 0 h 2732703"/>
              <a:gd name="connsiteX1" fmla="*/ 1300465 w 1453034"/>
              <a:gd name="connsiteY1" fmla="*/ 0 h 2732703"/>
              <a:gd name="connsiteX2" fmla="*/ 1408348 w 1453034"/>
              <a:gd name="connsiteY2" fmla="*/ 44687 h 2732703"/>
              <a:gd name="connsiteX3" fmla="*/ 1453034 w 1453034"/>
              <a:gd name="connsiteY3" fmla="*/ 152570 h 2732703"/>
              <a:gd name="connsiteX4" fmla="*/ 1453034 w 1453034"/>
              <a:gd name="connsiteY4" fmla="*/ 2732703 h 2732703"/>
              <a:gd name="connsiteX5" fmla="*/ 1453034 w 1453034"/>
              <a:gd name="connsiteY5" fmla="*/ 2732703 h 2732703"/>
              <a:gd name="connsiteX6" fmla="*/ 1453034 w 1453034"/>
              <a:gd name="connsiteY6" fmla="*/ 2732703 h 2732703"/>
              <a:gd name="connsiteX7" fmla="*/ 0 w 1453034"/>
              <a:gd name="connsiteY7" fmla="*/ 2732703 h 2732703"/>
              <a:gd name="connsiteX8" fmla="*/ 0 w 1453034"/>
              <a:gd name="connsiteY8" fmla="*/ 2732703 h 2732703"/>
              <a:gd name="connsiteX9" fmla="*/ 0 w 1453034"/>
              <a:gd name="connsiteY9" fmla="*/ 2732703 h 2732703"/>
              <a:gd name="connsiteX10" fmla="*/ 0 w 1453034"/>
              <a:gd name="connsiteY10" fmla="*/ 152569 h 2732703"/>
              <a:gd name="connsiteX11" fmla="*/ 44687 w 1453034"/>
              <a:gd name="connsiteY11" fmla="*/ 44686 h 2732703"/>
              <a:gd name="connsiteX12" fmla="*/ 152570 w 1453034"/>
              <a:gd name="connsiteY12" fmla="*/ 0 h 2732703"/>
              <a:gd name="connsiteX13" fmla="*/ 152569 w 1453034"/>
              <a:gd name="connsiteY13" fmla="*/ 0 h 27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3034" h="2732703">
                <a:moveTo>
                  <a:pt x="1300465" y="2732703"/>
                </a:moveTo>
                <a:lnTo>
                  <a:pt x="152569" y="2732703"/>
                </a:lnTo>
                <a:cubicBezTo>
                  <a:pt x="112105" y="2732703"/>
                  <a:pt x="73299" y="2716629"/>
                  <a:pt x="44686" y="2688016"/>
                </a:cubicBezTo>
                <a:cubicBezTo>
                  <a:pt x="16074" y="2659404"/>
                  <a:pt x="0" y="2620597"/>
                  <a:pt x="0" y="2580133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2580134"/>
                </a:lnTo>
                <a:cubicBezTo>
                  <a:pt x="1453034" y="2620598"/>
                  <a:pt x="1436960" y="2659404"/>
                  <a:pt x="1408347" y="2688017"/>
                </a:cubicBezTo>
                <a:cubicBezTo>
                  <a:pt x="1379735" y="2716629"/>
                  <a:pt x="1340928" y="2732703"/>
                  <a:pt x="1300464" y="2732703"/>
                </a:cubicBezTo>
                <a:lnTo>
                  <a:pt x="1300465" y="2732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300719" tIns="256032" rIns="300719" bIns="300718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kern="1200" dirty="0" smtClean="0"/>
              <a:t>Молибден</a:t>
            </a:r>
            <a:endParaRPr lang="ru-RU" sz="3600" kern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47145" y="1710889"/>
            <a:ext cx="1453034" cy="1639622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олилиния 10"/>
          <p:cNvSpPr/>
          <p:nvPr/>
        </p:nvSpPr>
        <p:spPr>
          <a:xfrm rot="21600000">
            <a:off x="2247145" y="3648624"/>
            <a:ext cx="1453035" cy="2732703"/>
          </a:xfrm>
          <a:custGeom>
            <a:avLst/>
            <a:gdLst>
              <a:gd name="connsiteX0" fmla="*/ 152569 w 1453034"/>
              <a:gd name="connsiteY0" fmla="*/ 0 h 2732703"/>
              <a:gd name="connsiteX1" fmla="*/ 1300465 w 1453034"/>
              <a:gd name="connsiteY1" fmla="*/ 0 h 2732703"/>
              <a:gd name="connsiteX2" fmla="*/ 1408348 w 1453034"/>
              <a:gd name="connsiteY2" fmla="*/ 44687 h 2732703"/>
              <a:gd name="connsiteX3" fmla="*/ 1453034 w 1453034"/>
              <a:gd name="connsiteY3" fmla="*/ 152570 h 2732703"/>
              <a:gd name="connsiteX4" fmla="*/ 1453034 w 1453034"/>
              <a:gd name="connsiteY4" fmla="*/ 2732703 h 2732703"/>
              <a:gd name="connsiteX5" fmla="*/ 1453034 w 1453034"/>
              <a:gd name="connsiteY5" fmla="*/ 2732703 h 2732703"/>
              <a:gd name="connsiteX6" fmla="*/ 1453034 w 1453034"/>
              <a:gd name="connsiteY6" fmla="*/ 2732703 h 2732703"/>
              <a:gd name="connsiteX7" fmla="*/ 0 w 1453034"/>
              <a:gd name="connsiteY7" fmla="*/ 2732703 h 2732703"/>
              <a:gd name="connsiteX8" fmla="*/ 0 w 1453034"/>
              <a:gd name="connsiteY8" fmla="*/ 2732703 h 2732703"/>
              <a:gd name="connsiteX9" fmla="*/ 0 w 1453034"/>
              <a:gd name="connsiteY9" fmla="*/ 2732703 h 2732703"/>
              <a:gd name="connsiteX10" fmla="*/ 0 w 1453034"/>
              <a:gd name="connsiteY10" fmla="*/ 152569 h 2732703"/>
              <a:gd name="connsiteX11" fmla="*/ 44687 w 1453034"/>
              <a:gd name="connsiteY11" fmla="*/ 44686 h 2732703"/>
              <a:gd name="connsiteX12" fmla="*/ 152570 w 1453034"/>
              <a:gd name="connsiteY12" fmla="*/ 0 h 2732703"/>
              <a:gd name="connsiteX13" fmla="*/ 152569 w 1453034"/>
              <a:gd name="connsiteY13" fmla="*/ 0 h 27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3034" h="2732703">
                <a:moveTo>
                  <a:pt x="1300465" y="2732703"/>
                </a:moveTo>
                <a:lnTo>
                  <a:pt x="152569" y="2732703"/>
                </a:lnTo>
                <a:cubicBezTo>
                  <a:pt x="112105" y="2732703"/>
                  <a:pt x="73299" y="2716629"/>
                  <a:pt x="44686" y="2688016"/>
                </a:cubicBezTo>
                <a:cubicBezTo>
                  <a:pt x="16074" y="2659404"/>
                  <a:pt x="0" y="2620597"/>
                  <a:pt x="0" y="2580133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2580134"/>
                </a:lnTo>
                <a:cubicBezTo>
                  <a:pt x="1453034" y="2620598"/>
                  <a:pt x="1436960" y="2659404"/>
                  <a:pt x="1408347" y="2688017"/>
                </a:cubicBezTo>
                <a:cubicBezTo>
                  <a:pt x="1379735" y="2716629"/>
                  <a:pt x="1340928" y="2732703"/>
                  <a:pt x="1300464" y="2732703"/>
                </a:cubicBezTo>
                <a:lnTo>
                  <a:pt x="1300465" y="2732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386062" tIns="341376" rIns="386063" bIns="386062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800" kern="1200" dirty="0" smtClean="0"/>
              <a:t>Титан</a:t>
            </a:r>
            <a:endParaRPr lang="ru-RU" sz="4800" kern="12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45482" y="1710889"/>
            <a:ext cx="1453034" cy="1639622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Полилиния 12"/>
          <p:cNvSpPr/>
          <p:nvPr/>
        </p:nvSpPr>
        <p:spPr>
          <a:xfrm rot="21600000">
            <a:off x="3845482" y="3648623"/>
            <a:ext cx="1453034" cy="2732704"/>
          </a:xfrm>
          <a:custGeom>
            <a:avLst/>
            <a:gdLst>
              <a:gd name="connsiteX0" fmla="*/ 152569 w 1453034"/>
              <a:gd name="connsiteY0" fmla="*/ 0 h 2732703"/>
              <a:gd name="connsiteX1" fmla="*/ 1300465 w 1453034"/>
              <a:gd name="connsiteY1" fmla="*/ 0 h 2732703"/>
              <a:gd name="connsiteX2" fmla="*/ 1408348 w 1453034"/>
              <a:gd name="connsiteY2" fmla="*/ 44687 h 2732703"/>
              <a:gd name="connsiteX3" fmla="*/ 1453034 w 1453034"/>
              <a:gd name="connsiteY3" fmla="*/ 152570 h 2732703"/>
              <a:gd name="connsiteX4" fmla="*/ 1453034 w 1453034"/>
              <a:gd name="connsiteY4" fmla="*/ 2732703 h 2732703"/>
              <a:gd name="connsiteX5" fmla="*/ 1453034 w 1453034"/>
              <a:gd name="connsiteY5" fmla="*/ 2732703 h 2732703"/>
              <a:gd name="connsiteX6" fmla="*/ 1453034 w 1453034"/>
              <a:gd name="connsiteY6" fmla="*/ 2732703 h 2732703"/>
              <a:gd name="connsiteX7" fmla="*/ 0 w 1453034"/>
              <a:gd name="connsiteY7" fmla="*/ 2732703 h 2732703"/>
              <a:gd name="connsiteX8" fmla="*/ 0 w 1453034"/>
              <a:gd name="connsiteY8" fmla="*/ 2732703 h 2732703"/>
              <a:gd name="connsiteX9" fmla="*/ 0 w 1453034"/>
              <a:gd name="connsiteY9" fmla="*/ 2732703 h 2732703"/>
              <a:gd name="connsiteX10" fmla="*/ 0 w 1453034"/>
              <a:gd name="connsiteY10" fmla="*/ 152569 h 2732703"/>
              <a:gd name="connsiteX11" fmla="*/ 44687 w 1453034"/>
              <a:gd name="connsiteY11" fmla="*/ 44686 h 2732703"/>
              <a:gd name="connsiteX12" fmla="*/ 152570 w 1453034"/>
              <a:gd name="connsiteY12" fmla="*/ 0 h 2732703"/>
              <a:gd name="connsiteX13" fmla="*/ 152569 w 1453034"/>
              <a:gd name="connsiteY13" fmla="*/ 0 h 27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3034" h="2732703">
                <a:moveTo>
                  <a:pt x="1300465" y="2732703"/>
                </a:moveTo>
                <a:lnTo>
                  <a:pt x="152569" y="2732703"/>
                </a:lnTo>
                <a:cubicBezTo>
                  <a:pt x="112105" y="2732703"/>
                  <a:pt x="73299" y="2716629"/>
                  <a:pt x="44686" y="2688016"/>
                </a:cubicBezTo>
                <a:cubicBezTo>
                  <a:pt x="16074" y="2659404"/>
                  <a:pt x="0" y="2620597"/>
                  <a:pt x="0" y="2580133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2580134"/>
                </a:lnTo>
                <a:cubicBezTo>
                  <a:pt x="1453034" y="2620598"/>
                  <a:pt x="1436960" y="2659404"/>
                  <a:pt x="1408347" y="2688017"/>
                </a:cubicBezTo>
                <a:cubicBezTo>
                  <a:pt x="1379735" y="2716629"/>
                  <a:pt x="1340928" y="2732703"/>
                  <a:pt x="1300464" y="2732703"/>
                </a:cubicBezTo>
                <a:lnTo>
                  <a:pt x="1300465" y="2732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357614" tIns="312929" rIns="357614" bIns="357614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400" kern="1200" dirty="0" smtClean="0"/>
              <a:t>Бокситы</a:t>
            </a:r>
            <a:endParaRPr lang="ru-RU" sz="4400" kern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43820" y="1710889"/>
            <a:ext cx="1453034" cy="1639622"/>
          </a:xfrm>
          <a:prstGeom prst="roundRect">
            <a:avLst>
              <a:gd name="adj" fmla="val 10000"/>
            </a:avLst>
          </a:prstGeom>
          <a:blipFill rotWithShape="0">
            <a:blip r:embed="rId5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Полилиния 14"/>
          <p:cNvSpPr/>
          <p:nvPr/>
        </p:nvSpPr>
        <p:spPr>
          <a:xfrm rot="21600000">
            <a:off x="5443820" y="3648624"/>
            <a:ext cx="1453035" cy="2732703"/>
          </a:xfrm>
          <a:custGeom>
            <a:avLst/>
            <a:gdLst>
              <a:gd name="connsiteX0" fmla="*/ 152569 w 1453034"/>
              <a:gd name="connsiteY0" fmla="*/ 0 h 2732703"/>
              <a:gd name="connsiteX1" fmla="*/ 1300465 w 1453034"/>
              <a:gd name="connsiteY1" fmla="*/ 0 h 2732703"/>
              <a:gd name="connsiteX2" fmla="*/ 1408348 w 1453034"/>
              <a:gd name="connsiteY2" fmla="*/ 44687 h 2732703"/>
              <a:gd name="connsiteX3" fmla="*/ 1453034 w 1453034"/>
              <a:gd name="connsiteY3" fmla="*/ 152570 h 2732703"/>
              <a:gd name="connsiteX4" fmla="*/ 1453034 w 1453034"/>
              <a:gd name="connsiteY4" fmla="*/ 2732703 h 2732703"/>
              <a:gd name="connsiteX5" fmla="*/ 1453034 w 1453034"/>
              <a:gd name="connsiteY5" fmla="*/ 2732703 h 2732703"/>
              <a:gd name="connsiteX6" fmla="*/ 1453034 w 1453034"/>
              <a:gd name="connsiteY6" fmla="*/ 2732703 h 2732703"/>
              <a:gd name="connsiteX7" fmla="*/ 0 w 1453034"/>
              <a:gd name="connsiteY7" fmla="*/ 2732703 h 2732703"/>
              <a:gd name="connsiteX8" fmla="*/ 0 w 1453034"/>
              <a:gd name="connsiteY8" fmla="*/ 2732703 h 2732703"/>
              <a:gd name="connsiteX9" fmla="*/ 0 w 1453034"/>
              <a:gd name="connsiteY9" fmla="*/ 2732703 h 2732703"/>
              <a:gd name="connsiteX10" fmla="*/ 0 w 1453034"/>
              <a:gd name="connsiteY10" fmla="*/ 152569 h 2732703"/>
              <a:gd name="connsiteX11" fmla="*/ 44687 w 1453034"/>
              <a:gd name="connsiteY11" fmla="*/ 44686 h 2732703"/>
              <a:gd name="connsiteX12" fmla="*/ 152570 w 1453034"/>
              <a:gd name="connsiteY12" fmla="*/ 0 h 2732703"/>
              <a:gd name="connsiteX13" fmla="*/ 152569 w 1453034"/>
              <a:gd name="connsiteY13" fmla="*/ 0 h 27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3034" h="2732703">
                <a:moveTo>
                  <a:pt x="1300465" y="2732703"/>
                </a:moveTo>
                <a:lnTo>
                  <a:pt x="152569" y="2732703"/>
                </a:lnTo>
                <a:cubicBezTo>
                  <a:pt x="112105" y="2732703"/>
                  <a:pt x="73299" y="2716629"/>
                  <a:pt x="44686" y="2688016"/>
                </a:cubicBezTo>
                <a:cubicBezTo>
                  <a:pt x="16074" y="2659404"/>
                  <a:pt x="0" y="2620597"/>
                  <a:pt x="0" y="2580133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2580134"/>
                </a:lnTo>
                <a:cubicBezTo>
                  <a:pt x="1453034" y="2620598"/>
                  <a:pt x="1436960" y="2659404"/>
                  <a:pt x="1408347" y="2688017"/>
                </a:cubicBezTo>
                <a:cubicBezTo>
                  <a:pt x="1379735" y="2716629"/>
                  <a:pt x="1340928" y="2732703"/>
                  <a:pt x="1300464" y="2732703"/>
                </a:cubicBezTo>
                <a:lnTo>
                  <a:pt x="1300465" y="2732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357614" tIns="312928" rIns="357615" bIns="357614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400" kern="1200" dirty="0" smtClean="0"/>
              <a:t>Золото</a:t>
            </a:r>
            <a:endParaRPr lang="ru-RU" sz="4400" kern="1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42158" y="1710889"/>
            <a:ext cx="1453034" cy="1639622"/>
          </a:xfrm>
          <a:prstGeom prst="roundRect">
            <a:avLst>
              <a:gd name="adj" fmla="val 10000"/>
            </a:avLst>
          </a:prstGeom>
          <a:blipFill rotWithShape="0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Полилиния 16"/>
          <p:cNvSpPr/>
          <p:nvPr/>
        </p:nvSpPr>
        <p:spPr>
          <a:xfrm rot="21600000">
            <a:off x="7042158" y="3648624"/>
            <a:ext cx="1453035" cy="2732703"/>
          </a:xfrm>
          <a:custGeom>
            <a:avLst/>
            <a:gdLst>
              <a:gd name="connsiteX0" fmla="*/ 152569 w 1453034"/>
              <a:gd name="connsiteY0" fmla="*/ 0 h 2732703"/>
              <a:gd name="connsiteX1" fmla="*/ 1300465 w 1453034"/>
              <a:gd name="connsiteY1" fmla="*/ 0 h 2732703"/>
              <a:gd name="connsiteX2" fmla="*/ 1408348 w 1453034"/>
              <a:gd name="connsiteY2" fmla="*/ 44687 h 2732703"/>
              <a:gd name="connsiteX3" fmla="*/ 1453034 w 1453034"/>
              <a:gd name="connsiteY3" fmla="*/ 152570 h 2732703"/>
              <a:gd name="connsiteX4" fmla="*/ 1453034 w 1453034"/>
              <a:gd name="connsiteY4" fmla="*/ 2732703 h 2732703"/>
              <a:gd name="connsiteX5" fmla="*/ 1453034 w 1453034"/>
              <a:gd name="connsiteY5" fmla="*/ 2732703 h 2732703"/>
              <a:gd name="connsiteX6" fmla="*/ 1453034 w 1453034"/>
              <a:gd name="connsiteY6" fmla="*/ 2732703 h 2732703"/>
              <a:gd name="connsiteX7" fmla="*/ 0 w 1453034"/>
              <a:gd name="connsiteY7" fmla="*/ 2732703 h 2732703"/>
              <a:gd name="connsiteX8" fmla="*/ 0 w 1453034"/>
              <a:gd name="connsiteY8" fmla="*/ 2732703 h 2732703"/>
              <a:gd name="connsiteX9" fmla="*/ 0 w 1453034"/>
              <a:gd name="connsiteY9" fmla="*/ 2732703 h 2732703"/>
              <a:gd name="connsiteX10" fmla="*/ 0 w 1453034"/>
              <a:gd name="connsiteY10" fmla="*/ 152569 h 2732703"/>
              <a:gd name="connsiteX11" fmla="*/ 44687 w 1453034"/>
              <a:gd name="connsiteY11" fmla="*/ 44686 h 2732703"/>
              <a:gd name="connsiteX12" fmla="*/ 152570 w 1453034"/>
              <a:gd name="connsiteY12" fmla="*/ 0 h 2732703"/>
              <a:gd name="connsiteX13" fmla="*/ 152569 w 1453034"/>
              <a:gd name="connsiteY13" fmla="*/ 0 h 27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3034" h="2732703">
                <a:moveTo>
                  <a:pt x="1300465" y="2732703"/>
                </a:moveTo>
                <a:lnTo>
                  <a:pt x="152569" y="2732703"/>
                </a:lnTo>
                <a:cubicBezTo>
                  <a:pt x="112105" y="2732703"/>
                  <a:pt x="73299" y="2716629"/>
                  <a:pt x="44686" y="2688016"/>
                </a:cubicBezTo>
                <a:cubicBezTo>
                  <a:pt x="16074" y="2659404"/>
                  <a:pt x="0" y="2620597"/>
                  <a:pt x="0" y="2580133"/>
                </a:cubicBez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0"/>
                </a:lnTo>
                <a:lnTo>
                  <a:pt x="1453034" y="2580134"/>
                </a:lnTo>
                <a:cubicBezTo>
                  <a:pt x="1453034" y="2620598"/>
                  <a:pt x="1436960" y="2659404"/>
                  <a:pt x="1408347" y="2688017"/>
                </a:cubicBezTo>
                <a:cubicBezTo>
                  <a:pt x="1379735" y="2716629"/>
                  <a:pt x="1340928" y="2732703"/>
                  <a:pt x="1300464" y="2732703"/>
                </a:cubicBezTo>
                <a:lnTo>
                  <a:pt x="1300465" y="2732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329166" tIns="284480" rIns="329167" bIns="329166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000" kern="1200" dirty="0" smtClean="0"/>
              <a:t>Серебро</a:t>
            </a:r>
            <a:endParaRPr lang="ru-RU" sz="4000" kern="1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Сентябрь, 1944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Харбей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1. Молибден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старая_харбе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564904"/>
            <a:ext cx="3943524" cy="2838509"/>
          </a:xfrm>
          <a:prstGeom prst="rect">
            <a:avLst/>
          </a:prstGeom>
        </p:spPr>
      </p:pic>
      <p:pic>
        <p:nvPicPr>
          <p:cNvPr id="9" name="Рисунок 8" descr="блохи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40499" y="1412776"/>
            <a:ext cx="3803501" cy="2864869"/>
          </a:xfrm>
          <a:prstGeom prst="rect">
            <a:avLst/>
          </a:prstGeom>
        </p:spPr>
      </p:pic>
      <p:pic>
        <p:nvPicPr>
          <p:cNvPr id="10" name="Рисунок 9" descr="харбе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3789040"/>
            <a:ext cx="3810000" cy="2857500"/>
          </a:xfrm>
          <a:prstGeom prst="rect">
            <a:avLst/>
          </a:prstGeom>
        </p:spPr>
      </p:pic>
      <p:pic>
        <p:nvPicPr>
          <p:cNvPr id="11" name="Рисунок 10" descr="Харбей_рудн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2852936"/>
            <a:ext cx="4762500" cy="357187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288 0.6252 L 5.55556E-7 -1.6185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-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358 0.41849 L -4.16667E-6 3.17919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33295 L 1.66667E-6 -3.87283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67561 L 1.66667E-6 3.06358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Первооткрыватели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Харбейского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месторождения молибдена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ofron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780928"/>
            <a:ext cx="2527706" cy="3384376"/>
          </a:xfrm>
          <a:prstGeom prst="rect">
            <a:avLst/>
          </a:prstGeom>
        </p:spPr>
      </p:pic>
      <p:pic>
        <p:nvPicPr>
          <p:cNvPr id="5" name="Рисунок 4" descr="sulimov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708920"/>
            <a:ext cx="2376264" cy="3404455"/>
          </a:xfrm>
          <a:prstGeom prst="rect">
            <a:avLst/>
          </a:prstGeom>
        </p:spPr>
      </p:pic>
      <p:pic>
        <p:nvPicPr>
          <p:cNvPr id="6" name="Рисунок 5" descr="блохин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708920"/>
            <a:ext cx="2520280" cy="33794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700808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Сафронов Г.П.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(1902-1975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1700808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Сулимов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И.Н.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(1917-2002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1700808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Блохин А.И.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(1907-1963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1939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 титан в р-не Яреги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Кирсанова М.А.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Титан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komima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833664"/>
            <a:ext cx="3202238" cy="3024336"/>
          </a:xfrm>
          <a:prstGeom prst="rect">
            <a:avLst/>
          </a:prstGeom>
        </p:spPr>
      </p:pic>
      <p:sp>
        <p:nvSpPr>
          <p:cNvPr id="6" name="Кольцо 5"/>
          <p:cNvSpPr/>
          <p:nvPr/>
        </p:nvSpPr>
        <p:spPr>
          <a:xfrm>
            <a:off x="7092280" y="5229200"/>
            <a:ext cx="432048" cy="432048"/>
          </a:xfrm>
          <a:prstGeom prst="donut">
            <a:avLst>
              <a:gd name="adj" fmla="val 15930"/>
            </a:avLst>
          </a:prstGeom>
          <a:solidFill>
            <a:srgbClr val="FF00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 descr="тит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1340768"/>
            <a:ext cx="3203848" cy="2402886"/>
          </a:xfrm>
          <a:prstGeom prst="rect">
            <a:avLst/>
          </a:prstGeom>
        </p:spPr>
      </p:pic>
      <p:pic>
        <p:nvPicPr>
          <p:cNvPr id="8" name="Рисунок 7" descr="Кирсанов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2992388"/>
            <a:ext cx="2770355" cy="386561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10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1955 год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Заявка на открытие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Ярегского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месторождения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Калюжный В.А.</a:t>
            </a:r>
          </a:p>
        </p:txBody>
      </p:sp>
      <p:pic>
        <p:nvPicPr>
          <p:cNvPr id="4" name="Рисунок 3" descr="Калюжн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009419"/>
            <a:ext cx="2504288" cy="3848581"/>
          </a:xfrm>
          <a:prstGeom prst="rect">
            <a:avLst/>
          </a:prstGeom>
        </p:spPr>
      </p:pic>
      <p:pic>
        <p:nvPicPr>
          <p:cNvPr id="5" name="Рисунок 4" descr="ярега_тит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780928"/>
            <a:ext cx="4095750" cy="3038475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Титан</a:t>
            </a: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60-70 годы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Южный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Открытие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Южнотиманских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месторождений бокситов раннекаменноугольного возраста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Крылов Ю.К.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3. Бокситы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рылов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645024"/>
            <a:ext cx="2228985" cy="293973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апреля 1961 года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Пробурена первая поисковая скважина на бокситы; вскрыта первая промышленная бокситовая залежь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Козлитин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И.Н. и Быков Е.В.</a:t>
            </a:r>
          </a:p>
        </p:txBody>
      </p:sp>
      <p:pic>
        <p:nvPicPr>
          <p:cNvPr id="5" name="Рисунок 4" descr="козлитин_бык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501008"/>
            <a:ext cx="3995936" cy="2993050"/>
          </a:xfrm>
          <a:prstGeom prst="rect">
            <a:avLst/>
          </a:prstGeo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Бокситы</a:t>
            </a: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октября 1970 года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верховодье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р.Ворыквы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Вскрыта первая залежь первого месторождения бокситов девонского возраста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Пачуковский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В.М.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Плякин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alpha val="10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Бокситы</a:t>
            </a:r>
            <a:endParaRPr kumimoji="0" lang="ru-RU" sz="4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alpha val="10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lya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717032"/>
            <a:ext cx="2380598" cy="3140968"/>
          </a:xfrm>
          <a:prstGeom prst="rect">
            <a:avLst/>
          </a:prstGeom>
        </p:spPr>
      </p:pic>
      <p:pic>
        <p:nvPicPr>
          <p:cNvPr id="9" name="Рисунок 8" descr="пачуков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768857"/>
            <a:ext cx="3960440" cy="3089143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100738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TS010073846</Template>
  <TotalTime>0</TotalTime>
  <Words>303</Words>
  <Application>Microsoft Office PowerPoint</Application>
  <PresentationFormat>Экран (4:3)</PresentationFormat>
  <Paragraphs>76</Paragraphs>
  <Slides>13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TS010073846</vt:lpstr>
      <vt:lpstr>Роль естественных наук в развитии Коми края.</vt:lpstr>
      <vt:lpstr>Слайд 2</vt:lpstr>
      <vt:lpstr>1. Молибден</vt:lpstr>
      <vt:lpstr>Первооткрыватели Харбейского месторождения молибдена</vt:lpstr>
      <vt:lpstr>2. Титан</vt:lpstr>
      <vt:lpstr>Слайд 6</vt:lpstr>
      <vt:lpstr>3. Бокситы</vt:lpstr>
      <vt:lpstr>Слайд 8</vt:lpstr>
      <vt:lpstr>Слайд 9</vt:lpstr>
      <vt:lpstr>Слайд 10</vt:lpstr>
      <vt:lpstr>Слайд 11</vt:lpstr>
      <vt:lpstr>5. Серебро и медь</vt:lpstr>
      <vt:lpstr>СПАСИБО ЗА ВНИМАНИЕ!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2013-01-13T13:57:25Z</dcterms:created>
  <dcterms:modified xsi:type="dcterms:W3CDTF">2013-01-24T10:02:42Z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