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72" r:id="rId6"/>
    <p:sldId id="273" r:id="rId7"/>
    <p:sldId id="274" r:id="rId8"/>
    <p:sldId id="275" r:id="rId9"/>
    <p:sldId id="261" r:id="rId10"/>
    <p:sldId id="260" r:id="rId11"/>
    <p:sldId id="276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5760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Правописание безударных гласных в корне слова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764704"/>
            <a:ext cx="8712968" cy="6093296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Проверить, находится ли гласный под ударением</a:t>
            </a:r>
          </a:p>
          <a:p>
            <a:pPr marL="457200" indent="-457200"/>
            <a:r>
              <a:rPr lang="ru-RU" sz="2400" dirty="0" smtClean="0">
                <a:solidFill>
                  <a:schemeClr val="tx1"/>
                </a:solidFill>
              </a:rPr>
              <a:t>да                                                                           нет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628800"/>
            <a:ext cx="324036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Написать тот гласный, который слышится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2996952"/>
            <a:ext cx="252028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Можно изменить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2996952"/>
            <a:ext cx="24482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Нельзя изменить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1700808"/>
            <a:ext cx="324036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Изменить слово так, чтобы безударный гласный был под ударением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79912" y="4005064"/>
            <a:ext cx="2592288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в безударном слоге ту же букву, что и в ударном слоге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551712" y="4005064"/>
            <a:ext cx="241277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Нельзя изменить</a:t>
            </a:r>
          </a:p>
          <a:p>
            <a:pPr algn="ctr"/>
            <a:r>
              <a:rPr lang="ru-RU" dirty="0" smtClean="0"/>
              <a:t>Обратиться к словарю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123728" y="1124744"/>
            <a:ext cx="158417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508104" y="1124744"/>
            <a:ext cx="172819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5580112" y="2708920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668344" y="2636912"/>
            <a:ext cx="57606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9" idx="2"/>
            <a:endCxn id="12" idx="0"/>
          </p:cNvCxnSpPr>
          <p:nvPr/>
        </p:nvCxnSpPr>
        <p:spPr>
          <a:xfrm>
            <a:off x="5040052" y="3501008"/>
            <a:ext cx="360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0" idx="2"/>
            <a:endCxn id="13" idx="0"/>
          </p:cNvCxnSpPr>
          <p:nvPr/>
        </p:nvCxnSpPr>
        <p:spPr>
          <a:xfrm>
            <a:off x="7740352" y="3501008"/>
            <a:ext cx="1774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Скаковая </a:t>
            </a:r>
            <a:r>
              <a:rPr lang="ru-RU" dirty="0" smtClean="0"/>
              <a:t>лошадь, морские </a:t>
            </a:r>
            <a:r>
              <a:rPr lang="ru-RU" dirty="0" err="1" smtClean="0"/>
              <a:t>водоросли,проск</a:t>
            </a:r>
            <a:r>
              <a:rPr lang="ru-RU" dirty="0" err="1" smtClean="0"/>
              <a:t>о</a:t>
            </a:r>
            <a:r>
              <a:rPr lang="ru-RU" dirty="0" err="1" smtClean="0"/>
              <a:t>чить</a:t>
            </a:r>
            <a:r>
              <a:rPr lang="ru-RU" dirty="0" smtClean="0"/>
              <a:t> </a:t>
            </a:r>
            <a:r>
              <a:rPr lang="ru-RU" dirty="0" smtClean="0"/>
              <a:t>поворот, </a:t>
            </a:r>
            <a:r>
              <a:rPr lang="ru-RU" dirty="0" err="1" smtClean="0"/>
              <a:t>разролась</a:t>
            </a:r>
            <a:r>
              <a:rPr lang="ru-RU" dirty="0" smtClean="0"/>
              <a:t> </a:t>
            </a:r>
            <a:r>
              <a:rPr lang="ru-RU" dirty="0" smtClean="0"/>
              <a:t>акация, постепенно обр…стать, стремиться </a:t>
            </a:r>
            <a:r>
              <a:rPr lang="ru-RU" dirty="0" smtClean="0"/>
              <a:t>повзрослеть</a:t>
            </a:r>
            <a:r>
              <a:rPr lang="ru-RU" dirty="0" smtClean="0"/>
              <a:t>, на всём </a:t>
            </a:r>
            <a:r>
              <a:rPr lang="ru-RU" dirty="0" smtClean="0"/>
              <a:t>скаку</a:t>
            </a:r>
            <a:r>
              <a:rPr lang="ru-RU" dirty="0" smtClean="0"/>
              <a:t>, </a:t>
            </a:r>
            <a:r>
              <a:rPr lang="ru-RU" dirty="0" smtClean="0"/>
              <a:t>отрасль </a:t>
            </a:r>
            <a:r>
              <a:rPr lang="ru-RU" dirty="0" smtClean="0"/>
              <a:t>промышленности, нестись </a:t>
            </a:r>
            <a:r>
              <a:rPr lang="ru-RU" dirty="0" err="1" smtClean="0"/>
              <a:t>скочками</a:t>
            </a:r>
            <a:r>
              <a:rPr lang="ru-RU" dirty="0" smtClean="0"/>
              <a:t>, </a:t>
            </a:r>
            <a:r>
              <a:rPr lang="ru-RU" dirty="0" smtClean="0"/>
              <a:t>прорасти </a:t>
            </a:r>
            <a:r>
              <a:rPr lang="ru-RU" dirty="0" smtClean="0"/>
              <a:t>под солнцем, </a:t>
            </a:r>
            <a:r>
              <a:rPr lang="ru-RU" dirty="0" smtClean="0"/>
              <a:t>выскочить </a:t>
            </a:r>
            <a:r>
              <a:rPr lang="ru-RU" dirty="0" smtClean="0"/>
              <a:t>из-за угла, </a:t>
            </a:r>
            <a:r>
              <a:rPr lang="ru-RU" dirty="0" smtClean="0"/>
              <a:t>взрастить </a:t>
            </a:r>
            <a:r>
              <a:rPr lang="ru-RU" dirty="0" smtClean="0"/>
              <a:t>сады, </a:t>
            </a:r>
            <a:r>
              <a:rPr lang="ru-RU" dirty="0" smtClean="0"/>
              <a:t>заскочить </a:t>
            </a:r>
            <a:r>
              <a:rPr lang="ru-RU" dirty="0" smtClean="0"/>
              <a:t>на минуту, </a:t>
            </a:r>
            <a:r>
              <a:rPr lang="ru-RU" dirty="0" smtClean="0"/>
              <a:t>выращенная </a:t>
            </a:r>
            <a:r>
              <a:rPr lang="ru-RU" dirty="0" smtClean="0"/>
              <a:t>пшеница, зелёный </a:t>
            </a:r>
            <a:r>
              <a:rPr lang="ru-RU" dirty="0" smtClean="0"/>
              <a:t>росточек</a:t>
            </a:r>
            <a:r>
              <a:rPr lang="ru-RU" dirty="0" smtClean="0"/>
              <a:t>, </a:t>
            </a:r>
            <a:r>
              <a:rPr lang="ru-RU" dirty="0" smtClean="0"/>
              <a:t>скачу </a:t>
            </a:r>
            <a:r>
              <a:rPr lang="ru-RU" dirty="0" smtClean="0"/>
              <a:t>на лошади, </a:t>
            </a:r>
            <a:r>
              <a:rPr lang="ru-RU" dirty="0" smtClean="0"/>
              <a:t>подростковый </a:t>
            </a:r>
            <a:r>
              <a:rPr lang="ru-RU" dirty="0" smtClean="0"/>
              <a:t>возраст.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Правописание чередующихся гласных в корнях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88632"/>
          </a:xfrm>
        </p:spPr>
        <p:txBody>
          <a:bodyPr/>
          <a:lstStyle/>
          <a:p>
            <a:pPr algn="ctr"/>
            <a:r>
              <a:rPr lang="ru-RU" dirty="0" smtClean="0"/>
              <a:t>Выделить корень в слове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340768"/>
            <a:ext cx="39604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r>
              <a:rPr lang="ru-RU" sz="2000" dirty="0" smtClean="0">
                <a:solidFill>
                  <a:srgbClr val="FFFF00"/>
                </a:solidFill>
              </a:rPr>
              <a:t>Если это корень –мак-, -мок, определить значение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340768"/>
            <a:ext cx="39604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Если это корень –</a:t>
            </a:r>
            <a:r>
              <a:rPr lang="ru-RU" dirty="0" err="1" smtClean="0">
                <a:solidFill>
                  <a:srgbClr val="FFFF00"/>
                </a:solidFill>
              </a:rPr>
              <a:t>равн</a:t>
            </a:r>
            <a:r>
              <a:rPr lang="ru-RU" dirty="0" smtClean="0">
                <a:solidFill>
                  <a:srgbClr val="FFFF00"/>
                </a:solidFill>
              </a:rPr>
              <a:t>-, -</a:t>
            </a:r>
            <a:r>
              <a:rPr lang="ru-RU" dirty="0" err="1" smtClean="0">
                <a:solidFill>
                  <a:srgbClr val="FFFF00"/>
                </a:solidFill>
              </a:rPr>
              <a:t>ровн</a:t>
            </a:r>
            <a:r>
              <a:rPr lang="ru-RU" dirty="0" smtClean="0">
                <a:solidFill>
                  <a:srgbClr val="FFFF00"/>
                </a:solidFill>
              </a:rPr>
              <a:t>-, определить значение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4221088"/>
            <a:ext cx="20162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99792" y="4221088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 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4221088"/>
            <a:ext cx="19442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64288" y="4221088"/>
            <a:ext cx="180020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О</a:t>
            </a:r>
            <a:endParaRPr lang="ru-RU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5796136" y="3140968"/>
            <a:ext cx="2160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596336" y="3068960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796136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7884368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55576" y="2564904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Погружать в жидкость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5580112" y="5373216"/>
            <a:ext cx="30243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Исключения ровесник, </a:t>
            </a:r>
            <a:r>
              <a:rPr lang="ru-RU" dirty="0" err="1" smtClean="0"/>
              <a:t>равнинак</a:t>
            </a:r>
            <a:endParaRPr lang="ru-RU" dirty="0" smtClean="0"/>
          </a:p>
        </p:txBody>
      </p:sp>
      <p:sp>
        <p:nvSpPr>
          <p:cNvPr id="26" name="Прямоугольник 25"/>
          <p:cNvSpPr/>
          <p:nvPr/>
        </p:nvSpPr>
        <p:spPr>
          <a:xfrm>
            <a:off x="2987824" y="2564904"/>
            <a:ext cx="15121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Пропускать жидкость</a:t>
            </a:r>
            <a:endParaRPr lang="ru-RU" dirty="0"/>
          </a:p>
        </p:txBody>
      </p:sp>
      <p:cxnSp>
        <p:nvCxnSpPr>
          <p:cNvPr id="30" name="Прямая со стрелкой 29"/>
          <p:cNvCxnSpPr>
            <a:endCxn id="24" idx="0"/>
          </p:cNvCxnSpPr>
          <p:nvPr/>
        </p:nvCxnSpPr>
        <p:spPr>
          <a:xfrm flipH="1">
            <a:off x="1547664" y="2276872"/>
            <a:ext cx="21602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26" idx="0"/>
          </p:cNvCxnSpPr>
          <p:nvPr/>
        </p:nvCxnSpPr>
        <p:spPr>
          <a:xfrm>
            <a:off x="3419872" y="2276872"/>
            <a:ext cx="32403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4" idx="2"/>
          </p:cNvCxnSpPr>
          <p:nvPr/>
        </p:nvCxnSpPr>
        <p:spPr>
          <a:xfrm>
            <a:off x="1547664" y="3140968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3707904" y="2996952"/>
            <a:ext cx="3600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5292080" y="2420888"/>
            <a:ext cx="144016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Одинаковый сходный</a:t>
            </a:r>
          </a:p>
          <a:p>
            <a:pPr algn="ctr"/>
            <a:r>
              <a:rPr lang="ru-RU" dirty="0" smtClean="0"/>
              <a:t>равный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20272" y="2420888"/>
            <a:ext cx="144016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Прямой гладкий ровный</a:t>
            </a:r>
            <a:endParaRPr lang="ru-RU" dirty="0"/>
          </a:p>
        </p:txBody>
      </p:sp>
      <p:cxnSp>
        <p:nvCxnSpPr>
          <p:cNvPr id="45" name="Прямая со стрелкой 44"/>
          <p:cNvCxnSpPr/>
          <p:nvPr/>
        </p:nvCxnSpPr>
        <p:spPr>
          <a:xfrm flipH="1">
            <a:off x="5796136" y="3284984"/>
            <a:ext cx="3600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>
            <a:off x="7884368" y="3212976"/>
            <a:ext cx="3600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 словам с чередующимися гласными подобрать 2 синонима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Р…</a:t>
            </a:r>
            <a:r>
              <a:rPr lang="ru-RU" dirty="0" err="1" smtClean="0"/>
              <a:t>вные</a:t>
            </a:r>
            <a:r>
              <a:rPr lang="ru-RU" dirty="0" smtClean="0"/>
              <a:t> величины, р…</a:t>
            </a:r>
            <a:r>
              <a:rPr lang="ru-RU" dirty="0" err="1" smtClean="0"/>
              <a:t>вный</a:t>
            </a:r>
            <a:r>
              <a:rPr lang="ru-RU" dirty="0" smtClean="0"/>
              <a:t> характер, р…</a:t>
            </a:r>
            <a:r>
              <a:rPr lang="ru-RU" dirty="0" err="1" smtClean="0"/>
              <a:t>вная</a:t>
            </a:r>
            <a:r>
              <a:rPr lang="ru-RU" dirty="0" smtClean="0"/>
              <a:t> дорога, </a:t>
            </a:r>
            <a:r>
              <a:rPr lang="ru-RU" dirty="0" err="1" smtClean="0"/>
              <a:t>обм</a:t>
            </a:r>
            <a:r>
              <a:rPr lang="ru-RU" dirty="0" smtClean="0"/>
              <a:t>..</a:t>
            </a:r>
            <a:r>
              <a:rPr lang="ru-RU" dirty="0" err="1" smtClean="0"/>
              <a:t>кнуть</a:t>
            </a:r>
            <a:r>
              <a:rPr lang="ru-RU" dirty="0" smtClean="0"/>
              <a:t> перо в тушь, </a:t>
            </a:r>
            <a:r>
              <a:rPr lang="ru-RU" dirty="0" smtClean="0"/>
              <a:t>сильно </a:t>
            </a:r>
            <a:r>
              <a:rPr lang="ru-RU" dirty="0" err="1" smtClean="0"/>
              <a:t>вым</a:t>
            </a:r>
            <a:r>
              <a:rPr lang="ru-RU" dirty="0" smtClean="0"/>
              <a:t>…</a:t>
            </a:r>
            <a:r>
              <a:rPr lang="ru-RU" dirty="0" err="1" smtClean="0"/>
              <a:t>кнуть</a:t>
            </a:r>
            <a:r>
              <a:rPr lang="ru-RU" dirty="0" smtClean="0"/>
              <a:t>, м…</a:t>
            </a:r>
            <a:r>
              <a:rPr lang="ru-RU" dirty="0" err="1" smtClean="0"/>
              <a:t>кать</a:t>
            </a:r>
            <a:r>
              <a:rPr lang="ru-RU" dirty="0" smtClean="0"/>
              <a:t> в сметану, решать </a:t>
            </a:r>
            <a:r>
              <a:rPr lang="ru-RU" dirty="0" err="1" smtClean="0"/>
              <a:t>ур</a:t>
            </a:r>
            <a:r>
              <a:rPr lang="ru-RU" dirty="0" smtClean="0"/>
              <a:t>…</a:t>
            </a:r>
            <a:r>
              <a:rPr lang="ru-RU" dirty="0" err="1" smtClean="0"/>
              <a:t>внение</a:t>
            </a:r>
            <a:r>
              <a:rPr lang="ru-RU" dirty="0" smtClean="0"/>
              <a:t>, </a:t>
            </a:r>
            <a:r>
              <a:rPr lang="ru-RU" dirty="0" err="1" smtClean="0"/>
              <a:t>ур</a:t>
            </a:r>
            <a:r>
              <a:rPr lang="ru-RU" dirty="0" smtClean="0"/>
              <a:t>…внять возможности, над </a:t>
            </a:r>
            <a:r>
              <a:rPr lang="ru-RU" dirty="0" err="1" smtClean="0"/>
              <a:t>ур</a:t>
            </a:r>
            <a:r>
              <a:rPr lang="ru-RU" dirty="0" smtClean="0"/>
              <a:t>…</a:t>
            </a:r>
            <a:r>
              <a:rPr lang="ru-RU" dirty="0" err="1" smtClean="0"/>
              <a:t>внем</a:t>
            </a:r>
            <a:r>
              <a:rPr lang="ru-RU" dirty="0" smtClean="0"/>
              <a:t> моря.</a:t>
            </a:r>
            <a:endParaRPr lang="ru-RU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Правописание -</a:t>
            </a:r>
            <a:r>
              <a:rPr lang="ru-RU" dirty="0" err="1" smtClean="0"/>
              <a:t>ы</a:t>
            </a:r>
            <a:r>
              <a:rPr lang="ru-RU" dirty="0" smtClean="0"/>
              <a:t>-, -и- после </a:t>
            </a:r>
            <a:r>
              <a:rPr lang="ru-RU" dirty="0" err="1" smtClean="0"/>
              <a:t>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556792"/>
            <a:ext cx="784887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Определить, в какой часть слова находится гласный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212976"/>
            <a:ext cx="316835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суффиксе или окончании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3212976"/>
            <a:ext cx="316835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корне (а также в словах на –ЦИЯ)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4509120"/>
            <a:ext cx="1584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4509120"/>
            <a:ext cx="1584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Правописание чередующихся гласных в корнях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886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980728"/>
            <a:ext cx="3960440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dirty="0" smtClean="0"/>
              <a:t>Если это корни </a:t>
            </a:r>
          </a:p>
          <a:p>
            <a:r>
              <a:rPr lang="ru-RU" sz="1600" dirty="0" smtClean="0"/>
              <a:t>-</a:t>
            </a:r>
            <a:r>
              <a:rPr lang="ru-RU" sz="1600" dirty="0" err="1" smtClean="0"/>
              <a:t>бер</a:t>
            </a:r>
            <a:r>
              <a:rPr lang="ru-RU" sz="1600" dirty="0" smtClean="0"/>
              <a:t>- ,-</a:t>
            </a:r>
            <a:r>
              <a:rPr lang="ru-RU" sz="1600" dirty="0" err="1" smtClean="0"/>
              <a:t>бир</a:t>
            </a:r>
            <a:r>
              <a:rPr lang="ru-RU" sz="1600" dirty="0" smtClean="0"/>
              <a:t>-                              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дер</a:t>
            </a:r>
            <a:r>
              <a:rPr lang="ru-RU" dirty="0" smtClean="0"/>
              <a:t>-, -</a:t>
            </a:r>
            <a:r>
              <a:rPr lang="ru-RU" dirty="0" err="1" smtClean="0"/>
              <a:t>дир</a:t>
            </a:r>
            <a:r>
              <a:rPr lang="ru-RU" dirty="0" smtClean="0"/>
              <a:t>-,</a:t>
            </a:r>
          </a:p>
          <a:p>
            <a:r>
              <a:rPr lang="ru-RU" dirty="0" smtClean="0"/>
              <a:t>-мер-, -мир-,</a:t>
            </a:r>
          </a:p>
          <a:p>
            <a:r>
              <a:rPr lang="ru-RU" dirty="0" smtClean="0"/>
              <a:t>-пер-, -пир-,</a:t>
            </a:r>
          </a:p>
          <a:p>
            <a:r>
              <a:rPr lang="ru-RU" dirty="0" smtClean="0"/>
              <a:t>-тер-, -тир-,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блест</a:t>
            </a:r>
            <a:r>
              <a:rPr lang="ru-RU" dirty="0" smtClean="0"/>
              <a:t>-, -</a:t>
            </a:r>
            <a:r>
              <a:rPr lang="ru-RU" dirty="0" err="1" smtClean="0"/>
              <a:t>блист</a:t>
            </a:r>
            <a:r>
              <a:rPr lang="ru-RU" dirty="0" smtClean="0"/>
              <a:t>-,</a:t>
            </a:r>
          </a:p>
          <a:p>
            <a:pPr algn="ctr"/>
            <a:r>
              <a:rPr lang="ru-RU" dirty="0" smtClean="0"/>
              <a:t>-жег-,  -жиг-,</a:t>
            </a:r>
          </a:p>
          <a:p>
            <a:pPr algn="ctr"/>
            <a:r>
              <a:rPr lang="ru-RU" dirty="0" smtClean="0"/>
              <a:t>-стел-, -</a:t>
            </a:r>
            <a:r>
              <a:rPr lang="ru-RU" dirty="0" err="1" smtClean="0"/>
              <a:t>стил</a:t>
            </a:r>
            <a:r>
              <a:rPr lang="ru-RU" dirty="0" smtClean="0"/>
              <a:t>-,</a:t>
            </a:r>
          </a:p>
          <a:p>
            <a:pPr algn="ctr"/>
            <a:r>
              <a:rPr lang="ru-RU" dirty="0" smtClean="0"/>
              <a:t>-чет-, -</a:t>
            </a:r>
            <a:r>
              <a:rPr lang="ru-RU" dirty="0" err="1" smtClean="0"/>
              <a:t>чит</a:t>
            </a:r>
            <a:r>
              <a:rPr lang="ru-RU" dirty="0" smtClean="0"/>
              <a:t>-,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определить, следует ли за корнем суффикс 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980728"/>
            <a:ext cx="3960440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Если это корни </a:t>
            </a:r>
          </a:p>
          <a:p>
            <a:pPr algn="ctr"/>
            <a:r>
              <a:rPr lang="ru-RU" dirty="0" smtClean="0"/>
              <a:t>–</a:t>
            </a:r>
            <a:r>
              <a:rPr lang="ru-RU" dirty="0" err="1" smtClean="0"/>
              <a:t>кас</a:t>
            </a:r>
            <a:r>
              <a:rPr lang="ru-RU" dirty="0" smtClean="0"/>
              <a:t>-, -кос-,</a:t>
            </a:r>
          </a:p>
          <a:p>
            <a:pPr algn="ctr"/>
            <a:r>
              <a:rPr lang="ru-RU" dirty="0" smtClean="0"/>
              <a:t>-лаг-, -лож-,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 определить, следует ли за корнем суффикс 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284984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3284984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380312" y="3356992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3356992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4437112"/>
            <a:ext cx="1584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И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99792" y="4437112"/>
            <a:ext cx="1584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Е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932040" y="4437112"/>
            <a:ext cx="1584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64288" y="4437112"/>
            <a:ext cx="1584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Напеисать</a:t>
            </a:r>
            <a:r>
              <a:rPr lang="ru-RU" dirty="0" smtClean="0"/>
              <a:t> 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5373216"/>
            <a:ext cx="309634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Исключения</a:t>
            </a:r>
          </a:p>
          <a:p>
            <a:pPr algn="ctr"/>
            <a:r>
              <a:rPr lang="ru-RU" dirty="0" smtClean="0"/>
              <a:t>Сочетать, сочетание</a:t>
            </a:r>
            <a:endParaRPr lang="ru-RU" dirty="0"/>
          </a:p>
        </p:txBody>
      </p:sp>
      <p:cxnSp>
        <p:nvCxnSpPr>
          <p:cNvPr id="19" name="Прямая со стрелкой 18"/>
          <p:cNvCxnSpPr>
            <a:endCxn id="9" idx="0"/>
          </p:cNvCxnSpPr>
          <p:nvPr/>
        </p:nvCxnSpPr>
        <p:spPr>
          <a:xfrm flipH="1">
            <a:off x="1403648" y="3140968"/>
            <a:ext cx="2160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563888" y="3140968"/>
            <a:ext cx="14401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5868144" y="3068960"/>
            <a:ext cx="14401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5796136" y="3140968"/>
            <a:ext cx="2160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596336" y="3068960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9" idx="2"/>
          </p:cNvCxnSpPr>
          <p:nvPr/>
        </p:nvCxnSpPr>
        <p:spPr>
          <a:xfrm>
            <a:off x="1403648" y="400506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0" idx="2"/>
          </p:cNvCxnSpPr>
          <p:nvPr/>
        </p:nvCxnSpPr>
        <p:spPr>
          <a:xfrm>
            <a:off x="3419872" y="400506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796136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7884368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Определите букву с помощью алгоритма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 numCol="2">
            <a:normAutofit/>
          </a:bodyPr>
          <a:lstStyle/>
          <a:p>
            <a:r>
              <a:rPr lang="ru-RU" sz="2400" dirty="0" err="1" smtClean="0"/>
              <a:t>Соб</a:t>
            </a:r>
            <a:r>
              <a:rPr lang="ru-RU" sz="2400" dirty="0" smtClean="0"/>
              <a:t>..</a:t>
            </a:r>
            <a:r>
              <a:rPr lang="ru-RU" sz="2400" dirty="0" err="1" smtClean="0"/>
              <a:t>раться</a:t>
            </a:r>
            <a:r>
              <a:rPr lang="ru-RU" sz="2400" dirty="0" smtClean="0"/>
              <a:t> в дорогу</a:t>
            </a:r>
          </a:p>
          <a:p>
            <a:r>
              <a:rPr lang="ru-RU" sz="2400" dirty="0" err="1" smtClean="0"/>
              <a:t>наб</a:t>
            </a:r>
            <a:r>
              <a:rPr lang="ru-RU" sz="2400" dirty="0" smtClean="0"/>
              <a:t>…рать номер </a:t>
            </a:r>
            <a:r>
              <a:rPr lang="ru-RU" sz="2400" dirty="0" err="1" smtClean="0"/>
              <a:t>темефона</a:t>
            </a:r>
            <a:endParaRPr lang="ru-RU" sz="2400" dirty="0" smtClean="0"/>
          </a:p>
          <a:p>
            <a:r>
              <a:rPr lang="ru-RU" sz="2400" dirty="0" err="1" smtClean="0"/>
              <a:t>Обж</a:t>
            </a:r>
            <a:r>
              <a:rPr lang="ru-RU" sz="2400" dirty="0" smtClean="0"/>
              <a:t>…</a:t>
            </a:r>
            <a:r>
              <a:rPr lang="ru-RU" sz="2400" dirty="0" err="1" smtClean="0"/>
              <a:t>гающее</a:t>
            </a:r>
            <a:r>
              <a:rPr lang="ru-RU" sz="2400" dirty="0" smtClean="0"/>
              <a:t> слово уд…рать со всех ног</a:t>
            </a:r>
          </a:p>
          <a:p>
            <a:r>
              <a:rPr lang="ru-RU" sz="2400" dirty="0" smtClean="0"/>
              <a:t> ст…</a:t>
            </a:r>
            <a:r>
              <a:rPr lang="ru-RU" sz="2400" dirty="0" err="1" smtClean="0"/>
              <a:t>реть</a:t>
            </a:r>
            <a:r>
              <a:rPr lang="ru-RU" sz="2400" dirty="0" smtClean="0"/>
              <a:t> написанное</a:t>
            </a:r>
          </a:p>
          <a:p>
            <a:r>
              <a:rPr lang="ru-RU" sz="2400" dirty="0" smtClean="0"/>
              <a:t>Удачное соч..</a:t>
            </a:r>
            <a:r>
              <a:rPr lang="ru-RU" sz="2400" dirty="0" err="1" smtClean="0"/>
              <a:t>тание</a:t>
            </a:r>
            <a:endParaRPr lang="ru-RU" sz="2400" dirty="0" smtClean="0"/>
          </a:p>
          <a:p>
            <a:r>
              <a:rPr lang="ru-RU" sz="2400" dirty="0" err="1" smtClean="0"/>
              <a:t>Бл</a:t>
            </a:r>
            <a:r>
              <a:rPr lang="ru-RU" sz="2400" dirty="0" smtClean="0"/>
              <a:t>…</a:t>
            </a:r>
            <a:r>
              <a:rPr lang="ru-RU" sz="2400" dirty="0" err="1" smtClean="0"/>
              <a:t>стящий</a:t>
            </a:r>
            <a:r>
              <a:rPr lang="ru-RU" sz="2400" dirty="0" smtClean="0"/>
              <a:t> камень</a:t>
            </a:r>
          </a:p>
          <a:p>
            <a:r>
              <a:rPr lang="ru-RU" sz="2400" dirty="0" smtClean="0"/>
              <a:t>Оп…</a:t>
            </a:r>
            <a:r>
              <a:rPr lang="ru-RU" sz="2400" dirty="0" err="1" smtClean="0"/>
              <a:t>реться</a:t>
            </a:r>
            <a:r>
              <a:rPr lang="ru-RU" sz="2400" dirty="0" smtClean="0"/>
              <a:t> на руку</a:t>
            </a:r>
          </a:p>
          <a:p>
            <a:r>
              <a:rPr lang="ru-RU" sz="2400" dirty="0" err="1" smtClean="0"/>
              <a:t>Обм</a:t>
            </a:r>
            <a:r>
              <a:rPr lang="ru-RU" sz="2400" dirty="0" smtClean="0"/>
              <a:t>…рать от страха</a:t>
            </a:r>
          </a:p>
          <a:p>
            <a:r>
              <a:rPr lang="ru-RU" sz="2400" dirty="0" smtClean="0"/>
              <a:t>Наст…</a:t>
            </a:r>
            <a:r>
              <a:rPr lang="ru-RU" sz="2400" dirty="0" err="1" smtClean="0"/>
              <a:t>лать</a:t>
            </a:r>
            <a:r>
              <a:rPr lang="ru-RU" sz="2400" dirty="0" smtClean="0"/>
              <a:t> полы</a:t>
            </a:r>
          </a:p>
          <a:p>
            <a:r>
              <a:rPr lang="ru-RU" sz="2400" dirty="0" err="1" smtClean="0"/>
              <a:t>Соприк</a:t>
            </a:r>
            <a:r>
              <a:rPr lang="ru-RU" sz="2400" dirty="0" smtClean="0"/>
              <a:t>…</a:t>
            </a:r>
            <a:r>
              <a:rPr lang="ru-RU" sz="2400" dirty="0" err="1" smtClean="0"/>
              <a:t>снуться</a:t>
            </a:r>
            <a:r>
              <a:rPr lang="ru-RU" sz="2400" dirty="0" smtClean="0"/>
              <a:t> рукавами </a:t>
            </a:r>
            <a:r>
              <a:rPr lang="ru-RU" sz="2400" dirty="0" err="1" smtClean="0"/>
              <a:t>Обж</a:t>
            </a:r>
            <a:r>
              <a:rPr lang="ru-RU" sz="2400" dirty="0" smtClean="0"/>
              <a:t>…</a:t>
            </a:r>
            <a:r>
              <a:rPr lang="ru-RU" sz="2400" dirty="0" err="1" smtClean="0"/>
              <a:t>гающее</a:t>
            </a:r>
            <a:r>
              <a:rPr lang="ru-RU" sz="2400" dirty="0" smtClean="0"/>
              <a:t> пламя</a:t>
            </a:r>
          </a:p>
          <a:p>
            <a:r>
              <a:rPr lang="ru-RU" sz="2400" dirty="0" smtClean="0"/>
              <a:t>Быстро </a:t>
            </a:r>
            <a:r>
              <a:rPr lang="ru-RU" sz="2400" dirty="0" err="1" smtClean="0"/>
              <a:t>соб</a:t>
            </a:r>
            <a:r>
              <a:rPr lang="ru-RU" sz="2400" dirty="0" smtClean="0"/>
              <a:t>…</a:t>
            </a:r>
            <a:r>
              <a:rPr lang="ru-RU" sz="2400" dirty="0" err="1" smtClean="0"/>
              <a:t>русь</a:t>
            </a:r>
            <a:endParaRPr lang="ru-RU" sz="2400" dirty="0" smtClean="0"/>
          </a:p>
          <a:p>
            <a:r>
              <a:rPr lang="ru-RU" sz="2400" dirty="0" err="1" smtClean="0"/>
              <a:t>Бл</a:t>
            </a:r>
            <a:r>
              <a:rPr lang="ru-RU" sz="2400" dirty="0" smtClean="0"/>
              <a:t>…</a:t>
            </a:r>
            <a:r>
              <a:rPr lang="ru-RU" sz="2400" dirty="0" err="1" smtClean="0"/>
              <a:t>стательная</a:t>
            </a:r>
            <a:r>
              <a:rPr lang="ru-RU" sz="2400" dirty="0" smtClean="0"/>
              <a:t> актриса</a:t>
            </a:r>
          </a:p>
          <a:p>
            <a:r>
              <a:rPr lang="ru-RU" sz="2400" dirty="0" smtClean="0"/>
              <a:t>Сл…гать песни</a:t>
            </a:r>
          </a:p>
          <a:p>
            <a:r>
              <a:rPr lang="ru-RU" sz="2400" dirty="0" smtClean="0"/>
              <a:t>Постоянно </a:t>
            </a:r>
            <a:r>
              <a:rPr lang="ru-RU" sz="2400" dirty="0" err="1" smtClean="0"/>
              <a:t>прид</a:t>
            </a:r>
            <a:r>
              <a:rPr lang="ru-RU" sz="2400" dirty="0" smtClean="0"/>
              <a:t>…</a:t>
            </a:r>
            <a:r>
              <a:rPr lang="ru-RU" sz="2400" dirty="0" err="1" smtClean="0"/>
              <a:t>раться</a:t>
            </a:r>
            <a:endParaRPr lang="ru-RU" sz="2400" dirty="0" smtClean="0"/>
          </a:p>
          <a:p>
            <a:r>
              <a:rPr lang="ru-RU" sz="2400" dirty="0" err="1" smtClean="0"/>
              <a:t>Раст</a:t>
            </a:r>
            <a:r>
              <a:rPr lang="ru-RU" sz="2400" dirty="0" smtClean="0"/>
              <a:t>…рать желтки</a:t>
            </a:r>
          </a:p>
          <a:p>
            <a:r>
              <a:rPr lang="ru-RU" sz="2400" dirty="0" err="1" smtClean="0"/>
              <a:t>Расст</a:t>
            </a:r>
            <a:r>
              <a:rPr lang="ru-RU" sz="2400" dirty="0" smtClean="0"/>
              <a:t>..лить постель</a:t>
            </a:r>
          </a:p>
          <a:p>
            <a:r>
              <a:rPr lang="ru-RU" sz="2400" dirty="0" smtClean="0"/>
              <a:t>Провести </a:t>
            </a:r>
            <a:r>
              <a:rPr lang="ru-RU" sz="2400" dirty="0" err="1" smtClean="0"/>
              <a:t>выч</a:t>
            </a:r>
            <a:r>
              <a:rPr lang="ru-RU" sz="2400" dirty="0" smtClean="0"/>
              <a:t>..</a:t>
            </a:r>
            <a:r>
              <a:rPr lang="ru-RU" sz="2400" dirty="0" err="1" smtClean="0"/>
              <a:t>тание</a:t>
            </a:r>
            <a:endParaRPr lang="ru-RU" sz="2400" dirty="0" smtClean="0"/>
          </a:p>
          <a:p>
            <a:r>
              <a:rPr lang="ru-RU" sz="2400" dirty="0" err="1" smtClean="0"/>
              <a:t>Уп</a:t>
            </a:r>
            <a:r>
              <a:rPr lang="ru-RU" sz="2400" dirty="0" smtClean="0"/>
              <a:t>…</a:t>
            </a:r>
            <a:r>
              <a:rPr lang="ru-RU" sz="2400" dirty="0" err="1" smtClean="0"/>
              <a:t>раться</a:t>
            </a:r>
            <a:r>
              <a:rPr lang="ru-RU" sz="2400" dirty="0" smtClean="0"/>
              <a:t> ногами</a:t>
            </a:r>
          </a:p>
          <a:p>
            <a:r>
              <a:rPr lang="ru-RU" sz="2400" dirty="0" err="1" smtClean="0"/>
              <a:t>Наб</a:t>
            </a:r>
            <a:r>
              <a:rPr lang="ru-RU" sz="2400" dirty="0" smtClean="0"/>
              <a:t>…</a:t>
            </a:r>
            <a:r>
              <a:rPr lang="ru-RU" sz="2400" dirty="0" err="1" smtClean="0"/>
              <a:t>раться</a:t>
            </a:r>
            <a:r>
              <a:rPr lang="ru-RU" sz="2400" dirty="0" smtClean="0"/>
              <a:t> ума</a:t>
            </a:r>
          </a:p>
          <a:p>
            <a:r>
              <a:rPr lang="ru-RU" sz="2400" dirty="0" smtClean="0"/>
              <a:t>К…</a:t>
            </a:r>
            <a:r>
              <a:rPr lang="ru-RU" sz="2400" dirty="0" err="1" smtClean="0"/>
              <a:t>саться</a:t>
            </a:r>
            <a:r>
              <a:rPr lang="ru-RU" sz="2400" dirty="0" smtClean="0"/>
              <a:t> вопроса</a:t>
            </a:r>
            <a:endParaRPr lang="ru-RU" sz="2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12568"/>
          </a:xfrm>
        </p:spPr>
        <p:txBody>
          <a:bodyPr numCol="2">
            <a:normAutofit fontScale="85000" lnSpcReduction="20000"/>
          </a:bodyPr>
          <a:lstStyle/>
          <a:p>
            <a:r>
              <a:rPr lang="ru-RU" dirty="0" err="1" smtClean="0"/>
              <a:t>Соб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раться</a:t>
            </a:r>
            <a:r>
              <a:rPr lang="ru-RU" dirty="0" smtClean="0"/>
              <a:t> в дорогу</a:t>
            </a:r>
          </a:p>
          <a:p>
            <a:r>
              <a:rPr lang="ru-RU" dirty="0" err="1" smtClean="0"/>
              <a:t>на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рать</a:t>
            </a:r>
            <a:r>
              <a:rPr lang="ru-RU" dirty="0" smtClean="0"/>
              <a:t> номер </a:t>
            </a:r>
            <a:r>
              <a:rPr lang="ru-RU" dirty="0" err="1" smtClean="0"/>
              <a:t>темефона</a:t>
            </a:r>
            <a:endParaRPr lang="ru-RU" dirty="0" smtClean="0"/>
          </a:p>
          <a:p>
            <a:r>
              <a:rPr lang="ru-RU" dirty="0" err="1" smtClean="0"/>
              <a:t>Обж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гающее</a:t>
            </a:r>
            <a:r>
              <a:rPr lang="ru-RU" dirty="0" smtClean="0"/>
              <a:t> слово </a:t>
            </a:r>
            <a:r>
              <a:rPr lang="ru-RU" dirty="0" err="1" smtClean="0"/>
              <a:t>уд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рать</a:t>
            </a:r>
            <a:r>
              <a:rPr lang="ru-RU" dirty="0" smtClean="0"/>
              <a:t> со всех ног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ст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реть</a:t>
            </a:r>
            <a:r>
              <a:rPr lang="ru-RU" dirty="0" smtClean="0"/>
              <a:t> написанное</a:t>
            </a:r>
          </a:p>
          <a:p>
            <a:r>
              <a:rPr lang="ru-RU" dirty="0" smtClean="0"/>
              <a:t>Удачное </a:t>
            </a:r>
            <a:r>
              <a:rPr lang="ru-RU" dirty="0" err="1" smtClean="0"/>
              <a:t>соч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тание</a:t>
            </a:r>
            <a:endParaRPr lang="ru-RU" dirty="0" smtClean="0"/>
          </a:p>
          <a:p>
            <a:r>
              <a:rPr lang="ru-RU" dirty="0" err="1" smtClean="0"/>
              <a:t>Бл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стящий</a:t>
            </a:r>
            <a:r>
              <a:rPr lang="ru-RU" dirty="0" smtClean="0"/>
              <a:t> камень</a:t>
            </a:r>
          </a:p>
          <a:p>
            <a:r>
              <a:rPr lang="ru-RU" dirty="0" err="1" smtClean="0"/>
              <a:t>Оп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реться</a:t>
            </a:r>
            <a:r>
              <a:rPr lang="ru-RU" dirty="0" smtClean="0"/>
              <a:t> на руку</a:t>
            </a:r>
          </a:p>
          <a:p>
            <a:r>
              <a:rPr lang="ru-RU" dirty="0" err="1" smtClean="0"/>
              <a:t>Обм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рать</a:t>
            </a:r>
            <a:r>
              <a:rPr lang="ru-RU" dirty="0" smtClean="0"/>
              <a:t> от страха</a:t>
            </a:r>
          </a:p>
          <a:p>
            <a:r>
              <a:rPr lang="ru-RU" dirty="0" err="1" smtClean="0"/>
              <a:t>Наст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лать</a:t>
            </a:r>
            <a:r>
              <a:rPr lang="ru-RU" dirty="0" smtClean="0"/>
              <a:t> полы</a:t>
            </a:r>
          </a:p>
          <a:p>
            <a:r>
              <a:rPr lang="ru-RU" dirty="0" err="1" smtClean="0"/>
              <a:t>Соприк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снуться</a:t>
            </a:r>
            <a:r>
              <a:rPr lang="ru-RU" dirty="0" smtClean="0"/>
              <a:t> рукавами </a:t>
            </a:r>
          </a:p>
          <a:p>
            <a:r>
              <a:rPr lang="ru-RU" dirty="0" err="1" smtClean="0"/>
              <a:t>Обж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гающее</a:t>
            </a:r>
            <a:r>
              <a:rPr lang="ru-RU" dirty="0" smtClean="0"/>
              <a:t> пламя</a:t>
            </a:r>
          </a:p>
          <a:p>
            <a:r>
              <a:rPr lang="ru-RU" dirty="0" smtClean="0"/>
              <a:t>Быстро </a:t>
            </a:r>
            <a:r>
              <a:rPr lang="ru-RU" dirty="0" err="1" smtClean="0"/>
              <a:t>соб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русь</a:t>
            </a:r>
            <a:endParaRPr lang="ru-RU" dirty="0" smtClean="0"/>
          </a:p>
          <a:p>
            <a:r>
              <a:rPr lang="ru-RU" dirty="0" err="1" smtClean="0"/>
              <a:t>Бл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стательная</a:t>
            </a:r>
            <a:r>
              <a:rPr lang="ru-RU" dirty="0" smtClean="0"/>
              <a:t> актриса</a:t>
            </a:r>
          </a:p>
          <a:p>
            <a:r>
              <a:rPr lang="ru-RU" dirty="0" err="1" smtClean="0"/>
              <a:t>Сл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гать</a:t>
            </a:r>
            <a:r>
              <a:rPr lang="ru-RU" dirty="0" smtClean="0"/>
              <a:t> песни</a:t>
            </a:r>
          </a:p>
          <a:p>
            <a:r>
              <a:rPr lang="ru-RU" dirty="0" smtClean="0"/>
              <a:t>Постоянно </a:t>
            </a:r>
            <a:r>
              <a:rPr lang="ru-RU" dirty="0" err="1" smtClean="0"/>
              <a:t>придИраться</a:t>
            </a:r>
            <a:endParaRPr lang="ru-RU" dirty="0" smtClean="0"/>
          </a:p>
          <a:p>
            <a:r>
              <a:rPr lang="ru-RU" dirty="0" err="1" smtClean="0"/>
              <a:t>Раст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рать</a:t>
            </a:r>
            <a:r>
              <a:rPr lang="ru-RU" dirty="0" smtClean="0"/>
              <a:t> желтки</a:t>
            </a:r>
          </a:p>
          <a:p>
            <a:r>
              <a:rPr lang="ru-RU" dirty="0" err="1" smtClean="0"/>
              <a:t>Расст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лить</a:t>
            </a:r>
            <a:r>
              <a:rPr lang="ru-RU" dirty="0" smtClean="0"/>
              <a:t> постель</a:t>
            </a:r>
          </a:p>
          <a:p>
            <a:r>
              <a:rPr lang="ru-RU" dirty="0" smtClean="0"/>
              <a:t>Провести </a:t>
            </a:r>
            <a:r>
              <a:rPr lang="ru-RU" dirty="0" err="1" smtClean="0"/>
              <a:t>выч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тание</a:t>
            </a:r>
            <a:endParaRPr lang="ru-RU" dirty="0" smtClean="0"/>
          </a:p>
          <a:p>
            <a:r>
              <a:rPr lang="ru-RU" dirty="0" err="1" smtClean="0"/>
              <a:t>Уп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раться</a:t>
            </a:r>
            <a:r>
              <a:rPr lang="ru-RU" dirty="0" smtClean="0"/>
              <a:t> ногами</a:t>
            </a:r>
          </a:p>
          <a:p>
            <a:r>
              <a:rPr lang="ru-RU" dirty="0" err="1" smtClean="0"/>
              <a:t>Наб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раться</a:t>
            </a:r>
            <a:r>
              <a:rPr lang="ru-RU" dirty="0" smtClean="0"/>
              <a:t> ума</a:t>
            </a:r>
          </a:p>
          <a:p>
            <a:r>
              <a:rPr lang="ru-RU" dirty="0" err="1" smtClean="0"/>
              <a:t>К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саться</a:t>
            </a:r>
            <a:r>
              <a:rPr lang="ru-RU" dirty="0" smtClean="0"/>
              <a:t> вопроса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Правописание чередующихся гласных в корнях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88632"/>
          </a:xfrm>
        </p:spPr>
        <p:txBody>
          <a:bodyPr/>
          <a:lstStyle/>
          <a:p>
            <a:pPr algn="ctr"/>
            <a:r>
              <a:rPr lang="ru-RU" dirty="0" smtClean="0"/>
              <a:t>Выделить корень в слове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340768"/>
            <a:ext cx="39604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-</a:t>
            </a:r>
            <a:r>
              <a:rPr lang="ru-RU" dirty="0" err="1" smtClean="0">
                <a:solidFill>
                  <a:srgbClr val="FFFF00"/>
                </a:solidFill>
              </a:rPr>
              <a:t>гар</a:t>
            </a:r>
            <a:r>
              <a:rPr lang="ru-RU" dirty="0" smtClean="0">
                <a:solidFill>
                  <a:srgbClr val="FFFF00"/>
                </a:solidFill>
              </a:rPr>
              <a:t>-, -гор-,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-клан-, -клон-,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-</a:t>
            </a:r>
            <a:r>
              <a:rPr lang="ru-RU" dirty="0" err="1" smtClean="0">
                <a:solidFill>
                  <a:srgbClr val="FFFF00"/>
                </a:solidFill>
              </a:rPr>
              <a:t>твар</a:t>
            </a:r>
            <a:r>
              <a:rPr lang="ru-RU" dirty="0" smtClean="0">
                <a:solidFill>
                  <a:srgbClr val="FFFF00"/>
                </a:solidFill>
              </a:rPr>
              <a:t>-, -</a:t>
            </a:r>
            <a:r>
              <a:rPr lang="ru-RU" dirty="0" err="1" smtClean="0">
                <a:solidFill>
                  <a:srgbClr val="FFFF00"/>
                </a:solidFill>
              </a:rPr>
              <a:t>твор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412776"/>
            <a:ext cx="396044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-</a:t>
            </a:r>
            <a:r>
              <a:rPr lang="ru-RU" dirty="0" err="1" smtClean="0">
                <a:solidFill>
                  <a:srgbClr val="FFFF00"/>
                </a:solidFill>
              </a:rPr>
              <a:t>зар</a:t>
            </a:r>
            <a:r>
              <a:rPr lang="ru-RU" dirty="0" smtClean="0">
                <a:solidFill>
                  <a:srgbClr val="FFFF00"/>
                </a:solidFill>
              </a:rPr>
              <a:t>-, -</a:t>
            </a:r>
            <a:r>
              <a:rPr lang="ru-RU" dirty="0" err="1" smtClean="0">
                <a:solidFill>
                  <a:srgbClr val="FFFF00"/>
                </a:solidFill>
              </a:rPr>
              <a:t>зор</a:t>
            </a:r>
            <a:r>
              <a:rPr lang="ru-RU" dirty="0" smtClean="0">
                <a:solidFill>
                  <a:srgbClr val="FFFF00"/>
                </a:solidFill>
              </a:rPr>
              <a:t>-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-</a:t>
            </a:r>
            <a:r>
              <a:rPr lang="ru-RU" dirty="0" err="1" smtClean="0">
                <a:solidFill>
                  <a:srgbClr val="FFFF00"/>
                </a:solidFill>
              </a:rPr>
              <a:t>плав</a:t>
            </a:r>
            <a:r>
              <a:rPr lang="ru-RU" dirty="0" smtClean="0">
                <a:solidFill>
                  <a:srgbClr val="FFFF00"/>
                </a:solidFill>
              </a:rPr>
              <a:t>-, -плов-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284984"/>
            <a:ext cx="86409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3284984"/>
            <a:ext cx="86409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380312" y="3356992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3356992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4221088"/>
            <a:ext cx="20162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тот же гласный, который слышится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99792" y="4221088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 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4221088"/>
            <a:ext cx="19442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тот гласный, который слышится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64288" y="4221088"/>
            <a:ext cx="180020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5373216"/>
            <a:ext cx="309634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Исключения:</a:t>
            </a:r>
          </a:p>
          <a:p>
            <a:pPr algn="ctr"/>
            <a:r>
              <a:rPr lang="ru-RU" dirty="0" err="1" smtClean="0"/>
              <a:t>изгарь,пригарь,выгарки</a:t>
            </a:r>
            <a:endParaRPr lang="ru-RU" dirty="0" smtClean="0"/>
          </a:p>
        </p:txBody>
      </p:sp>
      <p:cxnSp>
        <p:nvCxnSpPr>
          <p:cNvPr id="19" name="Прямая со стрелкой 18"/>
          <p:cNvCxnSpPr>
            <a:endCxn id="9" idx="0"/>
          </p:cNvCxnSpPr>
          <p:nvPr/>
        </p:nvCxnSpPr>
        <p:spPr>
          <a:xfrm flipH="1">
            <a:off x="1403648" y="3140968"/>
            <a:ext cx="2160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563888" y="3140968"/>
            <a:ext cx="14401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5796136" y="3140968"/>
            <a:ext cx="2160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596336" y="3068960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9" idx="2"/>
          </p:cNvCxnSpPr>
          <p:nvPr/>
        </p:nvCxnSpPr>
        <p:spPr>
          <a:xfrm>
            <a:off x="1403648" y="378904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0" idx="2"/>
          </p:cNvCxnSpPr>
          <p:nvPr/>
        </p:nvCxnSpPr>
        <p:spPr>
          <a:xfrm>
            <a:off x="3419872" y="378904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796136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7884368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899592" y="2564904"/>
            <a:ext cx="35283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Определить, находится ли гласный под ударением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076056" y="2492896"/>
            <a:ext cx="374441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Определить, находится ли гласный под ударением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5580112" y="5373216"/>
            <a:ext cx="30243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Исключения:</a:t>
            </a:r>
          </a:p>
          <a:p>
            <a:pPr algn="ctr"/>
            <a:r>
              <a:rPr lang="ru-RU" dirty="0" smtClean="0"/>
              <a:t>зоревать, </a:t>
            </a:r>
            <a:r>
              <a:rPr lang="ru-RU" dirty="0" err="1" smtClean="0"/>
              <a:t>зорянка</a:t>
            </a:r>
            <a:endParaRPr lang="ru-RU" dirty="0" smtClean="0"/>
          </a:p>
          <a:p>
            <a:pPr algn="ctr"/>
            <a:r>
              <a:rPr lang="ru-RU" dirty="0" smtClean="0"/>
              <a:t>пловец, пловчиха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12568"/>
          </a:xfrm>
        </p:spPr>
        <p:txBody>
          <a:bodyPr numCol="2">
            <a:normAutofit/>
          </a:bodyPr>
          <a:lstStyle/>
          <a:p>
            <a:r>
              <a:rPr lang="ru-RU" dirty="0" err="1" smtClean="0"/>
              <a:t>Скл</a:t>
            </a:r>
            <a:r>
              <a:rPr lang="ru-RU" dirty="0" smtClean="0"/>
              <a:t>…нить голову </a:t>
            </a:r>
            <a:r>
              <a:rPr lang="ru-RU" dirty="0" err="1" smtClean="0"/>
              <a:t>затв</a:t>
            </a:r>
            <a:r>
              <a:rPr lang="ru-RU" dirty="0" smtClean="0"/>
              <a:t>…</a:t>
            </a:r>
            <a:r>
              <a:rPr lang="ru-RU" dirty="0" err="1" smtClean="0"/>
              <a:t>рять</a:t>
            </a:r>
            <a:r>
              <a:rPr lang="ru-RU" dirty="0" smtClean="0"/>
              <a:t> окно</a:t>
            </a:r>
          </a:p>
          <a:p>
            <a:r>
              <a:rPr lang="ru-RU" dirty="0" smtClean="0"/>
              <a:t>разг…</a:t>
            </a:r>
            <a:r>
              <a:rPr lang="ru-RU" dirty="0" err="1" smtClean="0"/>
              <a:t>рается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…</a:t>
            </a:r>
            <a:r>
              <a:rPr lang="ru-RU" dirty="0" err="1" smtClean="0"/>
              <a:t>ря</a:t>
            </a:r>
            <a:endParaRPr lang="ru-RU" dirty="0" smtClean="0"/>
          </a:p>
          <a:p>
            <a:r>
              <a:rPr lang="ru-RU" dirty="0" smtClean="0"/>
              <a:t>Продукты </a:t>
            </a:r>
            <a:r>
              <a:rPr lang="ru-RU" dirty="0" err="1" smtClean="0"/>
              <a:t>сг</a:t>
            </a:r>
            <a:r>
              <a:rPr lang="ru-RU" dirty="0" smtClean="0"/>
              <a:t>…</a:t>
            </a:r>
            <a:r>
              <a:rPr lang="ru-RU" dirty="0" err="1" smtClean="0"/>
              <a:t>рания</a:t>
            </a:r>
            <a:endParaRPr lang="ru-RU" dirty="0" smtClean="0"/>
          </a:p>
          <a:p>
            <a:r>
              <a:rPr lang="ru-RU" dirty="0" smtClean="0"/>
              <a:t>Внезапное оз…</a:t>
            </a:r>
            <a:r>
              <a:rPr lang="ru-RU" dirty="0" err="1" smtClean="0"/>
              <a:t>рение</a:t>
            </a:r>
            <a:endParaRPr lang="ru-RU" dirty="0" smtClean="0"/>
          </a:p>
          <a:p>
            <a:r>
              <a:rPr lang="ru-RU" dirty="0" smtClean="0"/>
              <a:t>Пл…</a:t>
            </a:r>
            <a:r>
              <a:rPr lang="ru-RU" dirty="0" err="1" smtClean="0"/>
              <a:t>вающий</a:t>
            </a:r>
            <a:r>
              <a:rPr lang="ru-RU" dirty="0" smtClean="0"/>
              <a:t> лебедь</a:t>
            </a:r>
          </a:p>
          <a:p>
            <a:r>
              <a:rPr lang="ru-RU" dirty="0" smtClean="0"/>
              <a:t>Низко </a:t>
            </a:r>
            <a:r>
              <a:rPr lang="ru-RU" dirty="0" err="1" smtClean="0"/>
              <a:t>покл</a:t>
            </a:r>
            <a:r>
              <a:rPr lang="ru-RU" dirty="0" smtClean="0"/>
              <a:t>…</a:t>
            </a:r>
            <a:r>
              <a:rPr lang="ru-RU" dirty="0" err="1" smtClean="0"/>
              <a:t>ниться</a:t>
            </a:r>
            <a:endParaRPr lang="ru-RU" dirty="0" smtClean="0"/>
          </a:p>
          <a:p>
            <a:r>
              <a:rPr lang="ru-RU" dirty="0" err="1" smtClean="0"/>
              <a:t>Сг</a:t>
            </a:r>
            <a:r>
              <a:rPr lang="ru-RU" dirty="0" smtClean="0"/>
              <a:t>…</a:t>
            </a:r>
            <a:r>
              <a:rPr lang="ru-RU" dirty="0" err="1" smtClean="0"/>
              <a:t>ревший</a:t>
            </a:r>
            <a:r>
              <a:rPr lang="ru-RU" dirty="0" smtClean="0"/>
              <a:t> дзот</a:t>
            </a:r>
          </a:p>
          <a:p>
            <a:r>
              <a:rPr lang="ru-RU" dirty="0" err="1" smtClean="0"/>
              <a:t>Сотв</a:t>
            </a:r>
            <a:r>
              <a:rPr lang="ru-RU" dirty="0" smtClean="0"/>
              <a:t>…</a:t>
            </a:r>
            <a:r>
              <a:rPr lang="ru-RU" dirty="0" err="1" smtClean="0"/>
              <a:t>рить</a:t>
            </a:r>
            <a:r>
              <a:rPr lang="ru-RU" dirty="0" smtClean="0"/>
              <a:t> чудо</a:t>
            </a:r>
          </a:p>
          <a:p>
            <a:r>
              <a:rPr lang="ru-RU" dirty="0" err="1" smtClean="0"/>
              <a:t>Уг</a:t>
            </a:r>
            <a:r>
              <a:rPr lang="ru-RU" dirty="0" smtClean="0"/>
              <a:t>…</a:t>
            </a:r>
            <a:r>
              <a:rPr lang="ru-RU" dirty="0" err="1" smtClean="0"/>
              <a:t>ревший</a:t>
            </a:r>
            <a:r>
              <a:rPr lang="ru-RU" dirty="0" smtClean="0"/>
              <a:t> человек</a:t>
            </a:r>
          </a:p>
          <a:p>
            <a:r>
              <a:rPr lang="ru-RU" dirty="0" err="1" smtClean="0"/>
              <a:t>Тв</a:t>
            </a:r>
            <a:r>
              <a:rPr lang="ru-RU" dirty="0" smtClean="0"/>
              <a:t>…</a:t>
            </a:r>
            <a:r>
              <a:rPr lang="ru-RU" dirty="0" err="1" smtClean="0"/>
              <a:t>рящий</a:t>
            </a:r>
            <a:r>
              <a:rPr lang="ru-RU" dirty="0" smtClean="0"/>
              <a:t> добро</a:t>
            </a:r>
          </a:p>
          <a:p>
            <a:r>
              <a:rPr lang="ru-RU" dirty="0" err="1" smtClean="0"/>
              <a:t>Скл</a:t>
            </a:r>
            <a:r>
              <a:rPr lang="ru-RU" dirty="0" smtClean="0"/>
              <a:t>…</a:t>
            </a:r>
            <a:r>
              <a:rPr lang="ru-RU" dirty="0" err="1" smtClean="0"/>
              <a:t>нение</a:t>
            </a:r>
            <a:r>
              <a:rPr lang="ru-RU" dirty="0" smtClean="0"/>
              <a:t> существительных</a:t>
            </a:r>
          </a:p>
          <a:p>
            <a:r>
              <a:rPr lang="ru-RU" dirty="0" smtClean="0"/>
              <a:t>Известный пл…</a:t>
            </a:r>
            <a:r>
              <a:rPr lang="ru-RU" dirty="0" err="1" smtClean="0"/>
              <a:t>вец</a:t>
            </a:r>
            <a:endParaRPr lang="ru-RU" dirty="0" smtClean="0"/>
          </a:p>
          <a:p>
            <a:r>
              <a:rPr lang="ru-RU" dirty="0" err="1" smtClean="0"/>
              <a:t>Подг</a:t>
            </a:r>
            <a:r>
              <a:rPr lang="ru-RU" dirty="0" smtClean="0"/>
              <a:t>…</a:t>
            </a:r>
            <a:r>
              <a:rPr lang="ru-RU" dirty="0" err="1" smtClean="0"/>
              <a:t>ревшее</a:t>
            </a:r>
            <a:r>
              <a:rPr lang="ru-RU" dirty="0" smtClean="0"/>
              <a:t> молоко</a:t>
            </a:r>
          </a:p>
          <a:p>
            <a:r>
              <a:rPr lang="ru-RU" dirty="0" err="1" smtClean="0"/>
              <a:t>Несг</a:t>
            </a:r>
            <a:r>
              <a:rPr lang="ru-RU" dirty="0" smtClean="0"/>
              <a:t>…</a:t>
            </a:r>
            <a:r>
              <a:rPr lang="ru-RU" dirty="0" err="1" smtClean="0"/>
              <a:t>раемый</a:t>
            </a:r>
            <a:r>
              <a:rPr lang="ru-RU" dirty="0" smtClean="0"/>
              <a:t> шкаф</a:t>
            </a:r>
            <a:endParaRPr lang="ru-RU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12568"/>
          </a:xfrm>
        </p:spPr>
        <p:txBody>
          <a:bodyPr numCol="2">
            <a:normAutofit/>
          </a:bodyPr>
          <a:lstStyle/>
          <a:p>
            <a:r>
              <a:rPr lang="ru-RU" dirty="0" err="1" smtClean="0"/>
              <a:t>Скл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нить</a:t>
            </a:r>
            <a:r>
              <a:rPr lang="ru-RU" dirty="0" smtClean="0"/>
              <a:t> голову </a:t>
            </a:r>
            <a:r>
              <a:rPr lang="ru-RU" dirty="0" err="1" smtClean="0"/>
              <a:t>затв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рять</a:t>
            </a:r>
            <a:r>
              <a:rPr lang="ru-RU" dirty="0" smtClean="0"/>
              <a:t> окно</a:t>
            </a:r>
          </a:p>
          <a:p>
            <a:r>
              <a:rPr lang="ru-RU" dirty="0" err="1" smtClean="0"/>
              <a:t>разг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рается</a:t>
            </a:r>
            <a:r>
              <a:rPr lang="ru-RU" dirty="0" smtClean="0"/>
              <a:t> </a:t>
            </a:r>
            <a:r>
              <a:rPr lang="ru-RU" dirty="0" err="1" smtClean="0"/>
              <a:t>зАря</a:t>
            </a:r>
            <a:endParaRPr lang="ru-RU" dirty="0" smtClean="0"/>
          </a:p>
          <a:p>
            <a:r>
              <a:rPr lang="ru-RU" dirty="0" smtClean="0"/>
              <a:t>Продукты </a:t>
            </a:r>
            <a:r>
              <a:rPr lang="ru-RU" dirty="0" err="1" smtClean="0"/>
              <a:t>сг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рания</a:t>
            </a:r>
            <a:endParaRPr lang="ru-RU" dirty="0" smtClean="0"/>
          </a:p>
          <a:p>
            <a:r>
              <a:rPr lang="ru-RU" dirty="0" smtClean="0"/>
              <a:t>Внезапное </a:t>
            </a:r>
            <a:r>
              <a:rPr lang="ru-RU" dirty="0" err="1" smtClean="0"/>
              <a:t>оз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рение</a:t>
            </a:r>
            <a:endParaRPr lang="ru-RU" dirty="0" smtClean="0"/>
          </a:p>
          <a:p>
            <a:r>
              <a:rPr lang="ru-RU" dirty="0" err="1" smtClean="0"/>
              <a:t>Пл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вающий</a:t>
            </a:r>
            <a:r>
              <a:rPr lang="ru-RU" dirty="0" smtClean="0"/>
              <a:t> лебедь</a:t>
            </a:r>
          </a:p>
          <a:p>
            <a:r>
              <a:rPr lang="ru-RU" dirty="0" smtClean="0"/>
              <a:t>Низко </a:t>
            </a:r>
            <a:r>
              <a:rPr lang="ru-RU" dirty="0" err="1" smtClean="0"/>
              <a:t>покл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ниться</a:t>
            </a:r>
            <a:endParaRPr lang="ru-RU" dirty="0" smtClean="0"/>
          </a:p>
          <a:p>
            <a:r>
              <a:rPr lang="ru-RU" dirty="0" err="1" smtClean="0"/>
              <a:t>Сг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ревший</a:t>
            </a:r>
            <a:r>
              <a:rPr lang="ru-RU" dirty="0" smtClean="0"/>
              <a:t> дзот</a:t>
            </a:r>
          </a:p>
          <a:p>
            <a:r>
              <a:rPr lang="ru-RU" dirty="0" err="1" smtClean="0"/>
              <a:t>Сотв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рить</a:t>
            </a:r>
            <a:r>
              <a:rPr lang="ru-RU" dirty="0" smtClean="0"/>
              <a:t> чудо</a:t>
            </a:r>
          </a:p>
          <a:p>
            <a:r>
              <a:rPr lang="ru-RU" dirty="0" err="1" smtClean="0"/>
              <a:t>Уг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ревший</a:t>
            </a:r>
            <a:r>
              <a:rPr lang="ru-RU" dirty="0" smtClean="0"/>
              <a:t> человек</a:t>
            </a:r>
          </a:p>
          <a:p>
            <a:r>
              <a:rPr lang="ru-RU" dirty="0" err="1" smtClean="0"/>
              <a:t>Тв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рящий</a:t>
            </a:r>
            <a:r>
              <a:rPr lang="ru-RU" dirty="0" smtClean="0"/>
              <a:t> добро</a:t>
            </a:r>
          </a:p>
          <a:p>
            <a:r>
              <a:rPr lang="ru-RU" dirty="0" err="1" smtClean="0"/>
              <a:t>Скл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нение</a:t>
            </a:r>
            <a:r>
              <a:rPr lang="ru-RU" dirty="0" smtClean="0"/>
              <a:t> существительных</a:t>
            </a:r>
          </a:p>
          <a:p>
            <a:r>
              <a:rPr lang="ru-RU" dirty="0" smtClean="0"/>
              <a:t>Известный </a:t>
            </a:r>
            <a:r>
              <a:rPr lang="ru-RU" dirty="0" err="1" smtClean="0"/>
              <a:t>пл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вец</a:t>
            </a:r>
            <a:endParaRPr lang="ru-RU" dirty="0" smtClean="0"/>
          </a:p>
          <a:p>
            <a:r>
              <a:rPr lang="ru-RU" dirty="0" err="1" smtClean="0"/>
              <a:t>Подг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ревшее</a:t>
            </a:r>
            <a:r>
              <a:rPr lang="ru-RU" dirty="0" smtClean="0"/>
              <a:t> молоко</a:t>
            </a:r>
          </a:p>
          <a:p>
            <a:r>
              <a:rPr lang="ru-RU" dirty="0" err="1" smtClean="0"/>
              <a:t>Несг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раемый</a:t>
            </a:r>
            <a:r>
              <a:rPr lang="ru-RU" dirty="0" smtClean="0"/>
              <a:t> шкаф</a:t>
            </a:r>
            <a:endParaRPr lang="ru-RU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Правописание чередующихся гласных в корнях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88632"/>
          </a:xfrm>
        </p:spPr>
        <p:txBody>
          <a:bodyPr/>
          <a:lstStyle/>
          <a:p>
            <a:pPr algn="ctr"/>
            <a:r>
              <a:rPr lang="ru-RU" dirty="0" smtClean="0"/>
              <a:t>Выделить корень в слове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340768"/>
            <a:ext cx="39604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r>
              <a:rPr lang="ru-RU" sz="2000" dirty="0" smtClean="0">
                <a:solidFill>
                  <a:srgbClr val="FFFF00"/>
                </a:solidFill>
              </a:rPr>
              <a:t>-</a:t>
            </a:r>
            <a:r>
              <a:rPr lang="ru-RU" sz="2000" dirty="0" err="1" smtClean="0">
                <a:solidFill>
                  <a:srgbClr val="FFFF00"/>
                </a:solidFill>
              </a:rPr>
              <a:t>раст</a:t>
            </a:r>
            <a:r>
              <a:rPr lang="ru-RU" sz="2000" dirty="0" smtClean="0">
                <a:solidFill>
                  <a:srgbClr val="FFFF00"/>
                </a:solidFill>
              </a:rPr>
              <a:t>-, -</a:t>
            </a:r>
            <a:r>
              <a:rPr lang="ru-RU" sz="2000" dirty="0" err="1" smtClean="0">
                <a:solidFill>
                  <a:srgbClr val="FFFF00"/>
                </a:solidFill>
              </a:rPr>
              <a:t>ращ</a:t>
            </a:r>
            <a:r>
              <a:rPr lang="ru-RU" sz="2000" dirty="0" smtClean="0">
                <a:solidFill>
                  <a:srgbClr val="FFFF00"/>
                </a:solidFill>
              </a:rPr>
              <a:t>-, -рос-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340768"/>
            <a:ext cx="39604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-</a:t>
            </a:r>
            <a:r>
              <a:rPr lang="ru-RU" dirty="0" err="1" smtClean="0">
                <a:solidFill>
                  <a:srgbClr val="FFFF00"/>
                </a:solidFill>
              </a:rPr>
              <a:t>скак</a:t>
            </a:r>
            <a:r>
              <a:rPr lang="ru-RU" dirty="0" smtClean="0">
                <a:solidFill>
                  <a:srgbClr val="FFFF00"/>
                </a:solidFill>
              </a:rPr>
              <a:t>-, -</a:t>
            </a:r>
            <a:r>
              <a:rPr lang="ru-RU" dirty="0" err="1" smtClean="0">
                <a:solidFill>
                  <a:srgbClr val="FFFF00"/>
                </a:solidFill>
              </a:rPr>
              <a:t>скоч</a:t>
            </a:r>
            <a:r>
              <a:rPr lang="ru-RU" dirty="0" smtClean="0">
                <a:solidFill>
                  <a:srgbClr val="FFFF00"/>
                </a:solidFill>
              </a:rPr>
              <a:t>-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284984"/>
            <a:ext cx="86409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3284984"/>
            <a:ext cx="86409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380312" y="3356992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3356992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4221088"/>
            <a:ext cx="20162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99792" y="4221088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 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4221088"/>
            <a:ext cx="19442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64288" y="4221088"/>
            <a:ext cx="180020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Написать 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5373216"/>
            <a:ext cx="309634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Исключения: росток, Ростов, отрасль, ростовщик</a:t>
            </a:r>
          </a:p>
        </p:txBody>
      </p:sp>
      <p:cxnSp>
        <p:nvCxnSpPr>
          <p:cNvPr id="19" name="Прямая со стрелкой 18"/>
          <p:cNvCxnSpPr>
            <a:endCxn id="9" idx="0"/>
          </p:cNvCxnSpPr>
          <p:nvPr/>
        </p:nvCxnSpPr>
        <p:spPr>
          <a:xfrm flipH="1">
            <a:off x="1403648" y="3140968"/>
            <a:ext cx="2160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563888" y="3140968"/>
            <a:ext cx="14401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5796136" y="3140968"/>
            <a:ext cx="2160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596336" y="3068960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9" idx="2"/>
          </p:cNvCxnSpPr>
          <p:nvPr/>
        </p:nvCxnSpPr>
        <p:spPr>
          <a:xfrm>
            <a:off x="1403648" y="378904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0" idx="2"/>
          </p:cNvCxnSpPr>
          <p:nvPr/>
        </p:nvCxnSpPr>
        <p:spPr>
          <a:xfrm>
            <a:off x="3419872" y="378904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796136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7884368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899592" y="2564904"/>
            <a:ext cx="35283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Проверить, оканчивается ли корень на СТ, Щ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076056" y="2492896"/>
            <a:ext cx="374441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Проверить, оканчивается ли корень на К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5580112" y="5373216"/>
            <a:ext cx="30243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Исключения: скачок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Вставьте пропущенные буквы, докажите правильность с помощью алгоритма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Ск</a:t>
            </a:r>
            <a:r>
              <a:rPr lang="ru-RU" dirty="0" smtClean="0"/>
              <a:t>…</a:t>
            </a:r>
            <a:r>
              <a:rPr lang="ru-RU" dirty="0" err="1" smtClean="0"/>
              <a:t>ковая</a:t>
            </a:r>
            <a:r>
              <a:rPr lang="ru-RU" dirty="0" smtClean="0"/>
              <a:t> лошадь, морские </a:t>
            </a:r>
            <a:r>
              <a:rPr lang="ru-RU" dirty="0" err="1" smtClean="0"/>
              <a:t>водор</a:t>
            </a:r>
            <a:r>
              <a:rPr lang="ru-RU" dirty="0" smtClean="0"/>
              <a:t>…</a:t>
            </a:r>
            <a:r>
              <a:rPr lang="ru-RU" dirty="0" err="1" smtClean="0"/>
              <a:t>сли,проск</a:t>
            </a:r>
            <a:r>
              <a:rPr lang="ru-RU" dirty="0" smtClean="0"/>
              <a:t>…</a:t>
            </a:r>
            <a:r>
              <a:rPr lang="ru-RU" dirty="0" err="1" smtClean="0"/>
              <a:t>чить</a:t>
            </a:r>
            <a:r>
              <a:rPr lang="ru-RU" dirty="0" smtClean="0"/>
              <a:t> поворот, </a:t>
            </a:r>
            <a:r>
              <a:rPr lang="ru-RU" dirty="0" err="1" smtClean="0"/>
              <a:t>разр</a:t>
            </a:r>
            <a:r>
              <a:rPr lang="ru-RU" dirty="0" smtClean="0"/>
              <a:t>…</a:t>
            </a:r>
            <a:r>
              <a:rPr lang="ru-RU" dirty="0" err="1" smtClean="0"/>
              <a:t>лась</a:t>
            </a:r>
            <a:r>
              <a:rPr lang="ru-RU" dirty="0" smtClean="0"/>
              <a:t> акация, постепенно обр…стать, стремиться </a:t>
            </a:r>
            <a:r>
              <a:rPr lang="ru-RU" dirty="0" err="1" smtClean="0"/>
              <a:t>повзр</a:t>
            </a:r>
            <a:r>
              <a:rPr lang="ru-RU" dirty="0" smtClean="0"/>
              <a:t>…</a:t>
            </a:r>
            <a:r>
              <a:rPr lang="ru-RU" dirty="0" err="1" smtClean="0"/>
              <a:t>слеть</a:t>
            </a:r>
            <a:r>
              <a:rPr lang="ru-RU" dirty="0" smtClean="0"/>
              <a:t>, на всём </a:t>
            </a:r>
            <a:r>
              <a:rPr lang="ru-RU" dirty="0" err="1" smtClean="0"/>
              <a:t>ск</a:t>
            </a:r>
            <a:r>
              <a:rPr lang="ru-RU" dirty="0" smtClean="0"/>
              <a:t>…</a:t>
            </a:r>
            <a:r>
              <a:rPr lang="ru-RU" dirty="0" err="1" smtClean="0"/>
              <a:t>ку</a:t>
            </a:r>
            <a:r>
              <a:rPr lang="ru-RU" dirty="0" smtClean="0"/>
              <a:t>, </a:t>
            </a:r>
            <a:r>
              <a:rPr lang="ru-RU" dirty="0" err="1" smtClean="0"/>
              <a:t>отр</a:t>
            </a:r>
            <a:r>
              <a:rPr lang="ru-RU" dirty="0" smtClean="0"/>
              <a:t>…</a:t>
            </a:r>
            <a:r>
              <a:rPr lang="ru-RU" dirty="0" err="1" smtClean="0"/>
              <a:t>сль</a:t>
            </a:r>
            <a:r>
              <a:rPr lang="ru-RU" dirty="0" smtClean="0"/>
              <a:t> промышленности, нестись </a:t>
            </a:r>
            <a:r>
              <a:rPr lang="ru-RU" dirty="0" err="1" smtClean="0"/>
              <a:t>ск</a:t>
            </a:r>
            <a:r>
              <a:rPr lang="ru-RU" dirty="0" smtClean="0"/>
              <a:t>…</a:t>
            </a:r>
            <a:r>
              <a:rPr lang="ru-RU" dirty="0" err="1" smtClean="0"/>
              <a:t>чками</a:t>
            </a:r>
            <a:r>
              <a:rPr lang="ru-RU" dirty="0" smtClean="0"/>
              <a:t>, </a:t>
            </a:r>
            <a:r>
              <a:rPr lang="ru-RU" dirty="0" err="1" smtClean="0"/>
              <a:t>прор</a:t>
            </a:r>
            <a:r>
              <a:rPr lang="ru-RU" dirty="0" smtClean="0"/>
              <a:t>…</a:t>
            </a:r>
            <a:r>
              <a:rPr lang="ru-RU" dirty="0" err="1" smtClean="0"/>
              <a:t>сти</a:t>
            </a:r>
            <a:r>
              <a:rPr lang="ru-RU" dirty="0" smtClean="0"/>
              <a:t> под солнцем, </a:t>
            </a:r>
            <a:r>
              <a:rPr lang="ru-RU" dirty="0" err="1" smtClean="0"/>
              <a:t>выск</a:t>
            </a:r>
            <a:r>
              <a:rPr lang="ru-RU" dirty="0" smtClean="0"/>
              <a:t>…</a:t>
            </a:r>
            <a:r>
              <a:rPr lang="ru-RU" dirty="0" err="1" smtClean="0"/>
              <a:t>чить</a:t>
            </a:r>
            <a:r>
              <a:rPr lang="ru-RU" dirty="0" smtClean="0"/>
              <a:t> из-за угла, </a:t>
            </a:r>
            <a:r>
              <a:rPr lang="ru-RU" dirty="0" err="1" smtClean="0"/>
              <a:t>взр</a:t>
            </a:r>
            <a:r>
              <a:rPr lang="ru-RU" dirty="0" smtClean="0"/>
              <a:t>…</a:t>
            </a:r>
            <a:r>
              <a:rPr lang="ru-RU" dirty="0" err="1" smtClean="0"/>
              <a:t>стить</a:t>
            </a:r>
            <a:r>
              <a:rPr lang="ru-RU" dirty="0" smtClean="0"/>
              <a:t> сады, </a:t>
            </a:r>
            <a:r>
              <a:rPr lang="ru-RU" dirty="0" err="1" smtClean="0"/>
              <a:t>заск</a:t>
            </a:r>
            <a:r>
              <a:rPr lang="ru-RU" dirty="0" smtClean="0"/>
              <a:t>…</a:t>
            </a:r>
            <a:r>
              <a:rPr lang="ru-RU" dirty="0" err="1" smtClean="0"/>
              <a:t>чить</a:t>
            </a:r>
            <a:r>
              <a:rPr lang="ru-RU" dirty="0" smtClean="0"/>
              <a:t> на минуту, </a:t>
            </a:r>
            <a:r>
              <a:rPr lang="ru-RU" dirty="0" err="1" smtClean="0"/>
              <a:t>выр</a:t>
            </a:r>
            <a:r>
              <a:rPr lang="ru-RU" dirty="0" smtClean="0"/>
              <a:t>…щенная пшеница, зелёный р…сточек, </a:t>
            </a:r>
            <a:r>
              <a:rPr lang="ru-RU" dirty="0" err="1" smtClean="0"/>
              <a:t>ск</a:t>
            </a:r>
            <a:r>
              <a:rPr lang="ru-RU" dirty="0" smtClean="0"/>
              <a:t>…чу на лошади, </a:t>
            </a:r>
            <a:r>
              <a:rPr lang="ru-RU" dirty="0" err="1" smtClean="0"/>
              <a:t>подр</a:t>
            </a:r>
            <a:r>
              <a:rPr lang="ru-RU" dirty="0" smtClean="0"/>
              <a:t>…</a:t>
            </a:r>
            <a:r>
              <a:rPr lang="ru-RU" dirty="0" err="1" smtClean="0"/>
              <a:t>стковый</a:t>
            </a:r>
            <a:r>
              <a:rPr lang="ru-RU" dirty="0" smtClean="0"/>
              <a:t> возраст.</a:t>
            </a:r>
            <a:endParaRPr lang="ru-RU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733</Words>
  <Application>Microsoft Office PowerPoint</Application>
  <PresentationFormat>Экран (4:3)</PresentationFormat>
  <Paragraphs>173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Тема1</vt:lpstr>
      <vt:lpstr>Правописание безударных гласных в корне слова</vt:lpstr>
      <vt:lpstr>Правописание чередующихся гласных в корнях</vt:lpstr>
      <vt:lpstr>Определите букву с помощью алгоритма</vt:lpstr>
      <vt:lpstr>Проверка.</vt:lpstr>
      <vt:lpstr>Правописание чередующихся гласных в корнях</vt:lpstr>
      <vt:lpstr>Проверка.</vt:lpstr>
      <vt:lpstr>Проверка.</vt:lpstr>
      <vt:lpstr>Правописание чередующихся гласных в корнях</vt:lpstr>
      <vt:lpstr>Вставьте пропущенные буквы, докажите правильность с помощью алгоритма</vt:lpstr>
      <vt:lpstr>Проверка.</vt:lpstr>
      <vt:lpstr>Правописание чередующихся гласных в корнях</vt:lpstr>
      <vt:lpstr>К словам с чередующимися гласными подобрать 2 синонима</vt:lpstr>
      <vt:lpstr>Правописание -ы-, -и- после ц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безударных гласных в корне слова</dc:title>
  <dc:creator>катюша</dc:creator>
  <cp:lastModifiedBy>user</cp:lastModifiedBy>
  <cp:revision>3</cp:revision>
  <dcterms:created xsi:type="dcterms:W3CDTF">2017-08-24T06:43:11Z</dcterms:created>
  <dcterms:modified xsi:type="dcterms:W3CDTF">2017-08-28T09:44:41Z</dcterms:modified>
</cp:coreProperties>
</file>