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57" r:id="rId4"/>
    <p:sldId id="258" r:id="rId5"/>
    <p:sldId id="259" r:id="rId6"/>
    <p:sldId id="267" r:id="rId7"/>
    <p:sldId id="260" r:id="rId8"/>
    <p:sldId id="265" r:id="rId9"/>
    <p:sldId id="264" r:id="rId10"/>
    <p:sldId id="263" r:id="rId11"/>
    <p:sldId id="261" r:id="rId12"/>
    <p:sldId id="282" r:id="rId13"/>
    <p:sldId id="268" r:id="rId14"/>
    <p:sldId id="284" r:id="rId15"/>
    <p:sldId id="273" r:id="rId16"/>
    <p:sldId id="271" r:id="rId17"/>
    <p:sldId id="280" r:id="rId18"/>
    <p:sldId id="279" r:id="rId19"/>
    <p:sldId id="272" r:id="rId20"/>
    <p:sldId id="276" r:id="rId21"/>
    <p:sldId id="274" r:id="rId22"/>
    <p:sldId id="277" r:id="rId23"/>
    <p:sldId id="269" r:id="rId24"/>
    <p:sldId id="27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7270659-4B6F-451F-B8E2-461C8948EDD6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B098960-1957-44C8-B892-4A6C526A9EC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АРКТИКА –район нового освоения в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60020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Презентация к уроку курса « География России. Хозяйство и географические районы » </a:t>
            </a:r>
            <a:r>
              <a:rPr lang="ru-RU" dirty="0">
                <a:solidFill>
                  <a:schemeClr val="tx1"/>
                </a:solidFill>
              </a:rPr>
              <a:t>9 </a:t>
            </a:r>
            <a:r>
              <a:rPr lang="ru-RU" dirty="0" smtClean="0">
                <a:solidFill>
                  <a:schemeClr val="tx1"/>
                </a:solidFill>
              </a:rPr>
              <a:t>класс. 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Тема «Западная Сибирь»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Автор: Журавлева Т.Н., учитель географии «МБОУ» СОШ №2 </a:t>
            </a:r>
            <a:r>
              <a:rPr lang="ru-RU" dirty="0" err="1" smtClean="0">
                <a:solidFill>
                  <a:schemeClr val="tx1"/>
                </a:solidFill>
              </a:rPr>
              <a:t>п.г.т.Уренгой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Пуровского</a:t>
            </a:r>
            <a:r>
              <a:rPr lang="ru-RU" dirty="0" smtClean="0">
                <a:solidFill>
                  <a:schemeClr val="tx1"/>
                </a:solidFill>
              </a:rPr>
              <a:t> района ЯНАО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87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772816"/>
            <a:ext cx="8172897" cy="4353347"/>
          </a:xfrm>
        </p:spPr>
        <p:txBody>
          <a:bodyPr/>
          <a:lstStyle/>
          <a:p>
            <a:r>
              <a:rPr lang="ru-RU" b="1" dirty="0" smtClean="0"/>
              <a:t>Страны,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претендующие на</a:t>
            </a:r>
          </a:p>
          <a:p>
            <a:pPr marL="0" indent="0">
              <a:buNone/>
            </a:pPr>
            <a:r>
              <a:rPr lang="ru-RU" b="1" dirty="0" smtClean="0"/>
              <a:t>Арктические </a:t>
            </a:r>
            <a:r>
              <a:rPr lang="ru-RU" b="1" dirty="0" smtClean="0"/>
              <a:t>просторы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ru-RU" sz="2400" dirty="0"/>
          </a:p>
        </p:txBody>
      </p:sp>
      <p:pic>
        <p:nvPicPr>
          <p:cNvPr id="4100" name="Picture 4" descr="http://img.vz.ru/upimg/213/2139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6632"/>
            <a:ext cx="5628886" cy="727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95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://www.go2life.net/uploads/posts/2014-04/1398639953_go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0902"/>
            <a:ext cx="7666249" cy="660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69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8413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Западно-сибирский нефтегазовый бассейн –самый крупный в арктическом регионе</a:t>
            </a:r>
            <a:endParaRPr lang="ru-RU" sz="32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4"/>
          </p:nvPr>
        </p:nvSpPr>
        <p:spPr>
          <a:xfrm>
            <a:off x="6075487" y="2780928"/>
            <a:ext cx="2961010" cy="3447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71" name="Picture 7" descr="http://2balla.net/upload/2013-03/1364089225_Statistika-oborotnyh-sred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438390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>
          <a:xfrm>
            <a:off x="251520" y="1700808"/>
            <a:ext cx="4247327" cy="4680520"/>
          </a:xfrm>
        </p:spPr>
        <p:txBody>
          <a:bodyPr>
            <a:normAutofit/>
          </a:bodyPr>
          <a:lstStyle/>
          <a:p>
            <a:r>
              <a:rPr lang="ru-RU" dirty="0" smtClean="0"/>
              <a:t>Всего </a:t>
            </a:r>
            <a:r>
              <a:rPr lang="ru-RU" dirty="0"/>
              <a:t>в Западной Сибири открыто более 500 месторождений нефти, газа и </a:t>
            </a:r>
            <a:r>
              <a:rPr lang="ru-RU" dirty="0" err="1"/>
              <a:t>газоконденсата</a:t>
            </a:r>
            <a:r>
              <a:rPr lang="ru-RU" dirty="0"/>
              <a:t>. Крупнейшие месторождения — </a:t>
            </a:r>
            <a:r>
              <a:rPr lang="ru-RU" dirty="0" err="1"/>
              <a:t>Уренгойское</a:t>
            </a:r>
            <a:r>
              <a:rPr lang="ru-RU" dirty="0"/>
              <a:t>, </a:t>
            </a:r>
            <a:r>
              <a:rPr lang="ru-RU" dirty="0" err="1"/>
              <a:t>Бованенковское</a:t>
            </a:r>
            <a:r>
              <a:rPr lang="ru-RU" dirty="0"/>
              <a:t>, </a:t>
            </a:r>
            <a:r>
              <a:rPr lang="ru-RU" dirty="0" err="1"/>
              <a:t>Самотлорское</a:t>
            </a:r>
            <a:r>
              <a:rPr lang="ru-RU" dirty="0"/>
              <a:t>, Мамонтовское, Федоровское, </a:t>
            </a:r>
            <a:r>
              <a:rPr lang="ru-RU" dirty="0" smtClean="0"/>
              <a:t>Приобское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1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61456"/>
            <a:ext cx="8496943" cy="4491880"/>
          </a:xfrm>
        </p:spPr>
        <p:txBody>
          <a:bodyPr>
            <a:normAutofit/>
          </a:bodyPr>
          <a:lstStyle/>
          <a:p>
            <a:r>
              <a:rPr lang="ru-RU" dirty="0" smtClean="0"/>
              <a:t>В ЯНАО сосредоточена большая часть газового </a:t>
            </a:r>
            <a:r>
              <a:rPr lang="ru-RU" dirty="0"/>
              <a:t>потенциала России. На территории округа находится примерно 78% запасов российского газа и 18% запасов нефти, сосредоточенных в 232 известных месторождениях углеводородного сырья. </a:t>
            </a:r>
            <a:r>
              <a:rPr lang="ru-RU" dirty="0" smtClean="0"/>
              <a:t>Ежегодно </a:t>
            </a:r>
            <a:r>
              <a:rPr lang="ru-RU" dirty="0"/>
              <a:t>в Ямало-Ненецком автономном округе добывается около 80% от всего добываемого в России газа и примерно 8% от добываемой в России нефти. </a:t>
            </a:r>
            <a:endParaRPr lang="ru-RU" dirty="0" smtClean="0"/>
          </a:p>
          <a:p>
            <a:r>
              <a:rPr lang="ru-RU" dirty="0" smtClean="0"/>
              <a:t>Компании ведущие добычу газа строят и транспортные магистрали для вывоза углеводородного сырья.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84976" cy="16127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ЯНАО – регион нового этапа хозяйственного использования Арктики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46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556792"/>
            <a:ext cx="8136903" cy="496855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ЯНАО на п-</a:t>
            </a:r>
            <a:r>
              <a:rPr lang="ru-RU" dirty="0" err="1"/>
              <a:t>ве</a:t>
            </a:r>
            <a:r>
              <a:rPr lang="ru-RU" dirty="0"/>
              <a:t> Ямал (</a:t>
            </a:r>
            <a:r>
              <a:rPr lang="ru-RU" dirty="0" err="1"/>
              <a:t>Ямальский</a:t>
            </a:r>
            <a:r>
              <a:rPr lang="ru-RU" dirty="0"/>
              <a:t> район,  </a:t>
            </a:r>
            <a:r>
              <a:rPr lang="ru-RU" dirty="0" err="1"/>
              <a:t>п.Сабетта</a:t>
            </a:r>
            <a:r>
              <a:rPr lang="ru-RU" dirty="0"/>
              <a:t> ) реализуется крупный промышленный проект «Ямал СПГ», который предусматривает строительство завода по производству сжиженного природного газа (СПГ) мощностью 16,5 млн тонн в год на </a:t>
            </a:r>
            <a:r>
              <a:rPr lang="ru-RU" dirty="0" err="1"/>
              <a:t>ресурснои</a:t>
            </a:r>
            <a:r>
              <a:rPr lang="ru-RU" dirty="0"/>
              <a:t>̆ базе Южно- </a:t>
            </a:r>
            <a:r>
              <a:rPr lang="ru-RU" dirty="0" err="1"/>
              <a:t>Тамбейского</a:t>
            </a:r>
            <a:r>
              <a:rPr lang="ru-RU" dirty="0"/>
              <a:t> месторождения. </a:t>
            </a:r>
          </a:p>
          <a:p>
            <a:r>
              <a:rPr lang="ru-RU" dirty="0"/>
              <a:t>Начало производства СПГ запланировано на 2017 год. Акционерами ОАО «Ямал СПГ» являются ПАО «НОВАТЭК» (50,1%), </a:t>
            </a:r>
            <a:r>
              <a:rPr lang="ru-RU" dirty="0" err="1"/>
              <a:t>Total</a:t>
            </a:r>
            <a:r>
              <a:rPr lang="ru-RU" dirty="0"/>
              <a:t> (20%), CNPC (20%), Фонд Шелкового Пути (9,9%). </a:t>
            </a:r>
          </a:p>
          <a:p>
            <a:r>
              <a:rPr lang="ru-RU" dirty="0"/>
              <a:t>Привлечены для реализации проекта средства кредитных агентств Швеции, Италии, Франции, Китая, Японии.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«ЯМАЛ СПГ» - </a:t>
            </a:r>
            <a:r>
              <a:rPr lang="ru-RU" dirty="0" err="1" smtClean="0"/>
              <a:t>Сабетта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224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«ЯМАЛ СПГ» на карте Арктики</a:t>
            </a:r>
            <a:endParaRPr lang="ru-RU" dirty="0"/>
          </a:p>
        </p:txBody>
      </p:sp>
      <p:pic>
        <p:nvPicPr>
          <p:cNvPr id="3076" name="Picture 4" descr="http://b1.vestifinance.ru/c/85893.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52" y="1628800"/>
            <a:ext cx="4940504" cy="395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9" name="Picture 7" descr="http://promgeoplast.ru/prom852456/wp-content/uploads/2016/05/Yamal-rus-244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029077"/>
            <a:ext cx="3524552" cy="433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>
          <a:xfrm>
            <a:off x="5220072" y="2060848"/>
            <a:ext cx="3822192" cy="344728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72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«Северный </a:t>
            </a:r>
            <a:r>
              <a:rPr lang="ru-RU" dirty="0" smtClean="0"/>
              <a:t>широтный </a:t>
            </a:r>
            <a:r>
              <a:rPr lang="ru-RU" dirty="0" smtClean="0"/>
              <a:t>ход»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556792"/>
            <a:ext cx="8280919" cy="48245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«Северный широтный ход» – система наземных и водных транспортных магистралей соединяющих Европу и Азию, дублирующий «Великий шелковый путь».</a:t>
            </a:r>
          </a:p>
          <a:p>
            <a:r>
              <a:rPr lang="ru-RU" dirty="0" smtClean="0"/>
              <a:t>Строительство транспортных магистралей Северного широтного хода началось с территории ЯНАО. Строительство порта </a:t>
            </a:r>
            <a:r>
              <a:rPr lang="ru-RU" dirty="0" err="1" smtClean="0"/>
              <a:t>Сабетта</a:t>
            </a:r>
            <a:r>
              <a:rPr lang="ru-RU" dirty="0" smtClean="0"/>
              <a:t>, это возрождение Северного морского пути. Преимущество его для иностранных морских компании в том, что он короче южного, идущего по Индийскому океану и проходит вдоль берегов одного государства.</a:t>
            </a:r>
          </a:p>
          <a:p>
            <a:r>
              <a:rPr lang="ru-RU" dirty="0" smtClean="0"/>
              <a:t>Сухопутная магистраль СШХ – это железная дорога соединяющая Транссибирскую магистраль с портом </a:t>
            </a:r>
            <a:r>
              <a:rPr lang="ru-RU" dirty="0" err="1" smtClean="0"/>
              <a:t>Сабетта</a:t>
            </a:r>
            <a:r>
              <a:rPr lang="ru-RU" dirty="0" smtClean="0"/>
              <a:t> через территорию Тюменской области, ХМАО и ЯНАО.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65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>
          <a:xfrm>
            <a:off x="63500" y="1916832"/>
            <a:ext cx="3049071" cy="446449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------</a:t>
            </a:r>
            <a:r>
              <a:rPr lang="ru-RU" dirty="0" smtClean="0"/>
              <a:t> - действующие ж\д и автодороги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------</a:t>
            </a:r>
            <a:r>
              <a:rPr lang="ru-RU" dirty="0" smtClean="0">
                <a:solidFill>
                  <a:srgbClr val="FF0000"/>
                </a:solidFill>
              </a:rPr>
              <a:t> -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строящиеся ж\д и автодороги</a:t>
            </a:r>
          </a:p>
          <a:p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-----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действующие ж\д магистрали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4" descr="http://cupp.ru/wp-content/uploads/2015/03/tr_map23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7" descr="http://cupp.ru/wp-content/uploads/2015/03/tr_map23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9" descr="http://cupp.ru/wp-content/uploads/2015/03/tr_map23.jp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2" name="Picture 12" descr="http://bezformata.ru/content/Images/000/000/586/image5869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571" y="0"/>
            <a:ext cx="587828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82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Схема ж\р и автомагистралей в ЯНАО</a:t>
            </a:r>
            <a:endParaRPr lang="ru-RU" dirty="0"/>
          </a:p>
        </p:txBody>
      </p:sp>
      <p:pic>
        <p:nvPicPr>
          <p:cNvPr id="9220" name="Picture 4" descr="http://neftegaz.ru/images/north_development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8" y="1628801"/>
            <a:ext cx="894599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99592" y="3284984"/>
            <a:ext cx="7408333" cy="345069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Красным и оранжевым цветом обозначены участки дорог, которые строятся.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5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484784"/>
            <a:ext cx="8424936" cy="4968552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Сабе́тта</a:t>
            </a:r>
            <a:r>
              <a:rPr lang="ru-RU" dirty="0"/>
              <a:t> — вахтовый посёлок в </a:t>
            </a:r>
            <a:r>
              <a:rPr lang="ru-RU" dirty="0" err="1"/>
              <a:t>Ямальском</a:t>
            </a:r>
            <a:r>
              <a:rPr lang="ru-RU" dirty="0"/>
              <a:t> районе Ямало-Ненецкого автономного округа, расположен на восточном берегу полуострова Ямал у Обской губы Карского </a:t>
            </a:r>
            <a:r>
              <a:rPr lang="ru-RU" dirty="0" smtClean="0"/>
              <a:t>моря.</a:t>
            </a:r>
          </a:p>
          <a:p>
            <a:r>
              <a:rPr lang="ru-RU" dirty="0"/>
              <a:t>Название </a:t>
            </a:r>
            <a:r>
              <a:rPr lang="ru-RU" dirty="0" err="1"/>
              <a:t>Сабетта</a:t>
            </a:r>
            <a:r>
              <a:rPr lang="ru-RU" dirty="0"/>
              <a:t> дали геологи </a:t>
            </a:r>
            <a:r>
              <a:rPr lang="ru-RU" dirty="0" err="1"/>
              <a:t>Тамбейской</a:t>
            </a:r>
            <a:r>
              <a:rPr lang="ru-RU" dirty="0"/>
              <a:t> НГРЭ, созданной в 1980 году, после перебазировки её в посёлок из города </a:t>
            </a:r>
            <a:r>
              <a:rPr lang="ru-RU" dirty="0" err="1"/>
              <a:t>Лабытнанги</a:t>
            </a:r>
            <a:r>
              <a:rPr lang="ru-RU" dirty="0"/>
              <a:t>. Первый десант высадился в навигацию 1980 года. Строительство посёлка велось под руководством начальника экспедиции Владимира Константиновича Рыбалова . Название посёлка является производным от названия реки </a:t>
            </a:r>
            <a:r>
              <a:rPr lang="ru-RU" dirty="0" err="1" smtClean="0"/>
              <a:t>Сабетта-яха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Сейчас в этом поселке построен морской порт, международный аэропорт, строится завод по сжижению природного газа.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338328"/>
            <a:ext cx="8928992" cy="125272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Сабетта</a:t>
            </a:r>
            <a:r>
              <a:rPr lang="ru-RU" dirty="0" smtClean="0"/>
              <a:t> – новый порт Карского моря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74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4968552"/>
          </a:xfrm>
        </p:spPr>
        <p:txBody>
          <a:bodyPr/>
          <a:lstStyle/>
          <a:p>
            <a:r>
              <a:rPr lang="ru-RU" b="1" dirty="0" smtClean="0"/>
              <a:t>Образовательные: формировать у учащихся знания о</a:t>
            </a:r>
          </a:p>
          <a:p>
            <a:r>
              <a:rPr lang="ru-RU" dirty="0"/>
              <a:t> </a:t>
            </a:r>
            <a:r>
              <a:rPr lang="ru-RU" dirty="0" smtClean="0"/>
              <a:t>- роли Арктики в хозяйстве России в 21 веке;</a:t>
            </a:r>
          </a:p>
          <a:p>
            <a:r>
              <a:rPr lang="ru-RU" dirty="0" smtClean="0"/>
              <a:t>- </a:t>
            </a:r>
            <a:r>
              <a:rPr lang="ru-RU" smtClean="0"/>
              <a:t>развитии транспортной инфраструктуры </a:t>
            </a:r>
            <a:r>
              <a:rPr lang="ru-RU" dirty="0" smtClean="0"/>
              <a:t>в Арктике;</a:t>
            </a:r>
          </a:p>
          <a:p>
            <a:r>
              <a:rPr lang="ru-RU" dirty="0" smtClean="0"/>
              <a:t>- необходимости комплексного  развития территории.</a:t>
            </a:r>
          </a:p>
          <a:p>
            <a:r>
              <a:rPr lang="ru-RU" b="1" dirty="0" smtClean="0"/>
              <a:t>Воспитательные:</a:t>
            </a:r>
          </a:p>
          <a:p>
            <a:r>
              <a:rPr lang="ru-RU" dirty="0" smtClean="0"/>
              <a:t>Используя историко-географический подход актуализировать знания учащихся о истории развития страны.</a:t>
            </a:r>
          </a:p>
          <a:p>
            <a:r>
              <a:rPr lang="ru-RU" dirty="0" smtClean="0"/>
              <a:t> Показывая грандиозность значения ТЭК России в мире развивать патриотические качества личности.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</a:t>
            </a:r>
            <a:r>
              <a:rPr lang="ru-RU" dirty="0" smtClean="0"/>
              <a:t>адачи урока: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18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http://www.odnako.org/userfiles/images/shema%20SPG2%281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32" y="907611"/>
            <a:ext cx="8618048" cy="5833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298578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35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712968" cy="125272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Сабетта</a:t>
            </a:r>
            <a:r>
              <a:rPr lang="ru-RU" dirty="0" smtClean="0"/>
              <a:t> – воздушная и морская гавань Арктики</a:t>
            </a:r>
            <a:endParaRPr lang="ru-RU" dirty="0"/>
          </a:p>
        </p:txBody>
      </p:sp>
      <p:pic>
        <p:nvPicPr>
          <p:cNvPr id="4100" name="Picture 4" descr="http://img.gazeta.ru/files3/383/8232383/upload-IMG_6436-pic905-895x505-752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" t="8681" r="7623"/>
          <a:stretch/>
        </p:blipFill>
        <p:spPr bwMode="auto">
          <a:xfrm>
            <a:off x="-20014" y="1556792"/>
            <a:ext cx="5127171" cy="309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3" name="Picture 7" descr="http://vesti-yamal.ru/images/media/1809_sabetta-11jpg201509241217520000001809_sabetta-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2" t="16363" r="24888"/>
          <a:stretch/>
        </p:blipFill>
        <p:spPr bwMode="auto">
          <a:xfrm>
            <a:off x="4920343" y="2993571"/>
            <a:ext cx="4226700" cy="384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86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8328"/>
            <a:ext cx="8964488" cy="6783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Перспективные объемы экспорта газа</a:t>
            </a:r>
            <a:endParaRPr lang="ru-RU" dirty="0"/>
          </a:p>
        </p:txBody>
      </p:sp>
      <p:pic>
        <p:nvPicPr>
          <p:cNvPr id="7172" name="Picture 4" descr="http://oilandgas360.com/wp-content/uploads/2015/10/Novatek-Yamal-LNG-Routes.png?ee4f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16669"/>
            <a:ext cx="7369671" cy="570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82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Страны — экспортёры (красный) и импортёры (синий) СПГ в 2009 году</a:t>
            </a:r>
          </a:p>
        </p:txBody>
      </p:sp>
      <p:pic>
        <p:nvPicPr>
          <p:cNvPr id="1028" name="Picture 4" descr="https://upload.wikimedia.org/wikipedia/commons/7/70/LNG_import_export_world_2009_r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902439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75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7" cy="5040560"/>
          </a:xfrm>
        </p:spPr>
        <p:txBody>
          <a:bodyPr>
            <a:normAutofit/>
          </a:bodyPr>
          <a:lstStyle/>
          <a:p>
            <a:r>
              <a:rPr lang="ru-RU" sz="2000" dirty="0" err="1"/>
              <a:t>Сжи́женный</a:t>
            </a:r>
            <a:r>
              <a:rPr lang="ru-RU" sz="2000" dirty="0"/>
              <a:t> </a:t>
            </a:r>
            <a:r>
              <a:rPr lang="ru-RU" sz="2000" dirty="0" err="1"/>
              <a:t>приро́дный</a:t>
            </a:r>
            <a:r>
              <a:rPr lang="ru-RU" sz="2000" dirty="0"/>
              <a:t> газ (СПГ, англ. LNG — </a:t>
            </a:r>
            <a:r>
              <a:rPr lang="ru-RU" sz="2000" dirty="0" err="1"/>
              <a:t>liquefied</a:t>
            </a:r>
            <a:r>
              <a:rPr lang="ru-RU" sz="2000" dirty="0"/>
              <a:t> </a:t>
            </a:r>
            <a:r>
              <a:rPr lang="ru-RU" sz="2000" dirty="0" err="1"/>
              <a:t>natural</a:t>
            </a:r>
            <a:r>
              <a:rPr lang="ru-RU" sz="2000" dirty="0"/>
              <a:t> </a:t>
            </a:r>
            <a:r>
              <a:rPr lang="ru-RU" sz="2000" dirty="0" err="1" smtClean="0"/>
              <a:t>gas</a:t>
            </a:r>
            <a:r>
              <a:rPr lang="ru-RU" sz="2000" dirty="0" smtClean="0"/>
              <a:t>) </a:t>
            </a:r>
            <a:r>
              <a:rPr lang="ru-RU" sz="2000" dirty="0"/>
              <a:t>— природный газ (преимущественно метан, CH4), искусственно сжиженный путём охлаждения до −160 °C для удобства хранения или транспортировки. Для хозяйственного применения преобразуется в газообразное состояние на </a:t>
            </a:r>
            <a:r>
              <a:rPr lang="ru-RU" sz="2000" dirty="0" smtClean="0"/>
              <a:t>специальных </a:t>
            </a:r>
            <a:r>
              <a:rPr lang="ru-RU" sz="2000" dirty="0" err="1"/>
              <a:t>регазификационных</a:t>
            </a:r>
            <a:r>
              <a:rPr lang="ru-RU" sz="2000" dirty="0"/>
              <a:t> </a:t>
            </a:r>
            <a:r>
              <a:rPr lang="ru-RU" sz="2000" dirty="0" smtClean="0"/>
              <a:t>терминалах</a:t>
            </a:r>
            <a:endParaRPr lang="ru-RU" sz="2000" dirty="0"/>
          </a:p>
          <a:p>
            <a:r>
              <a:rPr lang="ru-RU" sz="2000" dirty="0" err="1"/>
              <a:t>Регазифика́ция</a:t>
            </a:r>
            <a:r>
              <a:rPr lang="ru-RU" sz="2000" dirty="0"/>
              <a:t> </a:t>
            </a:r>
            <a:r>
              <a:rPr lang="ru-RU" sz="2000" dirty="0" err="1"/>
              <a:t>сжи́женного</a:t>
            </a:r>
            <a:r>
              <a:rPr lang="ru-RU" sz="2000" dirty="0"/>
              <a:t> </a:t>
            </a:r>
            <a:r>
              <a:rPr lang="ru-RU" sz="2000" dirty="0" err="1"/>
              <a:t>приро́дного</a:t>
            </a:r>
            <a:r>
              <a:rPr lang="ru-RU" sz="2000" dirty="0"/>
              <a:t> </a:t>
            </a:r>
            <a:r>
              <a:rPr lang="ru-RU" sz="2000" dirty="0" err="1"/>
              <a:t>га́за</a:t>
            </a:r>
            <a:r>
              <a:rPr lang="ru-RU" sz="2000" dirty="0"/>
              <a:t> (СПГ) — процесс преобразования СПГ из жидкого состояния в газообразное, после чего он становится пригодным для обычного использования — подачи по трубопроводам потребителям и закачки в газовые баллоны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Транспортировка СПГ в крупных объёмах осуществляется морскими танкерами. Они доставляют СПГ на специальные </a:t>
            </a:r>
            <a:r>
              <a:rPr lang="ru-RU" sz="2000" dirty="0" err="1"/>
              <a:t>регазификационные</a:t>
            </a:r>
            <a:r>
              <a:rPr lang="ru-RU" sz="2000" dirty="0"/>
              <a:t> терминалы, которые состоят из причала, сливной эстакады, резервуаров для хранения, испарительной системы, установок обработки газов испарения из резервуаров и узла учёта.</a:t>
            </a:r>
          </a:p>
          <a:p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СПГ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86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132856"/>
            <a:ext cx="8208911" cy="4248472"/>
          </a:xfrm>
        </p:spPr>
        <p:txBody>
          <a:bodyPr/>
          <a:lstStyle/>
          <a:p>
            <a:r>
              <a:rPr lang="ru-RU" dirty="0" smtClean="0"/>
              <a:t>Развитие транспортной инфраструктуры в ЯНАО, которая является частью транспортной системы России, способствует освоению углеводородных запасов в </a:t>
            </a:r>
            <a:r>
              <a:rPr lang="ru-RU" dirty="0"/>
              <a:t>а</a:t>
            </a:r>
            <a:r>
              <a:rPr lang="ru-RU" dirty="0" smtClean="0"/>
              <a:t>рктическом бассейне. </a:t>
            </a:r>
            <a:endParaRPr lang="ru-RU" dirty="0" smtClean="0"/>
          </a:p>
          <a:p>
            <a:r>
              <a:rPr lang="ru-RU" dirty="0" smtClean="0"/>
              <a:t>Хозяйственная </a:t>
            </a:r>
            <a:r>
              <a:rPr lang="ru-RU" dirty="0" smtClean="0"/>
              <a:t>деятельность нашего государства в Арктике закрепляет статус этого региона, как неотъемлемой части России.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359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0691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— </a:t>
            </a:r>
            <a:r>
              <a:rPr lang="ru-RU" sz="2800" dirty="0" smtClean="0"/>
              <a:t>единый физико-географический район Земли, примыкающий к Северному полюсу и включающий окраины материков Евразии и Северной Америки, почти весь Северный Ледовитый океан с островами (кроме прибрежных островов Норвегии), а также прилегающие части Атлантического и Тихого океанов. Южная граница Арктики совпадает с южной границей зоны тундры.</a:t>
            </a:r>
          </a:p>
          <a:p>
            <a:r>
              <a:rPr lang="ru-RU" sz="2800" dirty="0" smtClean="0"/>
              <a:t> Площадь — около 27 млн км²; иногда Арктику ограничивают с юга Северным полярным кругом (66° 33′ с. ш.), в этом случае её площадь составляет 21 млн км².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/>
              <a:t>А́рктика</a:t>
            </a:r>
            <a:r>
              <a:rPr lang="ru-RU" sz="3100" dirty="0" smtClean="0"/>
              <a:t> (от греч. </a:t>
            </a:r>
            <a:r>
              <a:rPr lang="ru-RU" sz="3100" dirty="0" err="1" smtClean="0"/>
              <a:t>ἄρκτος</a:t>
            </a:r>
            <a:r>
              <a:rPr lang="ru-RU" sz="3100" dirty="0" smtClean="0"/>
              <a:t> — «медведица», </a:t>
            </a:r>
            <a:r>
              <a:rPr lang="ru-RU" sz="3100" dirty="0" err="1" smtClean="0"/>
              <a:t>ἀρκτικός</a:t>
            </a:r>
            <a:r>
              <a:rPr lang="ru-RU" sz="3100" dirty="0" smtClean="0"/>
              <a:t> — «находящийся под созвездием Большой Медведицы», «северный»)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31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3590" y="3523285"/>
            <a:ext cx="2550564" cy="1905001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/>
              <a:t>Бассейн Северного Ледовитого океана, район нового освоения для России, Канады, США, Норвегии, Дании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268760"/>
            <a:ext cx="2571524" cy="1368152"/>
          </a:xfrm>
        </p:spPr>
        <p:txBody>
          <a:bodyPr/>
          <a:lstStyle/>
          <a:p>
            <a:r>
              <a:rPr lang="ru-RU" sz="2400" b="1" dirty="0" smtClean="0"/>
              <a:t>Физико-географическая карта Арктики</a:t>
            </a:r>
            <a:endParaRPr lang="ru-RU" sz="24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zhuravleva\AppData\Local\Microsoft\Windows\Temporary Internet Files\Content.IE5\8PH4CGK2\Карта_Арктики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154" y="35294"/>
            <a:ext cx="6579845" cy="672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13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4896544"/>
          </a:xfrm>
        </p:spPr>
        <p:txBody>
          <a:bodyPr>
            <a:noAutofit/>
          </a:bodyPr>
          <a:lstStyle/>
          <a:p>
            <a:r>
              <a:rPr lang="ru-RU" sz="2000" dirty="0" smtClean="0"/>
              <a:t>Арктика поделена на пять секторов ответственности между </a:t>
            </a:r>
            <a:r>
              <a:rPr lang="ru-RU" sz="2000" b="1" dirty="0" smtClean="0">
                <a:solidFill>
                  <a:srgbClr val="FF0000"/>
                </a:solidFill>
              </a:rPr>
              <a:t>Россией, США, Норвегией, Канадой и Данией. </a:t>
            </a:r>
          </a:p>
          <a:p>
            <a:r>
              <a:rPr lang="ru-RU" sz="2000" dirty="0" smtClean="0"/>
              <a:t>Первоначально господствовал секторальный подход, согласно которому Арктика поделена между сопредельными циркумполярными государствами, причём </a:t>
            </a:r>
            <a:r>
              <a:rPr lang="ru-RU" sz="2000" dirty="0" smtClean="0">
                <a:solidFill>
                  <a:srgbClr val="FF0000"/>
                </a:solidFill>
              </a:rPr>
              <a:t>северный полюс </a:t>
            </a:r>
            <a:r>
              <a:rPr lang="ru-RU" sz="2000" dirty="0" smtClean="0"/>
              <a:t>является границей всех заинтересованных государств. </a:t>
            </a:r>
          </a:p>
          <a:p>
            <a:r>
              <a:rPr lang="ru-RU" sz="2000" dirty="0" smtClean="0"/>
              <a:t>В 1909 году Канада объявила суверенитет на все территории между северным полюсом и своим северным побережьем. В мае 1925 года Канада официально закрепила своё право на свой арктический сектор.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Постановлением ЦИК СССР от 1926 года вся территория от северного полюса до материковой части СССР, ограниченная меридианами, объявлялась территорией СССР. </a:t>
            </a:r>
            <a:r>
              <a:rPr lang="ru-RU" sz="2000" u="sng" dirty="0"/>
              <a:t>Секторный подход определял правовой статус островов и земель</a:t>
            </a:r>
            <a:r>
              <a:rPr lang="ru-RU" sz="2000" dirty="0"/>
              <a:t>, но никак не акваторий этих секторов. 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80120"/>
          </a:xfrm>
        </p:spPr>
        <p:txBody>
          <a:bodyPr>
            <a:normAutofit/>
          </a:bodyPr>
          <a:lstStyle/>
          <a:p>
            <a:r>
              <a:rPr lang="ru-RU" u="sng" dirty="0"/>
              <a:t>Международный статус Арктики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09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56792"/>
            <a:ext cx="8640960" cy="4896544"/>
          </a:xfrm>
        </p:spPr>
        <p:txBody>
          <a:bodyPr>
            <a:normAutofit/>
          </a:bodyPr>
          <a:lstStyle/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1982 году была принята Конвенция о морском праве, согласно которой территория государства распространяется лишь на арктический шельф, тогда как </a:t>
            </a:r>
            <a:r>
              <a:rPr lang="ru-RU" dirty="0" err="1"/>
              <a:t>внешельфовая</a:t>
            </a:r>
            <a:r>
              <a:rPr lang="ru-RU" dirty="0"/>
              <a:t> зона объявляется международной. </a:t>
            </a:r>
            <a:endParaRPr lang="ru-RU" dirty="0" smtClean="0"/>
          </a:p>
          <a:p>
            <a:r>
              <a:rPr lang="ru-RU" dirty="0" smtClean="0"/>
              <a:t>Россия </a:t>
            </a:r>
            <a:r>
              <a:rPr lang="ru-RU" dirty="0"/>
              <a:t>присоединилась к этому соглашению в 1997 году. По новой конвенции территориальными объявлялись прибрежные воды на 12 миль, а экономической территорией — 200-мильная зона вблизи побережья. В результате принятия этой конвенции Россия утрачивала суверенитет на 1,7 млн км² своей территории.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Конвенция о морском праве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33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784976" cy="54006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Долгое время Арктика считалась территорией, не приспособленной для жизни людей («мёртвая земля»), непроходимой ни водным, ни наземным путём.</a:t>
            </a:r>
          </a:p>
          <a:p>
            <a:r>
              <a:rPr lang="ru-RU" sz="2000" dirty="0" smtClean="0"/>
              <a:t>В XI веке русские мореплаватели вышли в моря Северного Ледовитого океана. В XII—XIII веках открыли острова Вайгач, Новая Земля, а в конце XV века — острова архипелага Шпицберген, остров Медвежий. В первой половине XVI века появилась первая карта бассейна Ледовитого океана, составленная по чертежу Д. Герасимова, к этому же времени относится и освоение западного участка Северного морского пути — от Северной Двины до </a:t>
            </a:r>
            <a:r>
              <a:rPr lang="ru-RU" sz="2000" dirty="0" err="1" smtClean="0"/>
              <a:t>Тазовской</a:t>
            </a:r>
            <a:r>
              <a:rPr lang="ru-RU" sz="2000" dirty="0" smtClean="0"/>
              <a:t> губы в устье Оби (так называемый «</a:t>
            </a:r>
            <a:r>
              <a:rPr lang="ru-RU" sz="2000" dirty="0" err="1" smtClean="0"/>
              <a:t>мангазейский</a:t>
            </a:r>
            <a:r>
              <a:rPr lang="ru-RU" sz="2000" dirty="0" smtClean="0"/>
              <a:t> морской ход»).</a:t>
            </a:r>
          </a:p>
          <a:p>
            <a:r>
              <a:rPr lang="ru-RU" sz="2000" dirty="0" smtClean="0"/>
              <a:t>В результате Великой северной экспедиции (1733—1743) всё сибирское побережье Северного Ледовитого океана до мыса Большой Баранов было описано и нанесено на карты русскими исследователями.</a:t>
            </a:r>
          </a:p>
          <a:p>
            <a:r>
              <a:rPr lang="ru-RU" sz="2000" dirty="0" smtClean="0"/>
              <a:t>С 1874 года начались плавания на паровых судах через Карское море в устье Оби и Енисея, получившие названия Карских экспедиций.</a:t>
            </a:r>
          </a:p>
          <a:p>
            <a:endParaRPr lang="ru-RU" sz="2000" dirty="0" smtClean="0"/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/>
          <a:lstStyle/>
          <a:p>
            <a:r>
              <a:rPr lang="ru-RU" dirty="0" smtClean="0"/>
              <a:t>Освоение АРКТИКИ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02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568952" cy="482453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Смелые путешественники прокладывающие пути в северной полярной области были представителями разных народов: Джон Франклин и Роберт </a:t>
            </a:r>
            <a:r>
              <a:rPr lang="ru-RU" dirty="0" err="1" smtClean="0"/>
              <a:t>Пири</a:t>
            </a:r>
            <a:r>
              <a:rPr lang="ru-RU" dirty="0" smtClean="0"/>
              <a:t> (американцы), Вильям Баренц (голландец), Нансен и Амундсен (норвежцы), Умберто Нобиле (итальянец) и многие другие.</a:t>
            </a:r>
          </a:p>
          <a:p>
            <a:r>
              <a:rPr lang="ru-RU" dirty="0" smtClean="0"/>
              <a:t> Среди них были и русские подданные: Семен Дежнев, Федор Литке, братья Лаптевы, Владимир </a:t>
            </a:r>
            <a:r>
              <a:rPr lang="ru-RU" dirty="0" err="1" smtClean="0"/>
              <a:t>Русанов</a:t>
            </a:r>
            <a:r>
              <a:rPr lang="ru-RU" dirty="0" smtClean="0"/>
              <a:t>, Семен Челюскин, Георгий Седов, Георгий Брусилов.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Полярники-исследователи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47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8965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течение десяти лет (с 1923 по 1933) на арктических островах и побережье было построено девятнадцать полярных метеорологических станций. </a:t>
            </a:r>
          </a:p>
          <a:p>
            <a:r>
              <a:rPr lang="ru-RU" dirty="0" smtClean="0"/>
              <a:t>В 1937 году началось изучение Ледовитого океана с помощью дрейфующих льдов. Это были героические времена: в одну навигацию был пройден Северный морской путь, совершены перелеты через арктический полюс, работали экспедиции на ледокольных судах.</a:t>
            </a:r>
          </a:p>
          <a:p>
            <a:r>
              <a:rPr lang="ru-RU" dirty="0" smtClean="0"/>
              <a:t>После 1945 года освоение Арктики не только продолжилось, но и значительно активизировалось. В Арктике построили исследовательские базы и промышленные объекты. Кольский полуостров стал базой крупнейшего флота СССР - Северного.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435280" cy="1252728"/>
          </a:xfrm>
        </p:spPr>
        <p:txBody>
          <a:bodyPr>
            <a:noAutofit/>
          </a:bodyPr>
          <a:lstStyle/>
          <a:p>
            <a:r>
              <a:rPr lang="ru-RU" sz="3200" dirty="0"/>
              <a:t>В советское время исследование и освоение Севера </a:t>
            </a:r>
            <a:r>
              <a:rPr lang="ru-RU" sz="3200" dirty="0" smtClean="0"/>
              <a:t>- важнейшая государственная задача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533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404</TotalTime>
  <Words>1415</Words>
  <Application>Microsoft Office PowerPoint</Application>
  <PresentationFormat>Экран (4:3)</PresentationFormat>
  <Paragraphs>80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АРКТИКА –район нового освоения в России</vt:lpstr>
      <vt:lpstr>Задачи урока:</vt:lpstr>
      <vt:lpstr>А́рктика (от греч. ἄρκτος — «медведица», ἀρκτικός — «находящийся под созвездием Большой Медведицы», «северный») </vt:lpstr>
      <vt:lpstr>Физико-географическая карта Арктики</vt:lpstr>
      <vt:lpstr>Международный статус Арктики </vt:lpstr>
      <vt:lpstr>Конвенция о морском праве</vt:lpstr>
      <vt:lpstr>Освоение АРКТИКИ</vt:lpstr>
      <vt:lpstr>Полярники-исследователи</vt:lpstr>
      <vt:lpstr>В советское время исследование и освоение Севера - важнейшая государственная задача</vt:lpstr>
      <vt:lpstr>Презентация PowerPoint</vt:lpstr>
      <vt:lpstr>Презентация PowerPoint</vt:lpstr>
      <vt:lpstr>Западно-сибирский нефтегазовый бассейн –самый крупный в арктическом регионе</vt:lpstr>
      <vt:lpstr>ЯНАО – регион нового этапа хозяйственного использования Арктики </vt:lpstr>
      <vt:lpstr>«ЯМАЛ СПГ» - Сабетта</vt:lpstr>
      <vt:lpstr>«ЯМАЛ СПГ» на карте Арктики</vt:lpstr>
      <vt:lpstr>«Северный широтный ход»</vt:lpstr>
      <vt:lpstr>Презентация PowerPoint</vt:lpstr>
      <vt:lpstr>Схема ж\р и автомагистралей в ЯНАО</vt:lpstr>
      <vt:lpstr>Сабетта – новый порт Карского моря</vt:lpstr>
      <vt:lpstr>Презентация PowerPoint</vt:lpstr>
      <vt:lpstr>Сабетта – воздушная и морская гавань Арктики</vt:lpstr>
      <vt:lpstr>Перспективные объемы экспорта газа</vt:lpstr>
      <vt:lpstr>Страны — экспортёры (красный) и импортёры (синий) СПГ в 2009 году</vt:lpstr>
      <vt:lpstr>Технология СПГ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АРКТИКА – фасад России</dc:title>
  <dc:creator>Журавлева Татьяна Николаевна</dc:creator>
  <cp:lastModifiedBy>Журавлева Татьяна Николаевна</cp:lastModifiedBy>
  <cp:revision>35</cp:revision>
  <dcterms:created xsi:type="dcterms:W3CDTF">2016-02-08T04:49:35Z</dcterms:created>
  <dcterms:modified xsi:type="dcterms:W3CDTF">2017-09-19T11:41:25Z</dcterms:modified>
</cp:coreProperties>
</file>