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66" r:id="rId13"/>
    <p:sldId id="274" r:id="rId14"/>
    <p:sldId id="267" r:id="rId15"/>
    <p:sldId id="276" r:id="rId16"/>
    <p:sldId id="277" r:id="rId17"/>
    <p:sldId id="268" r:id="rId18"/>
    <p:sldId id="275" r:id="rId19"/>
    <p:sldId id="270" r:id="rId20"/>
    <p:sldId id="272" r:id="rId21"/>
    <p:sldId id="27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4560" autoAdjust="0"/>
  </p:normalViewPr>
  <p:slideViewPr>
    <p:cSldViewPr snapToGrid="0">
      <p:cViewPr varScale="1">
        <p:scale>
          <a:sx n="38" d="100"/>
          <a:sy n="38" d="100"/>
        </p:scale>
        <p:origin x="110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9153F-E80D-4872-BC84-C327CCB18E5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075FE-0589-4001-85E9-84664CA174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4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075FE-0589-4001-85E9-84664CA1743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56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075FE-0589-4001-85E9-84664CA1743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899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075FE-0589-4001-85E9-84664CA1743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435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63662" y="965914"/>
            <a:ext cx="5656856" cy="3528813"/>
          </a:xfrm>
        </p:spPr>
        <p:txBody>
          <a:bodyPr/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«НАШ ЛУЧОК-ЗЕЛЁНЫЙ ДРУЖОК»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1707" y="5609229"/>
            <a:ext cx="3182296" cy="62779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Чернова Е.В.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77" y="1197735"/>
            <a:ext cx="3709115" cy="5660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017431" y="31166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69713" y="347729"/>
            <a:ext cx="7150805" cy="1767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Познавательно-исследовательский проект на тему:</a:t>
            </a:r>
            <a:endParaRPr lang="ru-RU" sz="36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05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52400"/>
            <a:ext cx="8632922" cy="900545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Основной этап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74073"/>
            <a:ext cx="8265188" cy="648392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Проблемная ситуация «Где же прячутся витамины?», исследование 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свойств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лука.</a:t>
            </a:r>
          </a:p>
          <a:p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Посадка лука в землю и в воду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Сравнительное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исследование: «Рост корешков в воде и в земле»</a:t>
            </a:r>
          </a:p>
          <a:p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Беседа с детьми о пользе лука для здоровья человека.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Чтение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и рассматривание иллюстраций литературного произведения </a:t>
            </a:r>
            <a:r>
              <a:rPr lang="ru-RU" sz="24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К.Чуковского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«Огород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», «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Чипполино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Продуктивная деятельность: коллективная работа «Витамины на грядке», аппликация «Наш лучок»</a:t>
            </a:r>
          </a:p>
          <a:p>
            <a:endParaRPr lang="ru-RU" sz="2400" dirty="0" smtClean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3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905" y="604434"/>
            <a:ext cx="82760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Настольно-дидактические  игры: «Чудесный мешочек», пазлы «Овощи», «Что, где растёт?», «Большой-маленький», «Угадай на ощупь», «На что похож?»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Сюжетно-ролевые игры «Поварята», «В магазине», «Мы сажаем огород»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 Проведение подвижных, музыкальных хороводных игр:  «Прятки на грядке», «Расти, расти лучок» </a:t>
            </a:r>
          </a:p>
        </p:txBody>
      </p:sp>
    </p:spTree>
    <p:extLst>
      <p:ext uri="{BB962C8B-B14F-4D97-AF65-F5344CB8AC3E}">
        <p14:creationId xmlns:p14="http://schemas.microsoft.com/office/powerpoint/2010/main" val="1114324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Оценка результатов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6291"/>
            <a:ext cx="8596668" cy="454507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Дети </a:t>
            </a:r>
            <a:r>
              <a:rPr lang="ru-RU" sz="2400" dirty="0" smtClean="0">
                <a:solidFill>
                  <a:schemeClr val="tx1"/>
                </a:solidFill>
              </a:rPr>
              <a:t>познакомились со свойствами и разными способами посадки лука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В результате практической </a:t>
            </a:r>
            <a:r>
              <a:rPr lang="ru-RU" sz="2400" dirty="0" smtClean="0">
                <a:solidFill>
                  <a:schemeClr val="tx1"/>
                </a:solidFill>
              </a:rPr>
              <a:t>деятельности </a:t>
            </a:r>
            <a:r>
              <a:rPr lang="ru-RU" sz="2400" dirty="0">
                <a:solidFill>
                  <a:schemeClr val="tx1"/>
                </a:solidFill>
              </a:rPr>
              <a:t>дети получили </a:t>
            </a:r>
            <a:r>
              <a:rPr lang="ru-RU" sz="2400" dirty="0" smtClean="0">
                <a:solidFill>
                  <a:schemeClr val="tx1"/>
                </a:solidFill>
              </a:rPr>
              <a:t>элементарные  знания о росте растений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Дети совместно с воспитателем  вырастили «свой </a:t>
            </a:r>
            <a:r>
              <a:rPr lang="ru-RU" sz="2400" dirty="0" smtClean="0">
                <a:solidFill>
                  <a:schemeClr val="tx1"/>
                </a:solidFill>
              </a:rPr>
              <a:t>лучок»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Родители </a:t>
            </a:r>
            <a:r>
              <a:rPr lang="ru-RU" sz="2400" dirty="0" smtClean="0">
                <a:solidFill>
                  <a:schemeClr val="tx1"/>
                </a:solidFill>
              </a:rPr>
              <a:t>и дети подготовительных к школе групп приняли </a:t>
            </a:r>
            <a:r>
              <a:rPr lang="ru-RU" sz="2400" dirty="0">
                <a:solidFill>
                  <a:schemeClr val="tx1"/>
                </a:solidFill>
              </a:rPr>
              <a:t>активное участие в проекте </a:t>
            </a:r>
            <a:r>
              <a:rPr lang="ru-RU" sz="2400" dirty="0" smtClean="0">
                <a:solidFill>
                  <a:schemeClr val="tx1"/>
                </a:solidFill>
              </a:rPr>
              <a:t>«Наш лучок – зелёный дружок»</a:t>
            </a:r>
          </a:p>
        </p:txBody>
      </p:sp>
    </p:spTree>
    <p:extLst>
      <p:ext uri="{BB962C8B-B14F-4D97-AF65-F5344CB8AC3E}">
        <p14:creationId xmlns:p14="http://schemas.microsoft.com/office/powerpoint/2010/main" val="110917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7355" y="245660"/>
            <a:ext cx="9298983" cy="168474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/>
                </a:solidFill>
              </a:rPr>
              <a:t>Посадка лука в землю и в воду</a:t>
            </a:r>
            <a:endParaRPr lang="ru-RU" sz="4400" dirty="0">
              <a:solidFill>
                <a:schemeClr val="accent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" y="1387614"/>
            <a:ext cx="6442653" cy="5271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039" y="1661160"/>
            <a:ext cx="5593081" cy="4937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21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77334" y="198120"/>
            <a:ext cx="8596668" cy="1732280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Где же наши корешки?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307" y="1409839"/>
            <a:ext cx="5775733" cy="4653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5040" y="2118360"/>
            <a:ext cx="5760721" cy="441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51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764" y="1773382"/>
            <a:ext cx="6428786" cy="512618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6181"/>
            <a:ext cx="5367528" cy="451658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 flipH="1">
            <a:off x="1041400" y="263236"/>
            <a:ext cx="7936343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400" b="1" dirty="0" smtClean="0">
                <a:ln/>
                <a:solidFill>
                  <a:schemeClr val="accent4"/>
                </a:solidFill>
              </a:rPr>
              <a:t>Корешки в земле и в воде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4716" y="1088135"/>
            <a:ext cx="6067183" cy="4575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flipH="1">
            <a:off x="360214" y="193964"/>
            <a:ext cx="10418619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Где листик, а где стебелёк?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1899" y="1910686"/>
            <a:ext cx="5173341" cy="4749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757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6362"/>
            <a:ext cx="8596668" cy="1203469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Аппликация «Посажу-ка я лучок»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1" y="1353866"/>
            <a:ext cx="5964342" cy="4711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6743" y="2594126"/>
            <a:ext cx="5833176" cy="3976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49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А ЛУЧОК ВСЁ РОС-РОС, ДА И ВЫРОС….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148" y="2197290"/>
            <a:ext cx="6259092" cy="4557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34" y="1433015"/>
            <a:ext cx="6183346" cy="4626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651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" y="1446663"/>
            <a:ext cx="9418320" cy="5411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flipH="1">
            <a:off x="109182" y="415636"/>
            <a:ext cx="1208281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400" b="1" dirty="0" smtClean="0">
                <a:ln/>
                <a:solidFill>
                  <a:schemeClr val="accent4"/>
                </a:solidFill>
              </a:rPr>
              <a:t>«Витамины с грядки-здоровье в порядке!»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5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3207" y="364901"/>
            <a:ext cx="4649272" cy="1320800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400" b="1" dirty="0" smtClean="0">
                <a:ln/>
                <a:solidFill>
                  <a:schemeClr val="accent4"/>
                </a:solidFill>
              </a:rPr>
              <a:t>Актуальность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72836"/>
            <a:ext cx="8596668" cy="5818909"/>
          </a:xfrm>
        </p:spPr>
        <p:txBody>
          <a:bodyPr>
            <a:normAutofit fontScale="77500" lnSpcReduction="20000"/>
          </a:bodyPr>
          <a:lstStyle/>
          <a:p>
            <a:endParaRPr lang="ru-RU" sz="2400" dirty="0"/>
          </a:p>
          <a:p>
            <a:r>
              <a:rPr lang="ru-RU" sz="3100" dirty="0">
                <a:solidFill>
                  <a:schemeClr val="tx1"/>
                </a:solidFill>
              </a:rPr>
              <a:t>Маленький </a:t>
            </a:r>
            <a:r>
              <a:rPr lang="ru-RU" sz="3100" dirty="0" smtClean="0">
                <a:solidFill>
                  <a:schemeClr val="tx1"/>
                </a:solidFill>
              </a:rPr>
              <a:t>ребенок всё </a:t>
            </a:r>
            <a:r>
              <a:rPr lang="ru-RU" sz="3100" dirty="0">
                <a:solidFill>
                  <a:schemeClr val="tx1"/>
                </a:solidFill>
              </a:rPr>
              <a:t>хочет знать, ему все </a:t>
            </a:r>
            <a:r>
              <a:rPr lang="ru-RU" sz="3100" dirty="0" smtClean="0">
                <a:solidFill>
                  <a:schemeClr val="tx1"/>
                </a:solidFill>
              </a:rPr>
              <a:t>интересно</a:t>
            </a:r>
            <a:r>
              <a:rPr lang="ru-RU" sz="3100" dirty="0">
                <a:solidFill>
                  <a:schemeClr val="tx1"/>
                </a:solidFill>
              </a:rPr>
              <a:t>. У детей возникает </a:t>
            </a:r>
            <a:r>
              <a:rPr lang="ru-RU" sz="3100" dirty="0" smtClean="0">
                <a:solidFill>
                  <a:schemeClr val="tx1"/>
                </a:solidFill>
              </a:rPr>
              <a:t>повышенный интерес </a:t>
            </a:r>
            <a:r>
              <a:rPr lang="ru-RU" sz="3100" dirty="0">
                <a:solidFill>
                  <a:schemeClr val="tx1"/>
                </a:solidFill>
              </a:rPr>
              <a:t>к миру растений, их развитию. Для удовлетворения этой потребности был создан “луковый огород”, который позволяет вести наблюдения за ростом и развитием лука, практически проводить исследовательскую  работу по выявлению факторов, влияющих на рост растений.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 От </a:t>
            </a:r>
            <a:r>
              <a:rPr lang="ru-RU" sz="3100" dirty="0">
                <a:solidFill>
                  <a:schemeClr val="tx1"/>
                </a:solidFill>
              </a:rPr>
              <a:t>того, сколько разного и интересного малыш </a:t>
            </a:r>
            <a:r>
              <a:rPr lang="ru-RU" sz="3100" dirty="0" smtClean="0">
                <a:solidFill>
                  <a:schemeClr val="tx1"/>
                </a:solidFill>
              </a:rPr>
              <a:t>увидел, что нового открыл, </a:t>
            </a:r>
            <a:r>
              <a:rPr lang="ru-RU" sz="3100" dirty="0">
                <a:solidFill>
                  <a:schemeClr val="tx1"/>
                </a:solidFill>
              </a:rPr>
              <a:t>зависит то, какими знаниями он будет </a:t>
            </a:r>
            <a:r>
              <a:rPr lang="ru-RU" sz="3100" dirty="0" smtClean="0">
                <a:solidFill>
                  <a:schemeClr val="tx1"/>
                </a:solidFill>
              </a:rPr>
              <a:t>обладать. </a:t>
            </a:r>
            <a:r>
              <a:rPr lang="ru-RU" sz="3100" dirty="0">
                <a:solidFill>
                  <a:schemeClr val="tx1"/>
                </a:solidFill>
              </a:rPr>
              <a:t>Познавательное </a:t>
            </a:r>
            <a:r>
              <a:rPr lang="ru-RU" sz="3100" dirty="0" smtClean="0">
                <a:solidFill>
                  <a:schemeClr val="tx1"/>
                </a:solidFill>
              </a:rPr>
              <a:t>развитие </a:t>
            </a:r>
            <a:r>
              <a:rPr lang="ru-RU" sz="3100" dirty="0">
                <a:solidFill>
                  <a:schemeClr val="tx1"/>
                </a:solidFill>
              </a:rPr>
              <a:t>в ДОУ предполагает вовлечение малыша в самостоятельную деятельность, развитие его воображения и любознательности. Что </a:t>
            </a:r>
            <a:r>
              <a:rPr lang="ru-RU" sz="3100" dirty="0" smtClean="0">
                <a:solidFill>
                  <a:schemeClr val="tx1"/>
                </a:solidFill>
              </a:rPr>
              <a:t>и дает познавательно-исследовательская деятельность.</a:t>
            </a:r>
          </a:p>
          <a:p>
            <a:endParaRPr lang="ru-RU" sz="3100" dirty="0" smtClean="0"/>
          </a:p>
          <a:p>
            <a:r>
              <a:rPr lang="ru-RU" sz="3100" dirty="0" smtClean="0"/>
              <a:t> 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5642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07" y="1157276"/>
            <a:ext cx="8208673" cy="559404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 flipH="1">
            <a:off x="1579418" y="110836"/>
            <a:ext cx="6317672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400" b="1" dirty="0" smtClean="0">
                <a:ln/>
                <a:solidFill>
                  <a:schemeClr val="accent4"/>
                </a:solidFill>
              </a:rPr>
              <a:t>В гости с витаминами</a:t>
            </a:r>
          </a:p>
          <a:p>
            <a:endParaRPr lang="ru-RU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2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4"/>
                </a:solidFill>
              </a:rPr>
              <a:t>Цель:</a:t>
            </a:r>
            <a:endParaRPr lang="ru-RU" sz="5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4945"/>
            <a:ext cx="8596668" cy="42264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Формировать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способности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проявлять любознательность в процессе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наблюдения за ростом и развитием растений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7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8545"/>
            <a:ext cx="8596668" cy="1233055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Задачи: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06582"/>
            <a:ext cx="8596668" cy="601287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Воспитательные: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dirty="0">
                <a:solidFill>
                  <a:schemeClr val="tx1"/>
                </a:solidFill>
              </a:rPr>
              <a:t>воспитывать </a:t>
            </a:r>
            <a:r>
              <a:rPr lang="ru-RU" sz="2400" dirty="0" smtClean="0">
                <a:solidFill>
                  <a:schemeClr val="tx1"/>
                </a:solidFill>
              </a:rPr>
              <a:t>трудолюбие, желание ухаживать за растениями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 Развивающие: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-развивать интересы детей и их любознательность, воображение, творческую активность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-развивать наблюдательность – умение замечать изменения в росте растений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-развивать </a:t>
            </a:r>
            <a:r>
              <a:rPr lang="ru-R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чувство ответственности за благополучное состояние </a:t>
            </a: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растений</a:t>
            </a:r>
          </a:p>
          <a:p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</a:rPr>
              <a:t>Обучающие: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-познакомить детей со свойствами лука. </a:t>
            </a:r>
            <a:r>
              <a:rPr lang="ru-RU" sz="2400" dirty="0">
                <a:solidFill>
                  <a:schemeClr val="tx1"/>
                </a:solidFill>
              </a:rPr>
              <a:t>Формирование элементарных знаний о строении и посадке лука в землю и в </a:t>
            </a:r>
            <a:r>
              <a:rPr lang="ru-RU" sz="2400" dirty="0" smtClean="0">
                <a:solidFill>
                  <a:schemeClr val="tx1"/>
                </a:solidFill>
              </a:rPr>
              <a:t>воду. Дать понятие, что для роста лука нужна вода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40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Тип проекта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Групповой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Среднесрочный (2 недели)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Познавательно-исследовательский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040" y="1819753"/>
            <a:ext cx="2026415" cy="386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4"/>
                </a:solidFill>
              </a:rPr>
              <a:t>Участники проекта</a:t>
            </a:r>
            <a:endParaRPr lang="ru-RU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68583"/>
            <a:ext cx="8596668" cy="457278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Дети первой младшей группы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Дети подготовительной группы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Воспитатели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Родители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85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Ожидаемые результаты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316" y="1704814"/>
            <a:ext cx="8596668" cy="6233841"/>
          </a:xfrm>
        </p:spPr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400" dirty="0">
                <a:solidFill>
                  <a:schemeClr val="tx1"/>
                </a:solidFill>
              </a:rPr>
              <a:t>Создание в группе </a:t>
            </a:r>
            <a:r>
              <a:rPr lang="ru-RU" sz="2400" dirty="0" smtClean="0">
                <a:solidFill>
                  <a:schemeClr val="tx1"/>
                </a:solidFill>
              </a:rPr>
              <a:t>своего огорода на подоконнике «Наш лучок»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Коллективная работа «Витамины на грядке», аппликация «Посажу-ка я лучок»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Презентация для родителей и детей «Наш лучок-зелёный дружок»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7974"/>
            <a:ext cx="8596668" cy="1123628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Содержание проекта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 нашем детском саду проходила неделя здоровья, мы с ребятами хотели узнать, где же живут витамины.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Под наше наблюдение попал постоянный гость нашего стола – лук!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Вдруг ребята заметили, что у него появились странные «зелёные хвостики».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Что это? Откуда? Зачем? И почему?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И у нас началось длительное, но интересное наблюдение…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74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149928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4"/>
                </a:solidFill>
              </a:rPr>
              <a:t>Подготовительный этап</a:t>
            </a:r>
            <a:br>
              <a:rPr lang="ru-RU" sz="4400" b="1" dirty="0" smtClean="0">
                <a:ln/>
                <a:solidFill>
                  <a:schemeClr val="accent4"/>
                </a:solidFill>
              </a:rPr>
            </a:br>
            <a:r>
              <a:rPr lang="ru-RU" sz="4400" b="1" dirty="0">
                <a:ln/>
                <a:solidFill>
                  <a:schemeClr val="accent4"/>
                </a:solidFill>
              </a:rPr>
              <a:t/>
            </a:r>
            <a:br>
              <a:rPr lang="ru-RU" sz="4400" b="1" dirty="0">
                <a:ln/>
                <a:solidFill>
                  <a:schemeClr val="accent4"/>
                </a:solidFill>
              </a:rPr>
            </a:b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720436"/>
            <a:ext cx="8910011" cy="558338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Разработка проекта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Постановка проблемы  «Почему у лучка растёт голова?»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Изучение методической литературы по теме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Беседы с детьми о пользе лука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Подобрать соответствующие стихотворения и загадки, иллюстрации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Подготовить наглядные пособия «Овощи на грядке»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Продумать </a:t>
            </a:r>
            <a:r>
              <a:rPr lang="ru-RU" sz="9600" dirty="0">
                <a:solidFill>
                  <a:schemeClr val="tx1"/>
                </a:solidFill>
              </a:rPr>
              <a:t>различные </a:t>
            </a:r>
            <a:r>
              <a:rPr lang="ru-RU" sz="9600" dirty="0" smtClean="0">
                <a:solidFill>
                  <a:schemeClr val="tx1"/>
                </a:solidFill>
              </a:rPr>
              <a:t>дидактические игры</a:t>
            </a:r>
            <a:endParaRPr lang="ru-RU" sz="9600" dirty="0">
              <a:solidFill>
                <a:schemeClr val="tx1"/>
              </a:solidFill>
            </a:endParaRPr>
          </a:p>
          <a:p>
            <a:r>
              <a:rPr lang="ru-RU" sz="9600" dirty="0" smtClean="0">
                <a:solidFill>
                  <a:schemeClr val="tx1"/>
                </a:solidFill>
              </a:rPr>
              <a:t>Подготовить </a:t>
            </a:r>
            <a:r>
              <a:rPr lang="ru-RU" sz="9600" dirty="0">
                <a:solidFill>
                  <a:schemeClr val="tx1"/>
                </a:solidFill>
              </a:rPr>
              <a:t>необходимые </a:t>
            </a:r>
            <a:r>
              <a:rPr lang="ru-RU" sz="9600" dirty="0" smtClean="0">
                <a:solidFill>
                  <a:schemeClr val="tx1"/>
                </a:solidFill>
              </a:rPr>
              <a:t>материалы </a:t>
            </a:r>
            <a:r>
              <a:rPr lang="ru-RU" sz="9600" dirty="0">
                <a:solidFill>
                  <a:schemeClr val="tx1"/>
                </a:solidFill>
              </a:rPr>
              <a:t>для экспериментирования.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Привлечение </a:t>
            </a:r>
            <a:r>
              <a:rPr lang="ru-RU" sz="9600" dirty="0">
                <a:solidFill>
                  <a:schemeClr val="tx1"/>
                </a:solidFill>
              </a:rPr>
              <a:t>родителей к совместной </a:t>
            </a:r>
            <a:r>
              <a:rPr lang="ru-RU" sz="9600" dirty="0" smtClean="0">
                <a:solidFill>
                  <a:schemeClr val="tx1"/>
                </a:solidFill>
              </a:rPr>
              <a:t>деятельности, консультации</a:t>
            </a:r>
          </a:p>
          <a:p>
            <a:r>
              <a:rPr lang="ru-RU" sz="9600" dirty="0" smtClean="0">
                <a:solidFill>
                  <a:schemeClr val="tx1"/>
                </a:solidFill>
              </a:rPr>
              <a:t>Выставка детского творчества</a:t>
            </a:r>
            <a:endParaRPr lang="ru-RU" sz="9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182" y="533401"/>
            <a:ext cx="3837709" cy="62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778</TotalTime>
  <Words>634</Words>
  <Application>Microsoft Office PowerPoint</Application>
  <PresentationFormat>Широкоэкранный</PresentationFormat>
  <Paragraphs>79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«НАШ ЛУЧОК-ЗЕЛЁНЫЙ ДРУЖОК»</vt:lpstr>
      <vt:lpstr>Актуальность</vt:lpstr>
      <vt:lpstr>Цель:</vt:lpstr>
      <vt:lpstr>Задачи:</vt:lpstr>
      <vt:lpstr>Тип проекта</vt:lpstr>
      <vt:lpstr>Участники проекта</vt:lpstr>
      <vt:lpstr>Ожидаемые результаты</vt:lpstr>
      <vt:lpstr>Содержание проекта</vt:lpstr>
      <vt:lpstr>Подготовительный этап  </vt:lpstr>
      <vt:lpstr>Основной этап</vt:lpstr>
      <vt:lpstr>Презентация PowerPoint</vt:lpstr>
      <vt:lpstr>Оценка результатов</vt:lpstr>
      <vt:lpstr>Посадка лука в землю и в воду</vt:lpstr>
      <vt:lpstr>Где же наши корешки?</vt:lpstr>
      <vt:lpstr>Презентация PowerPoint</vt:lpstr>
      <vt:lpstr>Презентация PowerPoint</vt:lpstr>
      <vt:lpstr>Аппликация «Посажу-ка я лучок»</vt:lpstr>
      <vt:lpstr>А ЛУЧОК ВСЁ РОС-РОС, ДА И ВЫРОС….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 ЛУЧОК-ЗЕЛЁНЫЙ ДРУЖОК»</dc:title>
  <dc:creator>Админ</dc:creator>
  <cp:lastModifiedBy>Админ</cp:lastModifiedBy>
  <cp:revision>85</cp:revision>
  <dcterms:created xsi:type="dcterms:W3CDTF">2017-06-02T17:55:02Z</dcterms:created>
  <dcterms:modified xsi:type="dcterms:W3CDTF">2017-09-18T21:21:07Z</dcterms:modified>
</cp:coreProperties>
</file>