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71" r:id="rId5"/>
    <p:sldId id="259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72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637" autoAdjust="0"/>
    <p:restoredTop sz="94660" autoAdjust="0"/>
  </p:normalViewPr>
  <p:slideViewPr>
    <p:cSldViewPr snapToGrid="0">
      <p:cViewPr>
        <p:scale>
          <a:sx n="40" d="100"/>
          <a:sy n="40" d="100"/>
        </p:scale>
        <p:origin x="-1416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03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1507884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14908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872577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600002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584470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185101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75315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982034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029187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761973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970574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6FBCA-CD1F-4E16-AE0A-536E0109C131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0935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33474"/>
          </a:xfrm>
          <a:solidFill>
            <a:schemeClr val="accent4">
              <a:alpha val="58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prstTxWarp prst="textWave1">
              <a:avLst/>
            </a:prstTxWarp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Здравствуйте, уважаемые родители!</a:t>
            </a:r>
          </a:p>
        </p:txBody>
      </p:sp>
      <p:pic>
        <p:nvPicPr>
          <p:cNvPr id="2050" name="Picture 2" descr="C:\Users\User\Desktop\для презентации\1438354827509560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24840"/>
            <a:ext cx="9144000" cy="4833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522778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328988" y="1833563"/>
            <a:ext cx="5357812" cy="4643437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/>
              <a:t>	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  Ребенку важно научиться владеть собственными пальчиками – ведь теперь он будет учиться писать.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20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/>
              <a:t>Поэтому ему нужно уметь: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dirty="0" smtClean="0"/>
              <a:t>правильно держать ручку;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dirty="0" smtClean="0"/>
              <a:t>пользоваться ножницами;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dirty="0" smtClean="0"/>
              <a:t>рисовать и лепить;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dirty="0" smtClean="0"/>
              <a:t>обводить контуры и заштриховывать фигуры.</a:t>
            </a:r>
            <a:endParaRPr lang="ru-RU" sz="2400" dirty="0"/>
          </a:p>
        </p:txBody>
      </p:sp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0363" y="255588"/>
            <a:ext cx="8393112" cy="1274762"/>
          </a:xfrm>
        </p:spPr>
      </p:pic>
      <p:pic>
        <p:nvPicPr>
          <p:cNvPr id="12293" name="Рисунок 4" descr="big_school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0"/>
            <a:ext cx="18383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47975" y="2243138"/>
            <a:ext cx="4929188" cy="428625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000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Желание учиться, идти в школу.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Стремление узнавать новое.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000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Закрепляйте положительное отношение ребенка к школе.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Никогда не запугивайте ребенка, рассказывая о школе.</a:t>
            </a:r>
            <a:endParaRPr lang="ru-RU" sz="2400" dirty="0"/>
          </a:p>
        </p:txBody>
      </p:sp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7825" y="317500"/>
            <a:ext cx="8650288" cy="1584325"/>
          </a:xfrm>
        </p:spPr>
      </p:pic>
      <p:pic>
        <p:nvPicPr>
          <p:cNvPr id="13317" name="Рисунок 4" descr="deti0000.gif"/>
          <p:cNvPicPr>
            <a:picLocks noChangeAspect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285750" y="0"/>
            <a:ext cx="20002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29100" y="2162175"/>
            <a:ext cx="4329113" cy="435768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/>
              <a:t>Играя с ребенком, используйте игры с правилами (домино, лото, шашки, подвижные игры и т. д.).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24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/>
              <a:t>    Следите за тем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чтобы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i="1" dirty="0" smtClean="0">
                <a:solidFill>
                  <a:srgbClr val="002060"/>
                </a:solidFill>
              </a:rPr>
              <a:t>ребенок выполнял правила игры.</a:t>
            </a:r>
            <a:endParaRPr lang="ru-RU" sz="2400" i="1" dirty="0">
              <a:solidFill>
                <a:srgbClr val="002060"/>
              </a:solidFill>
            </a:endParaRPr>
          </a:p>
        </p:txBody>
      </p:sp>
      <p:pic>
        <p:nvPicPr>
          <p:cNvPr id="11" name="Заголовок 10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50" y="244475"/>
            <a:ext cx="8589963" cy="164465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105275" y="2500312"/>
            <a:ext cx="4214813" cy="363378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/>
              <a:t>Учите  ребенка устанавливать причинно-следственные связи.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/>
              <a:t>Решайте вместе с ним логические задачи: загадки, ребусы, кроссворды. </a:t>
            </a:r>
            <a:endParaRPr lang="ru-RU" sz="2400" dirty="0"/>
          </a:p>
        </p:txBody>
      </p:sp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0525" y="396875"/>
            <a:ext cx="8247063" cy="1279525"/>
          </a:xfrm>
        </p:spPr>
      </p:pic>
      <p:pic>
        <p:nvPicPr>
          <p:cNvPr id="15365" name="Рисунок 5" descr="logo_white_3.jpg"/>
          <p:cNvPicPr>
            <a:picLocks noChangeAspect="1"/>
          </p:cNvPicPr>
          <p:nvPr/>
        </p:nvPicPr>
        <p:blipFill>
          <a:blip r:embed="rId3">
            <a:lum contrast="40000"/>
          </a:blip>
          <a:srcRect/>
          <a:stretch>
            <a:fillRect/>
          </a:stretch>
        </p:blipFill>
        <p:spPr bwMode="auto">
          <a:xfrm rot="1275875">
            <a:off x="6215063" y="500063"/>
            <a:ext cx="1857375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638550" y="1914525"/>
            <a:ext cx="4614863" cy="414337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/>
              <a:t>Больше общайтесь с ребенком</a:t>
            </a:r>
            <a:r>
              <a:rPr lang="ru-RU" sz="2800" dirty="0" smtClean="0"/>
              <a:t>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/>
              <a:t>Поощряйте его желание высказывать свою точку зрения, уважительно относитесь к ней.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/>
          </a:p>
        </p:txBody>
      </p:sp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0525" y="212725"/>
            <a:ext cx="8362950" cy="131127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1"/>
          <p:cNvSpPr>
            <a:spLocks noGrp="1"/>
          </p:cNvSpPr>
          <p:nvPr>
            <p:ph idx="1"/>
          </p:nvPr>
        </p:nvSpPr>
        <p:spPr>
          <a:xfrm>
            <a:off x="3724275" y="2071688"/>
            <a:ext cx="4143375" cy="4786312"/>
          </a:xfrm>
          <a:solidFill>
            <a:srgbClr val="CCFFFF"/>
          </a:solidFill>
        </p:spPr>
        <p:txBody>
          <a:bodyPr/>
          <a:lstStyle/>
          <a:p>
            <a:pPr eaLnBrk="1" hangingPunct="1"/>
            <a:endParaRPr lang="ru-RU" sz="2000" smtClean="0"/>
          </a:p>
          <a:p>
            <a:pPr eaLnBrk="1" hangingPunct="1"/>
            <a:r>
              <a:rPr lang="ru-RU" sz="2000" smtClean="0"/>
              <a:t>Закрепляйте с ребенком состав числа (</a:t>
            </a:r>
            <a:r>
              <a:rPr lang="ru-RU" sz="2000" i="1" smtClean="0"/>
              <a:t>8 – это 4 +4, 3+5, 2+6 и т.д.);</a:t>
            </a:r>
          </a:p>
          <a:p>
            <a:pPr eaLnBrk="1" hangingPunct="1"/>
            <a:endParaRPr lang="ru-RU" sz="2000" i="1" smtClean="0"/>
          </a:p>
          <a:p>
            <a:pPr eaLnBrk="1" hangingPunct="1"/>
            <a:r>
              <a:rPr lang="ru-RU" sz="2000" smtClean="0"/>
              <a:t> умение ориентироваться в числовом ряду ( </a:t>
            </a:r>
            <a:r>
              <a:rPr lang="ru-RU" sz="2000" i="1" smtClean="0"/>
              <a:t>«соседи» числа 5 – это 4 и 6);</a:t>
            </a:r>
          </a:p>
          <a:p>
            <a:pPr eaLnBrk="1" hangingPunct="1"/>
            <a:endParaRPr lang="ru-RU" sz="2000" i="1" smtClean="0"/>
          </a:p>
          <a:p>
            <a:pPr eaLnBrk="1" hangingPunct="1"/>
            <a:r>
              <a:rPr lang="ru-RU" sz="2000" smtClean="0"/>
              <a:t>Совершенствование пространственно-временных представлений (верх-низ, раньше-позже, право-лево).</a:t>
            </a:r>
          </a:p>
        </p:txBody>
      </p:sp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5125" y="219075"/>
            <a:ext cx="8413750" cy="1328738"/>
          </a:xfrm>
        </p:spPr>
      </p:pic>
      <p:pic>
        <p:nvPicPr>
          <p:cNvPr id="17413" name="Рисунок 5" descr="sch_tr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214313"/>
            <a:ext cx="292893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1"/>
          <p:cNvSpPr>
            <a:spLocks noGrp="1"/>
          </p:cNvSpPr>
          <p:nvPr>
            <p:ph idx="1"/>
          </p:nvPr>
        </p:nvSpPr>
        <p:spPr>
          <a:xfrm>
            <a:off x="3752850" y="1662113"/>
            <a:ext cx="4829175" cy="4572000"/>
          </a:xfrm>
          <a:solidFill>
            <a:srgbClr val="FCE9B2"/>
          </a:solidFill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z="2400" dirty="0" smtClean="0"/>
              <a:t>  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400" dirty="0" smtClean="0"/>
              <a:t>	 </a:t>
            </a:r>
            <a:r>
              <a:rPr lang="ru-RU" sz="2400" b="1" dirty="0" smtClean="0">
                <a:solidFill>
                  <a:srgbClr val="C00000"/>
                </a:solidFill>
              </a:rPr>
              <a:t>Развивайте мелкую 	моторику руки:</a:t>
            </a:r>
          </a:p>
          <a:p>
            <a:pPr eaLnBrk="1" hangingPunct="1">
              <a:buFont typeface="Wingdings 3" pitchFamily="18" charset="2"/>
              <a:buNone/>
            </a:pPr>
            <a:endParaRPr lang="ru-RU" sz="2400" dirty="0" smtClean="0"/>
          </a:p>
          <a:p>
            <a:pPr eaLnBrk="1" hangingPunct="1">
              <a:buFont typeface="Wingdings 3" pitchFamily="18" charset="2"/>
              <a:buNone/>
            </a:pPr>
            <a:r>
              <a:rPr lang="ru-RU" sz="2400" dirty="0" smtClean="0"/>
              <a:t>вместе с ребенком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400" dirty="0" smtClean="0"/>
              <a:t>рисуйте,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400" dirty="0" smtClean="0"/>
              <a:t>раскрашивайте (стараясь не залезать за границы рисунка);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400" dirty="0" smtClean="0"/>
              <a:t>лепите;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400" dirty="0" smtClean="0"/>
              <a:t>собирайте мозаику.</a:t>
            </a:r>
          </a:p>
          <a:p>
            <a:pPr eaLnBrk="1" hangingPunct="1">
              <a:buFont typeface="Wingdings" pitchFamily="2" charset="2"/>
              <a:buChar char="q"/>
            </a:pPr>
            <a:endParaRPr lang="ru-RU" sz="2400" dirty="0" smtClean="0"/>
          </a:p>
        </p:txBody>
      </p:sp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0363" y="255588"/>
            <a:ext cx="8362950" cy="12747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771900" y="1643063"/>
            <a:ext cx="4757738" cy="4572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/>
              <a:t>Организовывайте с ребенком совместную деятельность.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/>
              <a:t>Не обсуждайте при нем взрослых.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/>
              <a:t>Объясняйте ему правила общения с учителем и другими взрослыми людьми.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/>
          </a:p>
        </p:txBody>
      </p:sp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0525" y="244475"/>
            <a:ext cx="8362950" cy="114617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867150" y="1819275"/>
            <a:ext cx="4543425" cy="4714875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Научитесь понимать своего ребенка.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Не забывайте, что у ребенка могут быть свои проблемы и свое мнение.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Не стоит торопить время, желая, чтобы ваш малыш повзрослел.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Научитесь радоваться каждому дню его детства.</a:t>
            </a:r>
            <a:endParaRPr lang="ru-RU" dirty="0"/>
          </a:p>
        </p:txBody>
      </p:sp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5100" y="231775"/>
            <a:ext cx="8594725" cy="130492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314700" y="2166938"/>
            <a:ext cx="5186363" cy="435768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0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Не забывайте о физических упражнениях.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Утренняя гимнастика должна стать привычной.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Включайте музыку, под которую приятно потанцевать и порезвиться.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Игры на свежем воздухе, плаванье, лыжи, коньки, велосипед помогут будущему ученику окрепнуть и разовьют координацию движений.</a:t>
            </a:r>
            <a:endParaRPr lang="ru-RU" sz="2000" dirty="0"/>
          </a:p>
        </p:txBody>
      </p:sp>
      <p:pic>
        <p:nvPicPr>
          <p:cNvPr id="4" name="Заголовок 3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0525" y="360363"/>
            <a:ext cx="8247063" cy="1455737"/>
          </a:xfrm>
        </p:spPr>
      </p:pic>
      <p:pic>
        <p:nvPicPr>
          <p:cNvPr id="24580" name="Рисунок 6" descr="1211949034_1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29690">
            <a:off x="6257925" y="314325"/>
            <a:ext cx="1714500" cy="19288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254000"/>
            <a:ext cx="8610600" cy="1689100"/>
          </a:xfrm>
          <a:solidFill>
            <a:schemeClr val="accent4">
              <a:alpha val="65000"/>
            </a:schemeClr>
          </a:solidFill>
          <a:ln>
            <a:solidFill>
              <a:schemeClr val="tx1"/>
            </a:solidFill>
          </a:ln>
          <a:effectLst>
            <a:softEdge rad="76200"/>
          </a:effectLst>
          <a:scene3d>
            <a:camera prst="orthographicFront"/>
            <a:lightRig rig="flat" dir="t"/>
          </a:scene3d>
          <a:sp3d prstMaterial="matte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Готовность ребенка к школьному обучению.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848100" y="5842000"/>
            <a:ext cx="4879483" cy="825500"/>
          </a:xfrm>
          <a:solidFill>
            <a:schemeClr val="bg1">
              <a:alpha val="7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подготовительной группы №1 «СКАЗКА»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Цыбина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И.Е.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для презентации\i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3135" y="2154238"/>
            <a:ext cx="4606147" cy="34591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499216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93407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</a:rPr>
              <a:t>Рекомендации: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- </a:t>
            </a:r>
            <a:r>
              <a:rPr lang="ru-RU" sz="2400" dirty="0" smtClean="0"/>
              <a:t>Помогите своему ребенку овладеть информацией, которая позволит ему не растеряться в обществе.</a:t>
            </a:r>
            <a:br>
              <a:rPr lang="ru-RU" sz="2400" dirty="0" smtClean="0"/>
            </a:br>
            <a:r>
              <a:rPr lang="ru-RU" sz="2400" dirty="0" smtClean="0"/>
              <a:t>- Приучайте ребенка содержать свои вещи в порядке.</a:t>
            </a:r>
            <a:br>
              <a:rPr lang="ru-RU" sz="2400" dirty="0" smtClean="0"/>
            </a:br>
            <a:r>
              <a:rPr lang="ru-RU" sz="2400" dirty="0" smtClean="0"/>
              <a:t>- Не пугайте ребенка трудностями и неудачами в школе.</a:t>
            </a:r>
            <a:br>
              <a:rPr lang="ru-RU" sz="2400" dirty="0" smtClean="0"/>
            </a:br>
            <a:r>
              <a:rPr lang="ru-RU" sz="2400" dirty="0" smtClean="0"/>
              <a:t>- Научите ребенка правильно реагировать на неудачи.</a:t>
            </a:r>
            <a:br>
              <a:rPr lang="ru-RU" sz="2400" dirty="0" smtClean="0"/>
            </a:br>
            <a:r>
              <a:rPr lang="ru-RU" sz="2400" dirty="0" smtClean="0"/>
              <a:t>- Помогите ребенку обрести чувство уверенности в себе.</a:t>
            </a:r>
            <a:br>
              <a:rPr lang="ru-RU" sz="2400" dirty="0" smtClean="0"/>
            </a:br>
            <a:r>
              <a:rPr lang="ru-RU" sz="2400" dirty="0" smtClean="0"/>
              <a:t>- Приучайте ребенка к самостоятельности.</a:t>
            </a:r>
            <a:br>
              <a:rPr lang="ru-RU" sz="2400" dirty="0" smtClean="0"/>
            </a:br>
            <a:r>
              <a:rPr lang="ru-RU" sz="2400" dirty="0" smtClean="0"/>
              <a:t>- Учите ребенка чувствовать и удивляться, поощряйте его любознательность.</a:t>
            </a:r>
            <a:br>
              <a:rPr lang="ru-RU" sz="2400" dirty="0" smtClean="0"/>
            </a:br>
            <a:r>
              <a:rPr lang="ru-RU" sz="2400" dirty="0" smtClean="0"/>
              <a:t>- Стремитесь сделать полезным каждое мгновение общения с ребенком.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80657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Спасибо за внимание!!!</a:t>
            </a:r>
            <a:endParaRPr lang="ru-RU" sz="5400" b="1" dirty="0">
              <a:ln>
                <a:solidFill>
                  <a:srgbClr val="00206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550" y="323850"/>
            <a:ext cx="7886700" cy="21209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-  </a:t>
            </a:r>
            <a:r>
              <a:rPr lang="ru-RU" sz="2800" dirty="0" smtClean="0"/>
              <a:t>Что же такое «Готовность к школе»? </a:t>
            </a:r>
            <a:endParaRPr lang="ru-RU" sz="2800" dirty="0"/>
          </a:p>
        </p:txBody>
      </p:sp>
      <p:pic>
        <p:nvPicPr>
          <p:cNvPr id="3074" name="Picture 2" descr="C:\Users\User\Desktop\для презентации\neuspevajuch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2294" y="1979145"/>
            <a:ext cx="4690575" cy="410883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777" y="389189"/>
            <a:ext cx="7886700" cy="354647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«Портрет» идеального первоклассника»: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желание учиться;</a:t>
            </a:r>
            <a:br>
              <a:rPr lang="ru-RU" sz="2800" dirty="0" smtClean="0"/>
            </a:br>
            <a:r>
              <a:rPr lang="ru-RU" sz="2800" dirty="0" smtClean="0"/>
              <a:t>- хорошее здоровье;</a:t>
            </a:r>
            <a:br>
              <a:rPr lang="ru-RU" sz="2800" dirty="0" smtClean="0"/>
            </a:br>
            <a:r>
              <a:rPr lang="ru-RU" sz="2800" dirty="0" smtClean="0"/>
              <a:t>- развитая моторика;</a:t>
            </a:r>
            <a:br>
              <a:rPr lang="ru-RU" sz="2800" dirty="0" smtClean="0"/>
            </a:br>
            <a:r>
              <a:rPr lang="ru-RU" sz="2800" dirty="0" smtClean="0"/>
              <a:t>- хороший уровень развития познавательных процессов;</a:t>
            </a:r>
            <a:br>
              <a:rPr lang="ru-RU" sz="2800" dirty="0" smtClean="0"/>
            </a:br>
            <a:r>
              <a:rPr lang="ru-RU" sz="2800" dirty="0" smtClean="0"/>
              <a:t>- стремление к общению;</a:t>
            </a:r>
            <a:br>
              <a:rPr lang="ru-RU" sz="2800" dirty="0" smtClean="0"/>
            </a:br>
            <a:r>
              <a:rPr lang="ru-RU" sz="2800" dirty="0" smtClean="0"/>
              <a:t>- развитая волевая сфера.</a:t>
            </a:r>
            <a:endParaRPr lang="ru-RU" sz="2800" dirty="0"/>
          </a:p>
        </p:txBody>
      </p:sp>
      <p:pic>
        <p:nvPicPr>
          <p:cNvPr id="7170" name="Picture 2" descr="C:\Users\User\Desktop\ozEM8dVbI0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4" y="3711716"/>
            <a:ext cx="4727576" cy="31462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395287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Поэтому Вам, родители, надо обратить сейчас серьезное внимание на воспитание у них: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а) послушания;</a:t>
            </a:r>
            <a:br>
              <a:rPr lang="ru-RU" sz="2800" dirty="0" smtClean="0"/>
            </a:br>
            <a:r>
              <a:rPr lang="ru-RU" sz="2800" dirty="0" smtClean="0"/>
              <a:t>б) сдержанности;</a:t>
            </a:r>
            <a:br>
              <a:rPr lang="ru-RU" sz="2800" dirty="0" smtClean="0"/>
            </a:br>
            <a:r>
              <a:rPr lang="ru-RU" sz="2800" dirty="0" smtClean="0"/>
              <a:t>в) вежливого отношения к людям;</a:t>
            </a:r>
            <a:br>
              <a:rPr lang="ru-RU" sz="2800" dirty="0" smtClean="0"/>
            </a:br>
            <a:r>
              <a:rPr lang="ru-RU" sz="2800" dirty="0" smtClean="0"/>
              <a:t>г) умение культурно вести себя </a:t>
            </a:r>
            <a:br>
              <a:rPr lang="ru-RU" sz="2800" dirty="0" smtClean="0"/>
            </a:br>
            <a:r>
              <a:rPr lang="ru-RU" sz="2800" dirty="0" smtClean="0"/>
              <a:t>в обществе детей, взрослых.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098" name="Picture 2" descr="C:\Users\User\Desktop\для презентации\16-dsc_02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3526" y="2773569"/>
            <a:ext cx="2668074" cy="391933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948113" y="1971675"/>
            <a:ext cx="4714875" cy="4572000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endParaRPr lang="ru-RU" sz="2000" dirty="0" smtClean="0">
              <a:solidFill>
                <a:schemeClr val="tx1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«Я» (имя, фамилия, пол, возраст, место проживания).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Моя семья (Ф. И. О. родителей, состав семьи, профессии).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Окружающий мир (животные и растения, времена года и явления природы, люди и техника и т. д.) 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9" name="Заголовок 8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0688" y="244475"/>
            <a:ext cx="8223250" cy="144462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55938" y="1595438"/>
            <a:ext cx="5472112" cy="4805362"/>
          </a:xfr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buFont typeface="Wingdings 3" pitchFamily="18" charset="2"/>
              <a:buNone/>
            </a:pPr>
            <a:endParaRPr lang="ru-RU" sz="2000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ru-RU" sz="2400" dirty="0" smtClean="0">
                <a:solidFill>
                  <a:srgbClr val="000000"/>
                </a:solidFill>
              </a:rPr>
              <a:t>Числовая последовательность в пределах 20.</a:t>
            </a:r>
          </a:p>
          <a:p>
            <a:pPr eaLnBrk="1" hangingPunct="1"/>
            <a:r>
              <a:rPr lang="ru-RU" sz="2400" dirty="0" smtClean="0">
                <a:solidFill>
                  <a:srgbClr val="000000"/>
                </a:solidFill>
              </a:rPr>
              <a:t>Сложение и вычитание в пределах 10.</a:t>
            </a:r>
          </a:p>
          <a:p>
            <a:pPr eaLnBrk="1" hangingPunct="1"/>
            <a:r>
              <a:rPr lang="ru-RU" sz="2400" dirty="0" smtClean="0">
                <a:solidFill>
                  <a:srgbClr val="000000"/>
                </a:solidFill>
              </a:rPr>
              <a:t>Понятие «больше – меньше».</a:t>
            </a:r>
          </a:p>
          <a:p>
            <a:pPr eaLnBrk="1" hangingPunct="1"/>
            <a:r>
              <a:rPr lang="ru-RU" sz="2400" dirty="0" smtClean="0">
                <a:solidFill>
                  <a:srgbClr val="000000"/>
                </a:solidFill>
              </a:rPr>
              <a:t>Основные геометрические фигуры.</a:t>
            </a:r>
          </a:p>
          <a:p>
            <a:pPr eaLnBrk="1" hangingPunct="1"/>
            <a:r>
              <a:rPr lang="ru-RU" sz="2400" dirty="0" smtClean="0">
                <a:solidFill>
                  <a:srgbClr val="000000"/>
                </a:solidFill>
              </a:rPr>
              <a:t>Ориентировка в пространстве.</a:t>
            </a:r>
          </a:p>
          <a:p>
            <a:pPr eaLnBrk="1" hangingPunct="1"/>
            <a:r>
              <a:rPr lang="ru-RU" sz="2400" dirty="0" smtClean="0">
                <a:solidFill>
                  <a:srgbClr val="000000"/>
                </a:solidFill>
              </a:rPr>
              <a:t>Измерение предметов при помощи линейки.</a:t>
            </a:r>
          </a:p>
          <a:p>
            <a:pPr eaLnBrk="1" hangingPunct="1"/>
            <a:r>
              <a:rPr lang="ru-RU" sz="2400" dirty="0" smtClean="0">
                <a:solidFill>
                  <a:srgbClr val="000000"/>
                </a:solidFill>
              </a:rPr>
              <a:t>Цвета и их оттенки.</a:t>
            </a:r>
          </a:p>
          <a:p>
            <a:pPr eaLnBrk="1" hangingPunct="1"/>
            <a:endParaRPr lang="ru-RU" sz="2400" dirty="0" smtClean="0">
              <a:solidFill>
                <a:srgbClr val="000000"/>
              </a:solidFill>
            </a:endParaRPr>
          </a:p>
          <a:p>
            <a:pPr eaLnBrk="1" hangingPunct="1"/>
            <a:endParaRPr lang="ru-RU" sz="2000" dirty="0" smtClean="0">
              <a:solidFill>
                <a:srgbClr val="000000"/>
              </a:solidFill>
            </a:endParaRPr>
          </a:p>
        </p:txBody>
      </p:sp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0525" y="244475"/>
            <a:ext cx="8393113" cy="107156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971800" y="1919288"/>
            <a:ext cx="4829175" cy="44291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Умение составлять рассказ по картинке.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Пересказывать содержание известной сказки.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Рассказывать связные истории из своей жизни.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Рассуждать.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А вот  умение бегло читать или писать письменными буквами – совершенно не обязательно!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/>
          </a:p>
        </p:txBody>
      </p:sp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7825" y="231775"/>
            <a:ext cx="8553450" cy="1304925"/>
          </a:xfrm>
        </p:spPr>
      </p:pic>
      <p:pic>
        <p:nvPicPr>
          <p:cNvPr id="10245" name="Рисунок 5" descr="3532_russian_schools_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59261">
            <a:off x="5703888" y="217638"/>
            <a:ext cx="28575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467100" y="1604963"/>
            <a:ext cx="4829175" cy="4786312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0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Все интеллектуальные функции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(внимание, память и мышление) </a:t>
            </a:r>
            <a:r>
              <a:rPr lang="ru-RU" sz="2000" dirty="0" smtClean="0"/>
              <a:t>должны достичь определенного уровня развития – стать произвольными, т. е. сознательно управляемыми.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20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/>
              <a:t>    Будущему школьнику необходимо уметь определенное время работать, сосредоточившись на задании.</a:t>
            </a:r>
            <a:endParaRPr lang="ru-RU" sz="2400" dirty="0"/>
          </a:p>
        </p:txBody>
      </p:sp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7825" y="231775"/>
            <a:ext cx="8412163" cy="124301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471</Words>
  <Application>Microsoft Office PowerPoint</Application>
  <PresentationFormat>Экран (4:3)</PresentationFormat>
  <Paragraphs>89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Здравствуйте, уважаемые родители!</vt:lpstr>
      <vt:lpstr>Готовность ребенка к школьному обучению.</vt:lpstr>
      <vt:lpstr>-  Что же такое «Готовность к школе»? </vt:lpstr>
      <vt:lpstr>«Портрет» идеального первоклассника»: - желание учиться; - хорошее здоровье; - развитая моторика; - хороший уровень развития познавательных процессов; - стремление к общению; - развитая волевая сфера.</vt:lpstr>
      <vt:lpstr>Поэтому Вам, родители, надо обратить сейчас серьезное внимание на воспитание у них: а) послушания; б) сдержанности; в) вежливого отношения к людям; г) умение культурно вести себя  в обществе детей, взрослых.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Рекомендации: - Помогите своему ребенку овладеть информацией, которая позволит ему не растеряться в обществе. - Приучайте ребенка содержать свои вещи в порядке. - Не пугайте ребенка трудностями и неудачами в школе. - Научите ребенка правильно реагировать на неудачи. - Помогите ребенку обрести чувство уверенности в себе. - Приучайте ребенка к самостоятельности. - Учите ребенка чувствовать и удивляться, поощряйте его любознательность. - Стремитесь сделать полезным каждое мгновение общения с ребенком. 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Inna</dc:creator>
  <cp:lastModifiedBy>ГПД</cp:lastModifiedBy>
  <cp:revision>36</cp:revision>
  <dcterms:created xsi:type="dcterms:W3CDTF">2015-08-10T18:59:32Z</dcterms:created>
  <dcterms:modified xsi:type="dcterms:W3CDTF">2017-09-12T18:58:55Z</dcterms:modified>
</cp:coreProperties>
</file>