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8382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Самопрезентация</a:t>
            </a:r>
            <a:r>
              <a:rPr lang="ru-RU" sz="2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2016-2017 учебный год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Музыкального руководителя</a:t>
            </a:r>
          </a:p>
          <a:p>
            <a:pPr algn="ctr"/>
            <a:r>
              <a:rPr lang="ru-RU" sz="2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Тухватуллиной</a:t>
            </a:r>
            <a:r>
              <a:rPr lang="ru-RU" sz="2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Алии</a:t>
            </a:r>
            <a:r>
              <a:rPr lang="ru-RU" sz="2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Атласовны</a:t>
            </a:r>
            <a:endParaRPr lang="ru-RU" sz="2800" b="1" i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Рисунок 5" descr="IkKNOSJBXw0.jpg"/>
          <p:cNvPicPr>
            <a:picLocks noChangeAspect="1"/>
          </p:cNvPicPr>
          <p:nvPr/>
        </p:nvPicPr>
        <p:blipFill>
          <a:blip r:embed="rId3" cstate="screen"/>
          <a:srcRect b="-24"/>
          <a:stretch>
            <a:fillRect/>
          </a:stretch>
        </p:blipFill>
        <p:spPr>
          <a:xfrm>
            <a:off x="3124200" y="2819400"/>
            <a:ext cx="4218711" cy="32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1177fc8ab42c7bbbecee458b96a86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8" name="Рисунок 7" descr="1pU4j5K0LKM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95400" y="228600"/>
            <a:ext cx="2761885" cy="3273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3Pf9R-VkVmU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800600" y="228600"/>
            <a:ext cx="2604571" cy="3284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exSXAyv5W8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438400" y="3733800"/>
            <a:ext cx="43434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1177fc8ab42c7bbbecee458b96a86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04800"/>
            <a:ext cx="79248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На протяжении всего учебного года я активна принимала участие на курсах повышения квалификации, показывая открытые занятия на татарском языке совместно с воспитателем </a:t>
            </a:r>
            <a:r>
              <a:rPr lang="ru-RU" sz="2000" dirty="0" err="1" smtClean="0">
                <a:latin typeface="Cambria" pitchFamily="18" charset="0"/>
              </a:rPr>
              <a:t>Халимовой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err="1" smtClean="0">
                <a:latin typeface="Cambria" pitchFamily="18" charset="0"/>
              </a:rPr>
              <a:t>Алсу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err="1" smtClean="0">
                <a:latin typeface="Cambria" pitchFamily="18" charset="0"/>
              </a:rPr>
              <a:t>Фаридовной</a:t>
            </a:r>
            <a:r>
              <a:rPr lang="ru-RU" sz="2000" dirty="0" smtClean="0">
                <a:latin typeface="Cambria" pitchFamily="18" charset="0"/>
              </a:rPr>
              <a:t> и приветственными выступлениями совместно с музыкальным руководителем </a:t>
            </a:r>
            <a:r>
              <a:rPr lang="ru-RU" sz="2000" dirty="0" err="1" smtClean="0">
                <a:latin typeface="Cambria" pitchFamily="18" charset="0"/>
              </a:rPr>
              <a:t>Кутбеевой</a:t>
            </a:r>
            <a:r>
              <a:rPr lang="ru-RU" sz="2000" dirty="0" smtClean="0">
                <a:latin typeface="Cambria" pitchFamily="18" charset="0"/>
              </a:rPr>
              <a:t> Юлией </a:t>
            </a:r>
            <a:r>
              <a:rPr lang="ru-RU" sz="2000" dirty="0" err="1" smtClean="0">
                <a:latin typeface="Cambria" pitchFamily="18" charset="0"/>
              </a:rPr>
              <a:t>Рустэмвной</a:t>
            </a:r>
            <a:r>
              <a:rPr lang="ru-RU" sz="2000" dirty="0" smtClean="0">
                <a:latin typeface="Cambria" pitchFamily="18" charset="0"/>
              </a:rPr>
              <a:t>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11" name="Рисунок 10" descr="5_ExW7AA50c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990600" y="2667000"/>
            <a:ext cx="3657600" cy="3773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XFjYX0Gnw4Q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29200" y="2590800"/>
            <a:ext cx="3505200" cy="3955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1177fc8ab42c7bbbecee458b96a86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228600"/>
            <a:ext cx="8001000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Самыми большими достижениями на мой взгляд стали :</a:t>
            </a:r>
          </a:p>
          <a:p>
            <a:pPr indent="457200" algn="just">
              <a:buFontTx/>
              <a:buChar char="-"/>
            </a:pPr>
            <a:r>
              <a:rPr lang="ru-RU" sz="2000" dirty="0" smtClean="0">
                <a:latin typeface="Cambria" pitchFamily="18" charset="0"/>
              </a:rPr>
              <a:t>Победа в районном вокальном конкурсе «Две звезды – Учитель и ученик 2017 г, в котором мы с воспитанницей нашего детского сада </a:t>
            </a:r>
            <a:r>
              <a:rPr lang="ru-RU" sz="2000" dirty="0" err="1" smtClean="0">
                <a:latin typeface="Cambria" pitchFamily="18" charset="0"/>
              </a:rPr>
              <a:t>Верт</a:t>
            </a:r>
            <a:r>
              <a:rPr lang="ru-RU" sz="2000" dirty="0" smtClean="0">
                <a:latin typeface="Cambria" pitchFamily="18" charset="0"/>
              </a:rPr>
              <a:t> Софией из подготовительной группы №7 заняли 2 почетное место.</a:t>
            </a:r>
          </a:p>
          <a:p>
            <a:pPr indent="457200" algn="just">
              <a:buFontTx/>
              <a:buChar char="-"/>
            </a:pPr>
            <a:r>
              <a:rPr lang="ru-RU" sz="2000" dirty="0" smtClean="0">
                <a:latin typeface="Cambria" pitchFamily="18" charset="0"/>
              </a:rPr>
              <a:t>- Выступление на районном методическом объединении в выступлении «Использование сложных </a:t>
            </a:r>
            <a:r>
              <a:rPr lang="ru-RU" sz="2000" dirty="0" err="1" smtClean="0">
                <a:latin typeface="Cambria" pitchFamily="18" charset="0"/>
              </a:rPr>
              <a:t>варежковых</a:t>
            </a:r>
            <a:r>
              <a:rPr lang="ru-RU" sz="2000" dirty="0" smtClean="0">
                <a:latin typeface="Cambria" pitchFamily="18" charset="0"/>
              </a:rPr>
              <a:t> кукол в работе над театрализованной деятельностью в дошкольном образовательном учреждении.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7" name="Рисунок 6" descr="CCI170420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95400" y="3180810"/>
            <a:ext cx="2667000" cy="3677190"/>
          </a:xfrm>
          <a:prstGeom prst="rect">
            <a:avLst/>
          </a:prstGeom>
        </p:spPr>
      </p:pic>
      <p:pic>
        <p:nvPicPr>
          <p:cNvPr id="8" name="Рисунок 7" descr="KjNRWzDN9y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67200" y="3276600"/>
            <a:ext cx="385445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1177fc8ab42c7bbbecee458b96a86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838200"/>
            <a:ext cx="7086600" cy="518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На следующий учебный год я ставлю такие </a:t>
            </a:r>
            <a:r>
              <a:rPr lang="ru-RU" sz="2000" u="sng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1.Совершенствовать знания современного содержания дошкольного образования воспитанников в области музыкального воспитания;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2.Уделить больше внимания развитию музыкального творчества дошкольников;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3.Продолжать работу вокальной студии «</a:t>
            </a:r>
            <a:r>
              <a:rPr lang="ru-RU" sz="2000" dirty="0" err="1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Домисолька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», пополняя её новым песенным репертуаром, выявлять талантливых детей;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4.Знакомиться с новыми педагогическими технологиями, через предметные издания и Интернет;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5.Продолжать повышать квалификацию на курсах для музыкальных руководителей;</a:t>
            </a:r>
            <a:endParaRPr lang="ru-RU" sz="1050" dirty="0" smtClean="0">
              <a:latin typeface="Cambr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6.Принимать активное участие в работе МО музыкальных руководителей района;</a:t>
            </a:r>
            <a:endParaRPr lang="ru-RU" sz="2800" dirty="0" smtClean="0">
              <a:latin typeface="Cambria" pitchFamily="18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1524000"/>
            <a:ext cx="769620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Сухомлинский писал: "Музыка является самым чудодейственным, самым тонким средством привлечения к добру, красоте, человечности. Чувство красоты музыкальной мелодии открывает перед ребенком собственную красоту — маленький человек осознает свое достоинство, развивает духовные силы ребенка, его творческую активность. Жизнь детей без музыки невозможна, как невозможна без игры и без сказки. ”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304800"/>
            <a:ext cx="7239000" cy="6247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2000" b="1" dirty="0" smtClean="0">
                <a:latin typeface="Cambria" pitchFamily="18" charset="0"/>
              </a:rPr>
              <a:t>Основная задача</a:t>
            </a:r>
            <a:r>
              <a:rPr lang="ru-RU" sz="2000" dirty="0" smtClean="0">
                <a:latin typeface="Cambria" pitchFamily="18" charset="0"/>
              </a:rPr>
              <a:t> моей работы — приобщить ребёнка к этому прекрасному миру, научить понимать этот мир и наслаждаться им, развивать музыкально-творческие способности детей, помочь через художественное восприятие музыкальных образов, через движение, через театрализованную деятельность осознать связь музыкального искусства с окружающим миром, сформировать нравственно-эстетическое отношение к нему, стремление активно, творчески сопереживать воспринимаемое.</a:t>
            </a: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 smtClean="0">
              <a:latin typeface="Cambria" pitchFamily="18" charset="0"/>
            </a:endParaRPr>
          </a:p>
          <a:p>
            <a:pPr indent="457200" algn="just"/>
            <a:endParaRPr lang="ru-RU" sz="2000" dirty="0">
              <a:latin typeface="Cambria" pitchFamily="18" charset="0"/>
            </a:endParaRPr>
          </a:p>
        </p:txBody>
      </p:sp>
      <p:pic>
        <p:nvPicPr>
          <p:cNvPr id="5" name="Рисунок 4" descr="image_image_56517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71800" y="3505200"/>
            <a:ext cx="4038600" cy="2746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533402"/>
            <a:ext cx="70866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Каждый мой рабочий день не похож на предыдущий, ведь работа музыкального руководителя – это постоянный поиск чего-то нового, интересного, познавательного, обучающего.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6" name="Рисунок 5" descr="ответы-на-вопрос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67000" y="2362200"/>
            <a:ext cx="4673600" cy="3505200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533401"/>
            <a:ext cx="75438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Огромная любовь к детям, к любимому делу, полная отдача сил и знаний, целеустремлённость - эти качества помогают мне преодолевать все трудности в своей музыкально – воспитательной деятельности.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4" name="Рисунок 3" descr="yUXG4bK7bHU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00601" y="2438401"/>
            <a:ext cx="3666284" cy="3473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0jpq1zP_y5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219200" y="2438400"/>
            <a:ext cx="3352800" cy="3542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914400"/>
            <a:ext cx="7620000" cy="4708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/>
            <a:r>
              <a:rPr lang="ru-RU" sz="2000" dirty="0" smtClean="0">
                <a:latin typeface="Cambria" pitchFamily="18" charset="0"/>
              </a:rPr>
              <a:t>В чем же счастье моей работы? Оно наступает тогда, когда я вижу, что мои ребята могут станцевать задорный танец, или спеть песни, сыграть весело в оркестре или показать сказку. Я могу увидеть плоды своего труда, которые воспроизводились на годовых утренниках: ««Осень, в гости просим!» (в 4-х группах)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 Новый год, (в 4-х группах)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 День Защитников Отечества, спортивные состязания с инструктором по физ.культуре (в 3-х группах)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 «8 Марта», (в 4-х группах)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 «Карга </a:t>
            </a:r>
            <a:r>
              <a:rPr lang="ru-RU" sz="2000" dirty="0" err="1" smtClean="0">
                <a:latin typeface="Cambria" pitchFamily="18" charset="0"/>
              </a:rPr>
              <a:t>боткасы</a:t>
            </a:r>
            <a:r>
              <a:rPr lang="ru-RU" sz="2000" dirty="0" smtClean="0">
                <a:latin typeface="Cambria" pitchFamily="18" charset="0"/>
              </a:rPr>
              <a:t>»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 «Звенящий май, Победная ВЕСНА» (</a:t>
            </a:r>
            <a:r>
              <a:rPr lang="ru-RU" sz="2000" dirty="0" err="1" smtClean="0">
                <a:latin typeface="Cambria" pitchFamily="18" charset="0"/>
              </a:rPr>
              <a:t>общесадиковское</a:t>
            </a:r>
            <a:r>
              <a:rPr lang="ru-RU" sz="2000" dirty="0" smtClean="0">
                <a:latin typeface="Cambria" pitchFamily="18" charset="0"/>
              </a:rPr>
              <a:t>)</a:t>
            </a:r>
          </a:p>
          <a:p>
            <a:pPr indent="457200"/>
            <a:r>
              <a:rPr lang="ru-RU" sz="2000" dirty="0" smtClean="0">
                <a:latin typeface="Cambria" pitchFamily="18" charset="0"/>
              </a:rPr>
              <a:t>• Праздник Выпуска из детского сада</a:t>
            </a:r>
          </a:p>
          <a:p>
            <a:pPr indent="457200"/>
            <a:endParaRPr lang="ru-RU" sz="2000" dirty="0" smtClean="0">
              <a:latin typeface="Cambria" pitchFamily="18" charset="0"/>
            </a:endParaRPr>
          </a:p>
          <a:p>
            <a:pPr indent="457200"/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pic>
        <p:nvPicPr>
          <p:cNvPr id="4" name="Рисунок 3" descr="Rq_Wo7WvRXw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715000" y="304800"/>
            <a:ext cx="2647951" cy="2817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осенний утренник средняя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990600" y="3124200"/>
            <a:ext cx="3266602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q0hA6Jwew8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8200" y="3352800"/>
            <a:ext cx="4064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X_J5EwpOTgA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828800" y="304800"/>
            <a:ext cx="3372971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e1177fc8ab42c7bbbecee458b96a8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1566" y="0"/>
            <a:ext cx="91655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0"/>
            <a:ext cx="8001000" cy="25545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Я считаю себя «широким» специалистом, так профессия музыкального руководителя -универсальна! Мы и педагоги, и актеры, и художники и т.д. В своей деятельности я очень люблю перевоплощаться. И это я могу себе позволить , сыграв интересные роли на наших замечательных утренниках! На протяжении всего года я активно играла на утренниках в роли: Первоклассницы, </a:t>
            </a:r>
            <a:r>
              <a:rPr lang="ru-RU" sz="2000" dirty="0" err="1" smtClean="0">
                <a:latin typeface="Cambria" pitchFamily="18" charset="0"/>
              </a:rPr>
              <a:t>Кикиморы,Лесоруба</a:t>
            </a:r>
            <a:r>
              <a:rPr lang="ru-RU" sz="2000" dirty="0" smtClean="0">
                <a:latin typeface="Cambria" pitchFamily="18" charset="0"/>
              </a:rPr>
              <a:t>, Девочки </a:t>
            </a:r>
            <a:r>
              <a:rPr lang="ru-RU" sz="2000" dirty="0" err="1" smtClean="0">
                <a:latin typeface="Cambria" pitchFamily="18" charset="0"/>
              </a:rPr>
              <a:t>Алёнушки</a:t>
            </a:r>
            <a:r>
              <a:rPr lang="ru-RU" sz="2000" dirty="0" smtClean="0">
                <a:latin typeface="Cambria" pitchFamily="18" charset="0"/>
              </a:rPr>
              <a:t> , Ворону и т.д.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6" name="Рисунок 5" descr="cg_gkZspuJ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28600" y="2438400"/>
            <a:ext cx="24384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PRGzZajqLv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90800" y="2438400"/>
            <a:ext cx="220980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YNoDqi8ZTvA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876800" y="2438400"/>
            <a:ext cx="2161675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yRVNdiYb3PA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7086600" y="2438400"/>
            <a:ext cx="1905000" cy="398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1177fc8ab42c7bbbecee458b96a86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79248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mbria" pitchFamily="18" charset="0"/>
              </a:rPr>
              <a:t>Также немаловажную роль в нашей профессии играют межличностные отношения! Я работаю с самыми лучшими воспитателями, которые никогда не откажут в помощи, всегда поддержат, укажут на ошибки и как их исправить!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6" name="Рисунок 5" descr="c1MyOk3b8n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9600" y="2133600"/>
            <a:ext cx="3657600" cy="4159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T4CWY0ODUP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24400" y="2057400"/>
            <a:ext cx="3581400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397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Гульназ</dc:creator>
  <cp:lastModifiedBy>Пользователь Windows</cp:lastModifiedBy>
  <cp:revision>21</cp:revision>
  <dcterms:created xsi:type="dcterms:W3CDTF">2017-05-21T06:47:35Z</dcterms:created>
  <dcterms:modified xsi:type="dcterms:W3CDTF">2017-09-19T19:04:28Z</dcterms:modified>
</cp:coreProperties>
</file>