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notesMasterIdLst>
    <p:notesMasterId r:id="rId13"/>
  </p:notesMasterIdLst>
  <p:handoutMasterIdLst>
    <p:handoutMasterId r:id="rId14"/>
  </p:handoutMasterIdLst>
  <p:sldIdLst>
    <p:sldId id="270" r:id="rId3"/>
    <p:sldId id="281" r:id="rId4"/>
    <p:sldId id="278" r:id="rId5"/>
    <p:sldId id="272" r:id="rId6"/>
    <p:sldId id="273" r:id="rId7"/>
    <p:sldId id="275" r:id="rId8"/>
    <p:sldId id="276" r:id="rId9"/>
    <p:sldId id="279" r:id="rId10"/>
    <p:sldId id="283" r:id="rId11"/>
    <p:sldId id="259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012" autoAdjust="0"/>
    <p:restoredTop sz="94600"/>
  </p:normalViewPr>
  <p:slideViewPr>
    <p:cSldViewPr>
      <p:cViewPr>
        <p:scale>
          <a:sx n="50" d="100"/>
          <a:sy n="50" d="100"/>
        </p:scale>
        <p:origin x="-1074" y="-5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1860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16BA29-E312-4BB5-A1D3-3D584C9CAFA9}" type="datetimeFigureOut">
              <a:rPr lang="ru-RU" smtClean="0"/>
              <a:pPr/>
              <a:t>07.10.2016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EE7C26-F911-40D0-BB9C-BB455A68872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C27EC69-F48E-4C7E-A8F0-CFDC3E0A14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463837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01925" y="2130425"/>
            <a:ext cx="4800600" cy="1470025"/>
          </a:xfrm>
        </p:spPr>
        <p:txBody>
          <a:bodyPr/>
          <a:lstStyle>
            <a:lvl1pPr>
              <a:buClr>
                <a:srgbClr val="FFFFFF"/>
              </a:buCl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01925" y="3886200"/>
            <a:ext cx="4114800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DC0B09-A293-4CE7-94BF-3353609081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1CE5A1-F7FB-4EB6-9C4D-FE24FE64A1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439025" y="274638"/>
            <a:ext cx="15811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693988" y="274638"/>
            <a:ext cx="4592637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03837F-D1DC-4121-B03C-11A9F3A404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195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55613" y="2130425"/>
            <a:ext cx="7313612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55613" y="3886200"/>
            <a:ext cx="7313612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E24BA0-C950-47EA-8F8C-A2AC8BC557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5B9404-30A3-4A7A-843C-63BF16742D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486D7E-080A-4714-808D-C9D207CC22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5613" y="1600200"/>
            <a:ext cx="40370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70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B9216-7F0C-40E2-9B9E-DC280C8BFB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F118AB-8F2E-442E-AF16-F662511A84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6E0B38-8181-452F-A370-7DC2546BA5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395A16-56C7-4E28-83A3-0A46164183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0D972D-AF8A-4E10-9149-E44B8C1E95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87D8DF-45A6-4DC6-B0AF-5AB0146271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F1B3F7-94CF-4F55-83EC-C99B5AE08F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F9D918-BC83-41A2-BF93-580B8F9F58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274638"/>
            <a:ext cx="2055813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5613" y="274638"/>
            <a:ext cx="6018212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942008-7CCD-4225-A497-FEA18A0061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23C7F2-A977-47A0-9F18-C4D9A01FE1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693988" y="1600200"/>
            <a:ext cx="3086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932488" y="1600200"/>
            <a:ext cx="308768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E65CED-904F-4E2D-888C-CD46735CF2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62C59D-6F22-40F5-96F6-14134A6F0B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F6EEBA-5CC5-4EA3-AD6F-D6AADB501F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25455B-6608-4C83-A7FC-5420A6101C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28DE44-2CF0-4274-A1DA-9E1C6C3EB0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193308-3AB5-41C7-B62E-3B83B1EE8D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ags" Target="../tags/tag3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ags" Target="../tags/tag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2703513" y="274638"/>
            <a:ext cx="63166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2693988" y="1600200"/>
            <a:ext cx="632618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F08BBBE-E6FF-4949-8FEE-0173CF8A39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1" r:id="rId5"/>
    <p:sldLayoutId id="2147483772" r:id="rId6"/>
    <p:sldLayoutId id="2147483773" r:id="rId7"/>
    <p:sldLayoutId id="2147483774" r:id="rId8"/>
    <p:sldLayoutId id="2147483775" r:id="rId9"/>
    <p:sldLayoutId id="2147483776" r:id="rId10"/>
    <p:sldLayoutId id="2147483777" r:id="rId11"/>
  </p:sldLayoutIdLst>
  <p:transition/>
  <p:txStyles>
    <p:titleStyle>
      <a:lvl1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195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455613" y="274638"/>
            <a:ext cx="82264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455613" y="1600200"/>
            <a:ext cx="82264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710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1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0DE01EBC-5DC5-4DFF-9022-01F175A2B3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8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/>
              <a:t> Лекарственные растения  </a:t>
            </a:r>
            <a:br>
              <a:rPr lang="ru-RU" b="1" i="1" dirty="0" smtClean="0"/>
            </a:br>
            <a:r>
              <a:rPr lang="ru-RU" b="1" i="1" dirty="0" smtClean="0"/>
              <a:t>  НП  «</a:t>
            </a:r>
            <a:r>
              <a:rPr lang="ru-RU" b="1" i="1" dirty="0" err="1" smtClean="0"/>
              <a:t>Югыд</a:t>
            </a:r>
            <a:r>
              <a:rPr lang="ru-RU" b="1" i="1" dirty="0" smtClean="0"/>
              <a:t> </a:t>
            </a:r>
            <a:r>
              <a:rPr lang="ru-RU" b="1" i="1" dirty="0" err="1" smtClean="0"/>
              <a:t>ва</a:t>
            </a:r>
            <a:r>
              <a:rPr lang="ru-RU" b="1" i="1" dirty="0" smtClean="0"/>
              <a:t>»</a:t>
            </a:r>
            <a:endParaRPr lang="ru-RU" b="1" i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179512" y="6093296"/>
            <a:ext cx="5472608" cy="669751"/>
          </a:xfrm>
        </p:spPr>
        <p:txBody>
          <a:bodyPr/>
          <a:lstStyle/>
          <a:p>
            <a:r>
              <a:rPr lang="ru-RU" i="1" dirty="0"/>
              <a:t>Аброськина Алина </a:t>
            </a:r>
            <a:endParaRPr lang="en-US" i="1" dirty="0"/>
          </a:p>
          <a:p>
            <a:r>
              <a:rPr lang="ru-RU" i="1" dirty="0" smtClean="0"/>
              <a:t>Фаталиева </a:t>
            </a:r>
            <a:r>
              <a:rPr lang="ru-RU" i="1" dirty="0"/>
              <a:t>Евгения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5445224"/>
            <a:ext cx="4041775" cy="1412776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 algn="r">
              <a:buNone/>
            </a:pPr>
            <a:r>
              <a:rPr lang="ru-RU" i="1" dirty="0" smtClean="0">
                <a:latin typeface="+mj-lt"/>
              </a:rPr>
              <a:t>МОУ «СОШ №10»</a:t>
            </a:r>
            <a:endParaRPr lang="ru-RU" i="1" dirty="0">
              <a:latin typeface="+mj-lt"/>
            </a:endParaRPr>
          </a:p>
        </p:txBody>
      </p:sp>
      <p:pic>
        <p:nvPicPr>
          <p:cNvPr id="1026" name="Picture 2" descr="C:\Users\Елена\Desktop\Усть-Кулом\Новая папка\6-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1462" y="1628800"/>
            <a:ext cx="8649340" cy="42484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125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125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125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uiExpand="1" build="p"/>
      <p:bldP spid="6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0" y="642938"/>
            <a:ext cx="9144000" cy="697830"/>
          </a:xfrm>
        </p:spPr>
        <p:txBody>
          <a:bodyPr/>
          <a:lstStyle/>
          <a:p>
            <a:pPr algn="ctr" eaLnBrk="1" hangingPunct="1"/>
            <a:r>
              <a:rPr lang="ru-RU" b="1" dirty="0" smtClean="0">
                <a:cs typeface="Times New Roman" pitchFamily="18" charset="0"/>
              </a:rPr>
              <a:t> 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0" y="2276872"/>
            <a:ext cx="9020175" cy="3849291"/>
          </a:xfrm>
        </p:spPr>
        <p:txBody>
          <a:bodyPr/>
          <a:lstStyle/>
          <a:p>
            <a:pPr algn="ctr">
              <a:buNone/>
            </a:pPr>
            <a:r>
              <a:rPr lang="ru-RU" sz="4800" b="1" i="1" dirty="0" smtClean="0">
                <a:latin typeface="+mj-lt"/>
              </a:rPr>
              <a:t>Спасибо за внимание</a:t>
            </a:r>
            <a:endParaRPr lang="ru-RU" sz="4800" b="1" i="1" dirty="0">
              <a:latin typeface="+mj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dir="in"/>
      </p:transition>
    </mc:Choice>
    <mc:Fallback>
      <p:transition spd="slow">
        <p:split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5" y="142852"/>
            <a:ext cx="5556152" cy="350046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298" y="1071546"/>
            <a:ext cx="4714908" cy="422539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46319" y="3143249"/>
            <a:ext cx="4702413" cy="35359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9771" y="571481"/>
            <a:ext cx="8470698" cy="564360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0" y="3982998"/>
            <a:ext cx="2699792" cy="2496523"/>
            <a:chOff x="0" y="3982998"/>
            <a:chExt cx="2699792" cy="2496523"/>
          </a:xfrm>
        </p:grpSpPr>
        <p:pic>
          <p:nvPicPr>
            <p:cNvPr id="1026" name="Picture 2" descr="Лекарственные растения. Фиалка трехцветная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4437112"/>
              <a:ext cx="1728192" cy="20424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" name="Прямоугольник 2"/>
            <p:cNvSpPr/>
            <p:nvPr/>
          </p:nvSpPr>
          <p:spPr>
            <a:xfrm>
              <a:off x="0" y="3982998"/>
              <a:ext cx="2699792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b="1" dirty="0" smtClean="0"/>
                <a:t>Фиалка трехцветная</a:t>
              </a:r>
              <a:endParaRPr lang="ru-RU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2915816" y="4149080"/>
            <a:ext cx="2590414" cy="2708920"/>
            <a:chOff x="2915816" y="4149080"/>
            <a:chExt cx="2590414" cy="2708920"/>
          </a:xfrm>
        </p:grpSpPr>
        <p:pic>
          <p:nvPicPr>
            <p:cNvPr id="1027" name="Picture 3" descr="Лекарственные растения. Мать-и-мачеха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915816" y="4553744"/>
              <a:ext cx="2232248" cy="2304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Прямоугольник 4"/>
            <p:cNvSpPr/>
            <p:nvPr/>
          </p:nvSpPr>
          <p:spPr>
            <a:xfrm>
              <a:off x="3131840" y="4149080"/>
              <a:ext cx="237439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b="1" dirty="0" smtClean="0"/>
                <a:t>Мать-и-мачеха</a:t>
              </a:r>
              <a:endParaRPr lang="ru-RU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228184" y="4293096"/>
            <a:ext cx="2915816" cy="2678410"/>
            <a:chOff x="6228184" y="4293096"/>
            <a:chExt cx="2915816" cy="2678410"/>
          </a:xfrm>
        </p:grpSpPr>
        <p:pic>
          <p:nvPicPr>
            <p:cNvPr id="1028" name="Picture 4" descr="Лекарственные растения. Горец змеиный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228184" y="4581128"/>
              <a:ext cx="2022628" cy="2390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Прямоугольник 6"/>
            <p:cNvSpPr/>
            <p:nvPr/>
          </p:nvSpPr>
          <p:spPr>
            <a:xfrm>
              <a:off x="6444208" y="4293096"/>
              <a:ext cx="2699792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b="1" dirty="0" smtClean="0"/>
                <a:t>Горец змеиный</a:t>
              </a:r>
              <a:endParaRPr lang="ru-RU" dirty="0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2339752" y="692696"/>
            <a:ext cx="2232249" cy="2673588"/>
            <a:chOff x="2339752" y="692696"/>
            <a:chExt cx="2232249" cy="2673588"/>
          </a:xfrm>
        </p:grpSpPr>
        <p:pic>
          <p:nvPicPr>
            <p:cNvPr id="1031" name="Picture 7" descr="Лекарственные растения. Синюха голубая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411760" y="692696"/>
              <a:ext cx="1800200" cy="21275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Прямоугольник 10"/>
            <p:cNvSpPr/>
            <p:nvPr/>
          </p:nvSpPr>
          <p:spPr>
            <a:xfrm>
              <a:off x="2339752" y="2996952"/>
              <a:ext cx="2232249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b="1" dirty="0" smtClean="0"/>
                <a:t>Синюха голубая</a:t>
              </a:r>
              <a:endParaRPr lang="ru-RU" dirty="0"/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-1" y="908720"/>
            <a:ext cx="2237625" cy="2736304"/>
            <a:chOff x="-1" y="908720"/>
            <a:chExt cx="2237625" cy="2736304"/>
          </a:xfrm>
        </p:grpSpPr>
        <p:pic>
          <p:nvPicPr>
            <p:cNvPr id="1029" name="Picture 5" descr="Лекарственные растения. Толокнянка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-1" y="1340768"/>
              <a:ext cx="2237625" cy="2304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Прямоугольник 11"/>
            <p:cNvSpPr/>
            <p:nvPr/>
          </p:nvSpPr>
          <p:spPr>
            <a:xfrm>
              <a:off x="0" y="908720"/>
              <a:ext cx="1619672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b="1" dirty="0" smtClean="0"/>
                <a:t>Толокнянка</a:t>
              </a:r>
              <a:endParaRPr lang="ru-RU" dirty="0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005052" y="836712"/>
            <a:ext cx="2138948" cy="3103912"/>
            <a:chOff x="7005052" y="836712"/>
            <a:chExt cx="2138948" cy="3103912"/>
          </a:xfrm>
        </p:grpSpPr>
        <p:pic>
          <p:nvPicPr>
            <p:cNvPr id="1030" name="Picture 6" descr="Лекарственные растения. Можжевельник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7005052" y="1412776"/>
              <a:ext cx="2138948" cy="25278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Прямоугольник 14"/>
            <p:cNvSpPr/>
            <p:nvPr/>
          </p:nvSpPr>
          <p:spPr>
            <a:xfrm>
              <a:off x="7020272" y="836712"/>
              <a:ext cx="212372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b="1" dirty="0" smtClean="0"/>
                <a:t>Можжевельник</a:t>
              </a:r>
              <a:endParaRPr lang="ru-RU" dirty="0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4644008" y="404664"/>
            <a:ext cx="2387342" cy="3105636"/>
            <a:chOff x="4644008" y="404664"/>
            <a:chExt cx="2387342" cy="3105636"/>
          </a:xfrm>
        </p:grpSpPr>
        <p:pic>
          <p:nvPicPr>
            <p:cNvPr id="1033" name="Picture 9" descr="Лекарственные растения. Тысячелистник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4644008" y="404664"/>
              <a:ext cx="2387342" cy="2821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" name="Прямоугольник 16"/>
            <p:cNvSpPr/>
            <p:nvPr/>
          </p:nvSpPr>
          <p:spPr>
            <a:xfrm>
              <a:off x="4860032" y="3140968"/>
              <a:ext cx="197381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b="1" dirty="0" smtClean="0"/>
                <a:t>Тысячелистник</a:t>
              </a:r>
              <a:endParaRPr lang="ru-RU" dirty="0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/>
              <a:t>РОДИОЛА РОЗОВАЯ «Золотой корень»</a:t>
            </a:r>
            <a:br>
              <a:rPr lang="ru-RU" i="1" dirty="0" smtClean="0"/>
            </a:b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6252294"/>
          </a:xfrm>
        </p:spPr>
        <p:txBody>
          <a:bodyPr/>
          <a:lstStyle/>
          <a:p>
            <a:pPr algn="ctr">
              <a:buNone/>
            </a:pPr>
            <a:r>
              <a:rPr lang="ru-RU" sz="1800" b="1" dirty="0" smtClean="0">
                <a:latin typeface="+mj-lt"/>
              </a:rPr>
              <a:t>      </a:t>
            </a:r>
            <a:r>
              <a:rPr lang="ru-RU" sz="1600" b="1" i="1" dirty="0" smtClean="0">
                <a:latin typeface="+mj-lt"/>
              </a:rPr>
              <a:t>Знаменитое на северных просторах Российского Урала  лекарственное растение </a:t>
            </a:r>
            <a:r>
              <a:rPr lang="ru-RU" sz="1600" b="1" i="1" dirty="0" err="1" smtClean="0">
                <a:latin typeface="+mj-lt"/>
              </a:rPr>
              <a:t>родиола</a:t>
            </a:r>
            <a:r>
              <a:rPr lang="ru-RU" sz="1600" b="1" i="1" dirty="0" smtClean="0">
                <a:latin typeface="+mj-lt"/>
              </a:rPr>
              <a:t> розовая. Имеет также не менее  распространенное в народе название «Золотой корень». Золотым его прозвали из-за уникальных целебных свойств, схожих со свойствами корней </a:t>
            </a:r>
            <a:r>
              <a:rPr lang="ru-RU" sz="1600" b="1" i="1" dirty="0" err="1" smtClean="0">
                <a:latin typeface="+mj-lt"/>
              </a:rPr>
              <a:t>жень-шеня</a:t>
            </a:r>
            <a:r>
              <a:rPr lang="ru-RU" sz="1600" b="1" i="1" dirty="0" smtClean="0">
                <a:latin typeface="+mj-lt"/>
              </a:rPr>
              <a:t> и цвета корневой системы, имеющий золотистый оттенок.</a:t>
            </a:r>
          </a:p>
          <a:p>
            <a:pPr algn="ctr">
              <a:buNone/>
            </a:pPr>
            <a:endParaRPr lang="ru-RU" sz="1600" b="1" i="1" dirty="0" smtClean="0">
              <a:latin typeface="+mj-lt"/>
            </a:endParaRPr>
          </a:p>
          <a:p>
            <a:pPr algn="ctr">
              <a:buNone/>
            </a:pPr>
            <a:r>
              <a:rPr lang="ru-RU" sz="1600" b="1" i="1" dirty="0" smtClean="0">
                <a:latin typeface="+mj-lt"/>
              </a:rPr>
              <a:t>     В народной медицине Родиола известна людям уже несколько столетий, славится она своими уникальными целительными свойствами, что и позволяет использовать ее с большим целебным успехом в профилактике стрессов, лечении самых различных заболеваний. </a:t>
            </a:r>
            <a:endParaRPr lang="en-US" sz="1600" b="1" i="1" dirty="0" smtClean="0">
              <a:latin typeface="+mj-lt"/>
            </a:endParaRPr>
          </a:p>
          <a:p>
            <a:pPr algn="ctr">
              <a:buNone/>
            </a:pPr>
            <a:endParaRPr lang="ru-RU" sz="1600" b="1" i="1" dirty="0" smtClean="0">
              <a:latin typeface="+mj-lt"/>
            </a:endParaRPr>
          </a:p>
          <a:p>
            <a:pPr algn="ctr">
              <a:buNone/>
            </a:pPr>
            <a:r>
              <a:rPr lang="ru-RU" sz="1600" b="1" i="1" dirty="0" smtClean="0"/>
              <a:t>Настой золотого корня назначается учащимся ВУЗов и старших классов общеобразовательных школ при нервных перегрузках во время сессий, сдачи экзаменов, контрольных работ и в момент особой умственной активности. </a:t>
            </a:r>
            <a:endParaRPr lang="ru-RU" sz="1600" b="1" i="1" dirty="0">
              <a:latin typeface="+mj-lt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Елена\Desktop\Усть-Кулом\лекарственные растения национального парка Югыд Ва\родиол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340768"/>
            <a:ext cx="3240360" cy="48514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7" name="Picture 3" descr="Лекарственные растения. Родиола розова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28384" y="4725144"/>
            <a:ext cx="1462316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3050"/>
            <a:ext cx="3141985" cy="1571774"/>
          </a:xfrm>
        </p:spPr>
        <p:txBody>
          <a:bodyPr/>
          <a:lstStyle/>
          <a:p>
            <a:r>
              <a:rPr lang="ru-RU" i="1" dirty="0" smtClean="0"/>
              <a:t>ПИОН УКЛОНЯЮЩИЙСЯ</a:t>
            </a:r>
            <a:br>
              <a:rPr lang="ru-RU" i="1" dirty="0" smtClean="0"/>
            </a:br>
            <a:r>
              <a:rPr lang="ru-RU" i="1" dirty="0" smtClean="0"/>
              <a:t> </a:t>
            </a:r>
            <a:r>
              <a:rPr lang="ru-RU" dirty="0" smtClean="0"/>
              <a:t>или Марьин корень (Марья-моль) </a:t>
            </a:r>
            <a:br>
              <a:rPr lang="ru-RU" dirty="0" smtClean="0"/>
            </a:b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75856" y="273050"/>
            <a:ext cx="5410944" cy="6252294"/>
          </a:xfrm>
        </p:spPr>
        <p:txBody>
          <a:bodyPr/>
          <a:lstStyle/>
          <a:p>
            <a:pPr algn="just">
              <a:buNone/>
            </a:pPr>
            <a:r>
              <a:rPr lang="ru-RU" sz="1600" b="1" dirty="0" smtClean="0">
                <a:latin typeface="+mj-lt"/>
              </a:rPr>
              <a:t>Многолетнее травянистое растение семейства пионовых (</a:t>
            </a:r>
            <a:r>
              <a:rPr lang="ru-RU" sz="1600" b="1" dirty="0" err="1" smtClean="0">
                <a:latin typeface="+mj-lt"/>
              </a:rPr>
              <a:t>Paeoniaceae</a:t>
            </a:r>
            <a:r>
              <a:rPr lang="ru-RU" sz="1600" b="1" dirty="0" smtClean="0">
                <a:latin typeface="+mj-lt"/>
              </a:rPr>
              <a:t>).Цветет с конца мая до конца июня, в горах до середины июля, плоды созревают в конце августа - первой половине сентября. Размножается семенами и вегетативно.</a:t>
            </a:r>
          </a:p>
          <a:p>
            <a:pPr algn="just">
              <a:buNone/>
            </a:pPr>
            <a:r>
              <a:rPr lang="ru-RU" sz="1600" b="1" dirty="0" smtClean="0">
                <a:latin typeface="+mj-lt"/>
              </a:rPr>
              <a:t> </a:t>
            </a:r>
          </a:p>
          <a:p>
            <a:pPr algn="just">
              <a:buNone/>
            </a:pPr>
            <a:r>
              <a:rPr lang="ru-RU" sz="1600" b="1" dirty="0" smtClean="0">
                <a:latin typeface="+mj-lt"/>
              </a:rPr>
              <a:t>Редкий исчезающий вид, включенный в Красную книгу.  Название рода </a:t>
            </a:r>
            <a:r>
              <a:rPr lang="ru-RU" sz="1600" b="1" dirty="0" err="1" smtClean="0">
                <a:latin typeface="+mj-lt"/>
              </a:rPr>
              <a:t>Paeonia</a:t>
            </a:r>
            <a:r>
              <a:rPr lang="ru-RU" sz="1600" b="1" dirty="0" smtClean="0">
                <a:latin typeface="+mj-lt"/>
              </a:rPr>
              <a:t> встречается у Теофраста и происходит от греческого слова </a:t>
            </a:r>
            <a:r>
              <a:rPr lang="ru-RU" sz="1600" b="1" dirty="0" err="1" smtClean="0">
                <a:latin typeface="+mj-lt"/>
              </a:rPr>
              <a:t>paionis</a:t>
            </a:r>
            <a:r>
              <a:rPr lang="ru-RU" sz="1600" b="1" dirty="0" smtClean="0">
                <a:latin typeface="+mj-lt"/>
              </a:rPr>
              <a:t> целительный, врачующий, целебный. </a:t>
            </a:r>
          </a:p>
          <a:p>
            <a:pPr algn="just">
              <a:buNone/>
            </a:pPr>
            <a:endParaRPr lang="ru-RU" sz="1600" b="1" dirty="0" smtClean="0">
              <a:latin typeface="+mj-lt"/>
            </a:endParaRPr>
          </a:p>
          <a:p>
            <a:pPr algn="just">
              <a:buNone/>
            </a:pPr>
            <a:r>
              <a:rPr lang="ru-RU" sz="1600" b="1" dirty="0" smtClean="0">
                <a:latin typeface="+mj-lt"/>
              </a:rPr>
              <a:t>Препараты пиона обладают успокаивающим, противосудорожным, обезболивающим, противовоспалительным, бактерицидным и тонизирующим действием. Их применяют как средства, умеренно стимулирующие выделение соляной кислоты слизистой оболочки желудка, а также как противоядие при отравлениях. Они губительно действуют на простейшие организмы.</a:t>
            </a:r>
          </a:p>
          <a:p>
            <a:pPr algn="just">
              <a:buNone/>
            </a:pPr>
            <a:r>
              <a:rPr lang="ru-RU" sz="1600" b="1" dirty="0" smtClean="0">
                <a:latin typeface="+mj-lt"/>
              </a:rPr>
              <a:t> </a:t>
            </a:r>
          </a:p>
          <a:p>
            <a:pPr algn="just">
              <a:buNone/>
            </a:pPr>
            <a:endParaRPr lang="ru-RU" sz="1600" b="1" dirty="0"/>
          </a:p>
        </p:txBody>
      </p:sp>
      <p:pic>
        <p:nvPicPr>
          <p:cNvPr id="2050" name="Picture 2" descr="C:\Users\Елена\Desktop\Усть-Кулом\лекарственные растения национального парка Югыд Ва\пион укло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8405" y="1628800"/>
            <a:ext cx="2880320" cy="484308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6" name="Picture 2" descr="Ареал распространения пионов  Марьин корень в Коми республик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1085691"/>
            <a:ext cx="4896544" cy="5386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wipe dir="d"/>
      </p:transition>
    </mc:Choice>
    <mc:Fallback>
      <p:transition spd="slow">
        <p:wipe dir="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3008313" cy="936104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ДУДНИК ЛЕКАРСТВЕННЫЙ</a:t>
            </a:r>
            <a:br>
              <a:rPr lang="ru-RU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endParaRPr lang="ru-RU" i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692696"/>
            <a:ext cx="8712968" cy="5433467"/>
          </a:xfrm>
        </p:spPr>
        <p:txBody>
          <a:bodyPr/>
          <a:lstStyle/>
          <a:p>
            <a:r>
              <a:rPr lang="ru-RU" sz="1600" b="1" i="1" dirty="0" smtClean="0">
                <a:latin typeface="+mj-lt"/>
              </a:rPr>
              <a:t>В истории медицины дудник известен издавна. Так, древние греки применяли его при обмороках в виде нюхательного табака, а в Средней Азии дудник считали противоядием при укусах ядовитых насекомых.</a:t>
            </a:r>
          </a:p>
          <a:p>
            <a:r>
              <a:rPr lang="ru-RU" sz="1600" b="1" i="1" dirty="0" smtClean="0">
                <a:latin typeface="+mj-lt"/>
              </a:rPr>
              <a:t> Дудник представляет собой необычное зонтичное растение, которое нередко достигает в высоту более двух метров. Оно предпочитает селиться на влажных почвах вдоль рек, по оврагам, в заболоченных лесах и по болотам. </a:t>
            </a:r>
          </a:p>
          <a:p>
            <a:r>
              <a:rPr lang="ru-RU" sz="1600" b="1" i="1" dirty="0" smtClean="0">
                <a:latin typeface="+mj-lt"/>
              </a:rPr>
              <a:t>Для использования в лекарственных целях собирают мощные корневища с корнями. Крупные корневища и корни дудника содержат массу органических кислот, каротин, воск, горькие и незаменимые дубильные вещества, а также эфирное </a:t>
            </a:r>
            <a:r>
              <a:rPr lang="ru-RU" sz="1600" b="1" i="1" dirty="0" err="1" smtClean="0">
                <a:latin typeface="+mj-lt"/>
              </a:rPr>
              <a:t>ангеликовое</a:t>
            </a:r>
            <a:r>
              <a:rPr lang="ru-RU" sz="1600" b="1" i="1" dirty="0" smtClean="0">
                <a:latin typeface="+mj-lt"/>
              </a:rPr>
              <a:t> масло, смолы, крахмал, фитонциды. </a:t>
            </a:r>
          </a:p>
          <a:p>
            <a:r>
              <a:rPr lang="ru-RU" sz="1600" b="1" i="1" dirty="0" smtClean="0">
                <a:latin typeface="+mj-lt"/>
              </a:rPr>
              <a:t>Растение обладает не только противовоспалительными и потогонными свойствами, но и может похвастаться способностью усиления моторной и секретной функций желудочно-кишечного тракта. Изумительный дудник быстро снижает или полностью устраняет негативные бродильные процессы в кишечнике человека, одновременно снимая спазмы. Зонтики также оказывают отхаркивающее воздействие при различных воспаления органов дыхания.</a:t>
            </a:r>
            <a:endParaRPr lang="ru-RU" sz="1600" b="1" i="1" dirty="0">
              <a:latin typeface="+mj-lt"/>
            </a:endParaRPr>
          </a:p>
        </p:txBody>
      </p:sp>
      <p:pic>
        <p:nvPicPr>
          <p:cNvPr id="4099" name="Picture 3" descr="C:\Users\Елена\Desktop\Усть-Кулом\лекарственные растения национального парка Югыд Ва\дудни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4293096"/>
            <a:ext cx="3335477" cy="2359024"/>
          </a:xfrm>
          <a:prstGeom prst="round2DiagRect">
            <a:avLst>
              <a:gd name="adj1" fmla="val 0"/>
              <a:gd name="adj2" fmla="val 25384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100" name="Picture 4" descr="C:\Users\Елена\Desktop\Временная\dydnik-lekarstvennii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297864"/>
            <a:ext cx="3240360" cy="241612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wipe dir="r"/>
      </p:transition>
    </mc:Choice>
    <mc:Fallback>
      <p:transition spd="slow">
        <p:wipe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7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552631" cy="1084982"/>
          </a:xfrm>
        </p:spPr>
        <p:txBody>
          <a:bodyPr/>
          <a:lstStyle/>
          <a:p>
            <a:r>
              <a:rPr lang="ru-RU" sz="2400" b="1" i="1" dirty="0" smtClean="0"/>
              <a:t>Багульник болотный </a:t>
            </a:r>
            <a:r>
              <a:rPr lang="ru-RU" sz="2000" b="1" i="1" dirty="0" smtClean="0"/>
              <a:t>- </a:t>
            </a:r>
            <a:r>
              <a:rPr lang="ru-RU" sz="1800" b="1" i="1" dirty="0" smtClean="0"/>
              <a:t>это низкорослый вечнозеленый кустарник высотой до 1 метра, с белыми мелкими цветками, сильно ветвистый и с резким запахом. </a:t>
            </a:r>
            <a:br>
              <a:rPr lang="ru-RU" sz="1800" b="1" i="1" dirty="0" smtClean="0"/>
            </a:br>
            <a:endParaRPr lang="ru-RU" sz="1800" b="1" i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11960" y="980728"/>
            <a:ext cx="4808215" cy="5616624"/>
          </a:xfrm>
        </p:spPr>
        <p:txBody>
          <a:bodyPr/>
          <a:lstStyle/>
          <a:p>
            <a:pPr algn="just">
              <a:buNone/>
            </a:pPr>
            <a:r>
              <a:rPr lang="ru-RU" sz="1600" b="1" i="1" dirty="0" smtClean="0"/>
              <a:t>Багульник - растение ядовитое. Растет он на болотах, в заболоченных хвойных лесах, на торфяниках. </a:t>
            </a:r>
          </a:p>
          <a:p>
            <a:pPr algn="just">
              <a:buNone/>
            </a:pPr>
            <a:r>
              <a:rPr lang="ru-RU" sz="1600" b="1" i="1" dirty="0" smtClean="0"/>
              <a:t>С лечебной целью используют однолетние облиственные побеги с цветами, т.е. надземную часть растения. </a:t>
            </a:r>
          </a:p>
          <a:p>
            <a:pPr algn="just">
              <a:buNone/>
            </a:pPr>
            <a:r>
              <a:rPr lang="ru-RU" sz="1600" b="1" i="1" dirty="0" smtClean="0"/>
              <a:t>Багульник болотный заготавливают в период полного цветения. Сушат сырье под навесом, расстилая тонким слоем, или в подвешенных пучках, не плотно связанных</a:t>
            </a:r>
          </a:p>
          <a:p>
            <a:pPr algn="just">
              <a:buNone/>
            </a:pPr>
            <a:r>
              <a:rPr lang="ru-RU" sz="1600" b="1" i="1" dirty="0" smtClean="0"/>
              <a:t>Багульник болотный обладает бактерицидным, противовоспалительным, отхаркивающим действиями. Для лечения его используют в виде настоев, отваров и мазей. </a:t>
            </a:r>
          </a:p>
          <a:p>
            <a:pPr algn="just">
              <a:buNone/>
            </a:pPr>
            <a:r>
              <a:rPr lang="ru-RU" sz="1600" b="1" i="1" dirty="0" smtClean="0"/>
              <a:t> При эпидемиях, багульник употребляют как антисептическое средство в виде отвара внутрь, закапывают им нос, сухое растение нюхают и разбрасывают в жилом помещении, или производят окуривание. </a:t>
            </a:r>
          </a:p>
          <a:p>
            <a:pPr algn="just">
              <a:buNone/>
            </a:pPr>
            <a:r>
              <a:rPr lang="ru-RU" sz="1600" b="1" i="1" dirty="0" smtClean="0"/>
              <a:t>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122" name="Picture 2" descr="C:\Users\Елена\Desktop\Усть-Кулом\лекарственные растения национального парка Югыд Ва\багульник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340768"/>
            <a:ext cx="3795603" cy="50405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wipe dir="u"/>
      </p:transition>
    </mc:Choice>
    <mc:Fallback>
      <p:transition spd="slow">
        <p:wipe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624639" cy="1143000"/>
          </a:xfrm>
        </p:spPr>
        <p:txBody>
          <a:bodyPr/>
          <a:lstStyle/>
          <a:p>
            <a:pPr algn="ctr"/>
            <a:r>
              <a:rPr lang="ru-RU" sz="2400" b="1" i="1" dirty="0" smtClean="0"/>
              <a:t>Правила сбора лекарственных трав</a:t>
            </a:r>
            <a:r>
              <a:rPr lang="ru-RU" sz="2000" b="1" i="1" dirty="0" smtClean="0"/>
              <a:t>:</a:t>
            </a:r>
            <a:r>
              <a:rPr lang="ru-RU" sz="2000" i="1" dirty="0" smtClean="0"/>
              <a:t/>
            </a:r>
            <a:br>
              <a:rPr lang="ru-RU" sz="2000" i="1" dirty="0" smtClean="0"/>
            </a:br>
            <a:endParaRPr lang="ru-RU" sz="20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7" y="1412776"/>
            <a:ext cx="8208912" cy="4713387"/>
          </a:xfrm>
        </p:spPr>
        <p:txBody>
          <a:bodyPr/>
          <a:lstStyle/>
          <a:p>
            <a:pPr>
              <a:buNone/>
            </a:pPr>
            <a:r>
              <a:rPr lang="ru-RU" sz="1800" b="1" i="1" dirty="0" smtClean="0"/>
              <a:t>- Заготавливайте только те травы, которые вы хорошо знаете и которые вам действительно необходимы.</a:t>
            </a:r>
          </a:p>
          <a:p>
            <a:pPr>
              <a:buNone/>
            </a:pPr>
            <a:r>
              <a:rPr lang="ru-RU" sz="1800" b="1" i="1" dirty="0" smtClean="0"/>
              <a:t>-  Нельзя собирать растения,  произрастающие возле свалок, промышленных предприятий, вдоль автомобильных дорог.  </a:t>
            </a:r>
          </a:p>
          <a:p>
            <a:pPr>
              <a:buNone/>
            </a:pPr>
            <a:r>
              <a:rPr lang="ru-RU" sz="1800" b="1" i="1" dirty="0" smtClean="0"/>
              <a:t>-  Категорически нельзя производить тотальный сбор какого-то растения (срывать все до одного). Обязательно необходимо оставлять  часть растений, чтобы растения могли дальше развиваться и размножаться.  </a:t>
            </a:r>
          </a:p>
          <a:p>
            <a:pPr>
              <a:buNone/>
            </a:pPr>
            <a:r>
              <a:rPr lang="ru-RU" sz="1800" b="1" i="1" dirty="0" smtClean="0"/>
              <a:t>-  Категорически нельзя ломать, срезать крупные ветви деревьев, чтобы срывать с них цветки или плоды.</a:t>
            </a:r>
          </a:p>
          <a:p>
            <a:pPr>
              <a:buNone/>
            </a:pPr>
            <a:r>
              <a:rPr lang="ru-RU" sz="1800" b="1" i="1" dirty="0" smtClean="0"/>
              <a:t>-  Когда собираете растения, делайте это с чувством благодарности Природе. Собранные таким образом растения будут иметь ещё большую целебную силу. </a:t>
            </a:r>
          </a:p>
          <a:p>
            <a:pPr>
              <a:buNone/>
            </a:pPr>
            <a:r>
              <a:rPr lang="ru-RU" sz="1800" b="1" i="1" dirty="0" smtClean="0"/>
              <a:t>-  Мы должны заботиться о Природе, потому, что она уже заботится о нас. </a:t>
            </a:r>
          </a:p>
          <a:p>
            <a:endParaRPr lang="ru-RU" sz="1800" b="1" i="1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 dir="in"/>
      </p:transition>
    </mc:Choice>
    <mc:Fallback>
      <p:transition spd="slow">
        <p:split orient="vert"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1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1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1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1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1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1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463" y="144463"/>
            <a:ext cx="4064000" cy="3048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26" y="714356"/>
            <a:ext cx="3214710" cy="406443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2" y="3143248"/>
            <a:ext cx="4064000" cy="334803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596" y="3071810"/>
            <a:ext cx="4929190" cy="328612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01510" y="285729"/>
            <a:ext cx="4290070" cy="28575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itl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ext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itl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ext"/>
</p:tagLst>
</file>

<file path=ppt/theme/theme1.xml><?xml version="1.0" encoding="utf-8"?>
<a:theme xmlns:a="http://schemas.openxmlformats.org/drawingml/2006/main" name="39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Тема Offic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A18100"/>
        </a:accent1>
        <a:accent2>
          <a:srgbClr val="916D00"/>
        </a:accent2>
        <a:accent3>
          <a:srgbClr val="FFE2AA"/>
        </a:accent3>
        <a:accent4>
          <a:srgbClr val="000000"/>
        </a:accent4>
        <a:accent5>
          <a:srgbClr val="CDC1AA"/>
        </a:accent5>
        <a:accent6>
          <a:srgbClr val="836200"/>
        </a:accent6>
        <a:hlink>
          <a:srgbClr val="735C00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A66708"/>
        </a:accent1>
        <a:accent2>
          <a:srgbClr val="6E6E00"/>
        </a:accent2>
        <a:accent3>
          <a:srgbClr val="FFE2AA"/>
        </a:accent3>
        <a:accent4>
          <a:srgbClr val="000000"/>
        </a:accent4>
        <a:accent5>
          <a:srgbClr val="D0B8AA"/>
        </a:accent5>
        <a:accent6>
          <a:srgbClr val="636300"/>
        </a:accent6>
        <a:hlink>
          <a:srgbClr val="6E5800"/>
        </a:hlink>
        <a:folHlink>
          <a:srgbClr val="2B591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3D6399"/>
        </a:accent1>
        <a:accent2>
          <a:srgbClr val="735C00"/>
        </a:accent2>
        <a:accent3>
          <a:srgbClr val="FFE2AA"/>
        </a:accent3>
        <a:accent4>
          <a:srgbClr val="000000"/>
        </a:accent4>
        <a:accent5>
          <a:srgbClr val="AFB7CA"/>
        </a:accent5>
        <a:accent6>
          <a:srgbClr val="685300"/>
        </a:accent6>
        <a:hlink>
          <a:srgbClr val="913A5C"/>
        </a:hlink>
        <a:folHlink>
          <a:srgbClr val="57427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198019"/>
        </a:accent1>
        <a:accent2>
          <a:srgbClr val="994545"/>
        </a:accent2>
        <a:accent3>
          <a:srgbClr val="FFE2AA"/>
        </a:accent3>
        <a:accent4>
          <a:srgbClr val="000000"/>
        </a:accent4>
        <a:accent5>
          <a:srgbClr val="ABC0AB"/>
        </a:accent5>
        <a:accent6>
          <a:srgbClr val="8A3E3E"/>
        </a:accent6>
        <a:hlink>
          <a:srgbClr val="574E85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A18100"/>
        </a:accent1>
        <a:accent2>
          <a:srgbClr val="916D00"/>
        </a:accent2>
        <a:accent3>
          <a:srgbClr val="FFFFFF"/>
        </a:accent3>
        <a:accent4>
          <a:srgbClr val="000000"/>
        </a:accent4>
        <a:accent5>
          <a:srgbClr val="CDC1AA"/>
        </a:accent5>
        <a:accent6>
          <a:srgbClr val="836200"/>
        </a:accent6>
        <a:hlink>
          <a:srgbClr val="735C00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A66708"/>
        </a:accent1>
        <a:accent2>
          <a:srgbClr val="6E6E00"/>
        </a:accent2>
        <a:accent3>
          <a:srgbClr val="FFFFFF"/>
        </a:accent3>
        <a:accent4>
          <a:srgbClr val="000000"/>
        </a:accent4>
        <a:accent5>
          <a:srgbClr val="D0B8AA"/>
        </a:accent5>
        <a:accent6>
          <a:srgbClr val="636300"/>
        </a:accent6>
        <a:hlink>
          <a:srgbClr val="6E5800"/>
        </a:hlink>
        <a:folHlink>
          <a:srgbClr val="2B591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8F8F8"/>
        </a:lt1>
        <a:dk2>
          <a:srgbClr val="000000"/>
        </a:dk2>
        <a:lt2>
          <a:srgbClr val="CCCCCC"/>
        </a:lt2>
        <a:accent1>
          <a:srgbClr val="3D6399"/>
        </a:accent1>
        <a:accent2>
          <a:srgbClr val="735C00"/>
        </a:accent2>
        <a:accent3>
          <a:srgbClr val="FBFBFB"/>
        </a:accent3>
        <a:accent4>
          <a:srgbClr val="000000"/>
        </a:accent4>
        <a:accent5>
          <a:srgbClr val="AFB7CA"/>
        </a:accent5>
        <a:accent6>
          <a:srgbClr val="685300"/>
        </a:accent6>
        <a:hlink>
          <a:srgbClr val="913A5C"/>
        </a:hlink>
        <a:folHlink>
          <a:srgbClr val="57427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198019"/>
        </a:accent1>
        <a:accent2>
          <a:srgbClr val="994545"/>
        </a:accent2>
        <a:accent3>
          <a:srgbClr val="FFFFFF"/>
        </a:accent3>
        <a:accent4>
          <a:srgbClr val="000000"/>
        </a:accent4>
        <a:accent5>
          <a:srgbClr val="ABC0AB"/>
        </a:accent5>
        <a:accent6>
          <a:srgbClr val="8A3E3E"/>
        </a:accent6>
        <a:hlink>
          <a:srgbClr val="574E85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1_Default Design 2">
      <a:dk1>
        <a:srgbClr val="000000"/>
      </a:dk1>
      <a:lt1>
        <a:srgbClr val="FFCC00"/>
      </a:lt1>
      <a:dk2>
        <a:srgbClr val="000000"/>
      </a:dk2>
      <a:lt2>
        <a:srgbClr val="CCCCCC"/>
      </a:lt2>
      <a:accent1>
        <a:srgbClr val="A66708"/>
      </a:accent1>
      <a:accent2>
        <a:srgbClr val="6E6E00"/>
      </a:accent2>
      <a:accent3>
        <a:srgbClr val="FFE2AA"/>
      </a:accent3>
      <a:accent4>
        <a:srgbClr val="000000"/>
      </a:accent4>
      <a:accent5>
        <a:srgbClr val="D0B8AA"/>
      </a:accent5>
      <a:accent6>
        <a:srgbClr val="636300"/>
      </a:accent6>
      <a:hlink>
        <a:srgbClr val="6E5800"/>
      </a:hlink>
      <a:folHlink>
        <a:srgbClr val="2B5912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A18100"/>
        </a:accent1>
        <a:accent2>
          <a:srgbClr val="916D00"/>
        </a:accent2>
        <a:accent3>
          <a:srgbClr val="FFE2AA"/>
        </a:accent3>
        <a:accent4>
          <a:srgbClr val="000000"/>
        </a:accent4>
        <a:accent5>
          <a:srgbClr val="CDC1AA"/>
        </a:accent5>
        <a:accent6>
          <a:srgbClr val="836200"/>
        </a:accent6>
        <a:hlink>
          <a:srgbClr val="735C00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A66708"/>
        </a:accent1>
        <a:accent2>
          <a:srgbClr val="6E6E00"/>
        </a:accent2>
        <a:accent3>
          <a:srgbClr val="FFE2AA"/>
        </a:accent3>
        <a:accent4>
          <a:srgbClr val="000000"/>
        </a:accent4>
        <a:accent5>
          <a:srgbClr val="D0B8AA"/>
        </a:accent5>
        <a:accent6>
          <a:srgbClr val="636300"/>
        </a:accent6>
        <a:hlink>
          <a:srgbClr val="6E5800"/>
        </a:hlink>
        <a:folHlink>
          <a:srgbClr val="2B591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3D6399"/>
        </a:accent1>
        <a:accent2>
          <a:srgbClr val="735C00"/>
        </a:accent2>
        <a:accent3>
          <a:srgbClr val="FFE2AA"/>
        </a:accent3>
        <a:accent4>
          <a:srgbClr val="000000"/>
        </a:accent4>
        <a:accent5>
          <a:srgbClr val="AFB7CA"/>
        </a:accent5>
        <a:accent6>
          <a:srgbClr val="685300"/>
        </a:accent6>
        <a:hlink>
          <a:srgbClr val="913A5C"/>
        </a:hlink>
        <a:folHlink>
          <a:srgbClr val="57427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198019"/>
        </a:accent1>
        <a:accent2>
          <a:srgbClr val="994545"/>
        </a:accent2>
        <a:accent3>
          <a:srgbClr val="FFE2AA"/>
        </a:accent3>
        <a:accent4>
          <a:srgbClr val="000000"/>
        </a:accent4>
        <a:accent5>
          <a:srgbClr val="ABC0AB"/>
        </a:accent5>
        <a:accent6>
          <a:srgbClr val="8A3E3E"/>
        </a:accent6>
        <a:hlink>
          <a:srgbClr val="574E85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A18100"/>
        </a:accent1>
        <a:accent2>
          <a:srgbClr val="916D00"/>
        </a:accent2>
        <a:accent3>
          <a:srgbClr val="FFFFFF"/>
        </a:accent3>
        <a:accent4>
          <a:srgbClr val="000000"/>
        </a:accent4>
        <a:accent5>
          <a:srgbClr val="CDC1AA"/>
        </a:accent5>
        <a:accent6>
          <a:srgbClr val="836200"/>
        </a:accent6>
        <a:hlink>
          <a:srgbClr val="735C00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A66708"/>
        </a:accent1>
        <a:accent2>
          <a:srgbClr val="6E6E00"/>
        </a:accent2>
        <a:accent3>
          <a:srgbClr val="FFFFFF"/>
        </a:accent3>
        <a:accent4>
          <a:srgbClr val="000000"/>
        </a:accent4>
        <a:accent5>
          <a:srgbClr val="D0B8AA"/>
        </a:accent5>
        <a:accent6>
          <a:srgbClr val="636300"/>
        </a:accent6>
        <a:hlink>
          <a:srgbClr val="6E5800"/>
        </a:hlink>
        <a:folHlink>
          <a:srgbClr val="2B591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8F8F8"/>
        </a:lt1>
        <a:dk2>
          <a:srgbClr val="000000"/>
        </a:dk2>
        <a:lt2>
          <a:srgbClr val="CCCCCC"/>
        </a:lt2>
        <a:accent1>
          <a:srgbClr val="3D6399"/>
        </a:accent1>
        <a:accent2>
          <a:srgbClr val="735C00"/>
        </a:accent2>
        <a:accent3>
          <a:srgbClr val="FBFBFB"/>
        </a:accent3>
        <a:accent4>
          <a:srgbClr val="000000"/>
        </a:accent4>
        <a:accent5>
          <a:srgbClr val="AFB7CA"/>
        </a:accent5>
        <a:accent6>
          <a:srgbClr val="685300"/>
        </a:accent6>
        <a:hlink>
          <a:srgbClr val="913A5C"/>
        </a:hlink>
        <a:folHlink>
          <a:srgbClr val="57427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198019"/>
        </a:accent1>
        <a:accent2>
          <a:srgbClr val="994545"/>
        </a:accent2>
        <a:accent3>
          <a:srgbClr val="FFFFFF"/>
        </a:accent3>
        <a:accent4>
          <a:srgbClr val="000000"/>
        </a:accent4>
        <a:accent5>
          <a:srgbClr val="ABC0AB"/>
        </a:accent5>
        <a:accent6>
          <a:srgbClr val="8A3E3E"/>
        </a:accent6>
        <a:hlink>
          <a:srgbClr val="574E85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39</Template>
  <TotalTime>516</TotalTime>
  <Words>677</Words>
  <Application>Microsoft Office PowerPoint</Application>
  <PresentationFormat>Экран (4:3)</PresentationFormat>
  <Paragraphs>46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39</vt:lpstr>
      <vt:lpstr>1_Default Design</vt:lpstr>
      <vt:lpstr> Лекарственные растения     НП  «Югыд ва»</vt:lpstr>
      <vt:lpstr>Слайд 2</vt:lpstr>
      <vt:lpstr>Слайд 3</vt:lpstr>
      <vt:lpstr>РОДИОЛА РОЗОВАЯ «Золотой корень» </vt:lpstr>
      <vt:lpstr>ПИОН УКЛОНЯЮЩИЙСЯ  или Марьин корень (Марья-моль)  </vt:lpstr>
      <vt:lpstr>     ДУДНИК ЛЕКАРСТВЕННЫЙ  </vt:lpstr>
      <vt:lpstr>Багульник болотный - это низкорослый вечнозеленый кустарник высотой до 1 метра, с белыми мелкими цветками, сильно ветвистый и с резким запахом.  </vt:lpstr>
      <vt:lpstr>Правила сбора лекарственных трав: </vt:lpstr>
      <vt:lpstr>Слайд 9</vt:lpstr>
      <vt:lpstr> 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Лекарственные растения НП «Югыд ва»</dc:title>
  <dc:creator>Елена</dc:creator>
  <cp:keywords>шаблон для презентации</cp:keywords>
  <cp:lastModifiedBy>Elena</cp:lastModifiedBy>
  <cp:revision>36</cp:revision>
  <dcterms:created xsi:type="dcterms:W3CDTF">2016-09-30T17:33:29Z</dcterms:created>
  <dcterms:modified xsi:type="dcterms:W3CDTF">2016-10-07T11:08:19Z</dcterms:modified>
</cp:coreProperties>
</file>