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9"/>
  </p:notesMasterIdLst>
  <p:sldIdLst>
    <p:sldId id="256" r:id="rId2"/>
    <p:sldId id="257" r:id="rId3"/>
    <p:sldId id="265"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234" autoAdjust="0"/>
  </p:normalViewPr>
  <p:slideViewPr>
    <p:cSldViewPr>
      <p:cViewPr>
        <p:scale>
          <a:sx n="82" d="100"/>
          <a:sy n="82" d="100"/>
        </p:scale>
        <p:origin x="-942" y="5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A45F42-E740-4920-98CE-106C3E47B161}" type="datetimeFigureOut">
              <a:rPr lang="ru-RU" smtClean="0"/>
              <a:pPr/>
              <a:t>19.09.2017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5B23BC-2DB4-4DA6-A0BA-CEA6C9633F7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85B23BC-2DB4-4DA6-A0BA-CEA6C9633F7B}"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85B23BC-2DB4-4DA6-A0BA-CEA6C9633F7B}" type="slidenum">
              <a:rPr lang="ru-RU" smtClean="0"/>
              <a:pPr/>
              <a:t>6</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85B23BC-2DB4-4DA6-A0BA-CEA6C9633F7B}" type="slidenum">
              <a:rPr lang="ru-RU" smtClean="0"/>
              <a:pPr/>
              <a:t>12</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85B23BC-2DB4-4DA6-A0BA-CEA6C9633F7B}" type="slidenum">
              <a:rPr lang="ru-RU" smtClean="0"/>
              <a:pPr/>
              <a:t>13</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85B23BC-2DB4-4DA6-A0BA-CEA6C9633F7B}" type="slidenum">
              <a:rPr lang="ru-RU" smtClean="0"/>
              <a:pPr/>
              <a:t>15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
            </a:r>
            <a:br>
              <a:rPr lang="ru-RU" dirty="0" smtClean="0"/>
            </a:br>
            <a:endParaRPr lang="ru-RU" sz="5400" dirty="0"/>
          </a:p>
        </p:txBody>
      </p:sp>
      <p:sp>
        <p:nvSpPr>
          <p:cNvPr id="5" name="Подзаголовок 4"/>
          <p:cNvSpPr>
            <a:spLocks noGrp="1"/>
          </p:cNvSpPr>
          <p:nvPr>
            <p:ph type="subTitle" idx="1"/>
          </p:nvPr>
        </p:nvSpPr>
        <p:spPr>
          <a:xfrm>
            <a:off x="1371600" y="3214686"/>
            <a:ext cx="6400800" cy="1857388"/>
          </a:xfrm>
        </p:spPr>
        <p:txBody>
          <a:bodyPr>
            <a:noAutofit/>
          </a:bodyPr>
          <a:lstStyle/>
          <a:p>
            <a:pPr algn="r"/>
            <a:r>
              <a:rPr lang="ru-RU" sz="1600" dirty="0" smtClean="0">
                <a:solidFill>
                  <a:schemeClr val="tx1"/>
                </a:solidFill>
                <a:latin typeface="Times New Roman" pitchFamily="18" charset="0"/>
                <a:cs typeface="Times New Roman" pitchFamily="18" charset="0"/>
              </a:rPr>
              <a:t>                              Выполнили ученики 6 «Б» класса:</a:t>
            </a:r>
            <a:endParaRPr lang="ru-RU" sz="1600" dirty="0" smtClean="0">
              <a:solidFill>
                <a:schemeClr val="tx1"/>
              </a:solidFill>
              <a:latin typeface="Times New Roman" pitchFamily="18" charset="0"/>
              <a:cs typeface="Times New Roman" pitchFamily="18" charset="0"/>
            </a:endParaRPr>
          </a:p>
          <a:p>
            <a:pPr algn="r"/>
            <a:r>
              <a:rPr lang="ru-RU" sz="1600" dirty="0" smtClean="0">
                <a:solidFill>
                  <a:schemeClr val="tx1"/>
                </a:solidFill>
                <a:latin typeface="Times New Roman" pitchFamily="18" charset="0"/>
                <a:cs typeface="Times New Roman" pitchFamily="18" charset="0"/>
              </a:rPr>
              <a:t>                                                           </a:t>
            </a:r>
            <a:r>
              <a:rPr lang="en-US"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Антонова Диана</a:t>
            </a:r>
          </a:p>
          <a:p>
            <a:pPr algn="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Реукова</a:t>
            </a:r>
            <a:r>
              <a:rPr lang="ru-RU" sz="1600" dirty="0" smtClean="0">
                <a:solidFill>
                  <a:schemeClr val="tx1"/>
                </a:solidFill>
                <a:latin typeface="Times New Roman" pitchFamily="18" charset="0"/>
                <a:cs typeface="Times New Roman" pitchFamily="18" charset="0"/>
              </a:rPr>
              <a:t> Валерия</a:t>
            </a:r>
          </a:p>
          <a:p>
            <a:pPr algn="r"/>
            <a:r>
              <a:rPr lang="ru-RU" sz="1600" dirty="0" smtClean="0">
                <a:solidFill>
                  <a:schemeClr val="tx1"/>
                </a:solidFill>
                <a:latin typeface="Times New Roman" pitchFamily="18" charset="0"/>
                <a:cs typeface="Times New Roman" pitchFamily="18" charset="0"/>
              </a:rPr>
              <a:t>                                                            Ершова Алена</a:t>
            </a:r>
          </a:p>
          <a:p>
            <a:pPr algn="r"/>
            <a:r>
              <a:rPr lang="ru-RU" sz="1600" dirty="0" smtClean="0">
                <a:solidFill>
                  <a:schemeClr val="tx1"/>
                </a:solidFill>
                <a:latin typeface="Times New Roman" pitchFamily="18" charset="0"/>
                <a:cs typeface="Times New Roman" pitchFamily="18" charset="0"/>
              </a:rPr>
              <a:t>                                                                       Никитин Владимир</a:t>
            </a:r>
            <a:endParaRPr lang="ru-RU" sz="1600" dirty="0" smtClean="0">
              <a:solidFill>
                <a:schemeClr val="tx1"/>
              </a:solidFill>
              <a:latin typeface="Times New Roman" pitchFamily="18" charset="0"/>
              <a:cs typeface="Times New Roman" pitchFamily="18" charset="0"/>
            </a:endParaRPr>
          </a:p>
          <a:p>
            <a:pPr algn="r"/>
            <a:r>
              <a:rPr lang="ru-RU"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МОУ </a:t>
            </a:r>
            <a:r>
              <a:rPr lang="ru-RU" sz="1600" dirty="0" smtClean="0">
                <a:solidFill>
                  <a:schemeClr val="tx1"/>
                </a:solidFill>
                <a:latin typeface="Times New Roman" pitchFamily="18" charset="0"/>
                <a:cs typeface="Times New Roman" pitchFamily="18" charset="0"/>
              </a:rPr>
              <a:t>СОШ  № </a:t>
            </a:r>
            <a:r>
              <a:rPr lang="ru-RU" sz="1600" dirty="0" smtClean="0">
                <a:solidFill>
                  <a:schemeClr val="tx1"/>
                </a:solidFill>
                <a:latin typeface="Times New Roman" pitchFamily="18" charset="0"/>
                <a:cs typeface="Times New Roman" pitchFamily="18" charset="0"/>
              </a:rPr>
              <a:t>9 </a:t>
            </a:r>
            <a:r>
              <a:rPr lang="ru-RU" sz="1600" dirty="0" err="1" smtClean="0">
                <a:solidFill>
                  <a:schemeClr val="tx1"/>
                </a:solidFill>
                <a:latin typeface="Times New Roman" pitchFamily="18" charset="0"/>
                <a:cs typeface="Times New Roman" pitchFamily="18" charset="0"/>
              </a:rPr>
              <a:t>им.А.С.Пушкина</a:t>
            </a:r>
            <a:endParaRPr lang="ru-RU" sz="1600" dirty="0" smtClean="0">
              <a:solidFill>
                <a:schemeClr val="tx1"/>
              </a:solidFill>
              <a:latin typeface="Times New Roman" pitchFamily="18" charset="0"/>
              <a:cs typeface="Times New Roman" pitchFamily="18" charset="0"/>
            </a:endParaRPr>
          </a:p>
          <a:p>
            <a:pPr algn="r"/>
            <a:r>
              <a:rPr lang="ru-RU"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Руководитель</a:t>
            </a:r>
            <a:r>
              <a:rPr lang="ru-RU" sz="1600" dirty="0" smtClean="0">
                <a:solidFill>
                  <a:schemeClr val="tx1"/>
                </a:solidFill>
                <a:latin typeface="Times New Roman" pitchFamily="18" charset="0"/>
                <a:cs typeface="Times New Roman" pitchFamily="18" charset="0"/>
              </a:rPr>
              <a:t>: </a:t>
            </a:r>
          </a:p>
          <a:p>
            <a:pPr algn="r"/>
            <a:r>
              <a:rPr lang="ru-RU" sz="1600" b="1" dirty="0" smtClean="0">
                <a:solidFill>
                  <a:schemeClr val="tx1"/>
                </a:solidFill>
                <a:latin typeface="Times New Roman" pitchFamily="18" charset="0"/>
                <a:cs typeface="Times New Roman" pitchFamily="18" charset="0"/>
              </a:rPr>
              <a:t>                                                            </a:t>
            </a:r>
            <a:r>
              <a:rPr lang="en-US" sz="1600" b="1"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Актуганова</a:t>
            </a:r>
            <a:r>
              <a:rPr lang="ru-RU" sz="1600" dirty="0" smtClean="0">
                <a:solidFill>
                  <a:schemeClr val="tx1"/>
                </a:solidFill>
                <a:latin typeface="Times New Roman" pitchFamily="18" charset="0"/>
                <a:cs typeface="Times New Roman" pitchFamily="18" charset="0"/>
              </a:rPr>
              <a:t> Любовь </a:t>
            </a:r>
            <a:r>
              <a:rPr lang="ru-RU" sz="1600" dirty="0" smtClean="0">
                <a:solidFill>
                  <a:schemeClr val="tx1"/>
                </a:solidFill>
                <a:latin typeface="Times New Roman" pitchFamily="18" charset="0"/>
                <a:cs typeface="Times New Roman" pitchFamily="18" charset="0"/>
              </a:rPr>
              <a:t>Викторовна</a:t>
            </a:r>
          </a:p>
          <a:p>
            <a:pPr algn="r"/>
            <a:endParaRPr lang="ru-RU" sz="1600" dirty="0" smtClean="0">
              <a:solidFill>
                <a:schemeClr val="tx1"/>
              </a:solidFill>
              <a:latin typeface="Times New Roman" pitchFamily="18" charset="0"/>
              <a:cs typeface="Times New Roman" pitchFamily="18" charset="0"/>
            </a:endParaRPr>
          </a:p>
          <a:p>
            <a:r>
              <a:rPr lang="ru-RU" sz="1600" dirty="0" smtClean="0">
                <a:solidFill>
                  <a:schemeClr val="tx1"/>
                </a:solidFill>
                <a:latin typeface="Times New Roman" pitchFamily="18" charset="0"/>
                <a:cs typeface="Times New Roman" pitchFamily="18" charset="0"/>
              </a:rPr>
              <a:t>Волжск, 2016</a:t>
            </a:r>
          </a:p>
          <a:p>
            <a:pPr algn="r"/>
            <a:endParaRPr lang="ru-RU" sz="1600" dirty="0" smtClean="0">
              <a:latin typeface="Times New Roman" pitchFamily="18" charset="0"/>
              <a:cs typeface="Times New Roman" pitchFamily="18" charset="0"/>
            </a:endParaRPr>
          </a:p>
          <a:p>
            <a:pPr algn="r"/>
            <a:endParaRPr lang="en-US" sz="1600" dirty="0" smtClean="0">
              <a:latin typeface="Times New Roman" pitchFamily="18" charset="0"/>
              <a:cs typeface="Times New Roman" pitchFamily="18" charset="0"/>
            </a:endParaRPr>
          </a:p>
          <a:p>
            <a:endParaRPr lang="ru-RU" sz="1600" dirty="0"/>
          </a:p>
        </p:txBody>
      </p:sp>
      <p:sp>
        <p:nvSpPr>
          <p:cNvPr id="4" name="Прямоугольник 3"/>
          <p:cNvSpPr/>
          <p:nvPr/>
        </p:nvSpPr>
        <p:spPr>
          <a:xfrm>
            <a:off x="1071538" y="714356"/>
            <a:ext cx="6425037" cy="1015663"/>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6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Здоровое питание </a:t>
            </a:r>
            <a:endParaRPr lang="ru-RU" sz="6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42852"/>
            <a:ext cx="8229600" cy="857256"/>
          </a:xfrm>
        </p:spPr>
        <p:txBody>
          <a:bodyPr>
            <a:normAutofit/>
          </a:bodyPr>
          <a:lstStyle/>
          <a:p>
            <a:r>
              <a:rPr lang="ru-RU" sz="4800" b="1" dirty="0" smtClean="0"/>
              <a:t>Здоровье</a:t>
            </a:r>
            <a:endParaRPr lang="ru-RU" sz="4800" b="1" dirty="0"/>
          </a:p>
        </p:txBody>
      </p:sp>
      <p:sp>
        <p:nvSpPr>
          <p:cNvPr id="5" name="Содержимое 4"/>
          <p:cNvSpPr>
            <a:spLocks noGrp="1"/>
          </p:cNvSpPr>
          <p:nvPr>
            <p:ph idx="1"/>
          </p:nvPr>
        </p:nvSpPr>
        <p:spPr>
          <a:xfrm>
            <a:off x="357158" y="1214422"/>
            <a:ext cx="8229600" cy="4954591"/>
          </a:xfrm>
          <a:solidFill>
            <a:schemeClr val="accent3">
              <a:lumMod val="60000"/>
              <a:lumOff val="40000"/>
            </a:schemeClr>
          </a:solidFill>
        </p:spPr>
        <p:txBody>
          <a:bodyPr/>
          <a:lstStyle/>
          <a:p>
            <a:pPr>
              <a:buNone/>
            </a:pPr>
            <a:r>
              <a:rPr lang="ru-RU" dirty="0" smtClean="0"/>
              <a:t>    </a:t>
            </a:r>
            <a:r>
              <a:rPr lang="ru-RU" sz="3600" b="1" dirty="0" smtClean="0">
                <a:solidFill>
                  <a:srgbClr val="7030A0"/>
                </a:solidFill>
              </a:rPr>
              <a:t>Здоровье-это самое ценное, что у нас есть. Еда помогает людям расти и придает много сил и бодрости, помогает бороться с болезнями. Многие болезни всего лишь результат неправильного питания. </a:t>
            </a:r>
          </a:p>
          <a:p>
            <a:endParaRPr lang="ru-RU" dirty="0"/>
          </a:p>
        </p:txBody>
      </p:sp>
      <p:pic>
        <p:nvPicPr>
          <p:cNvPr id="6" name="Рисунок 5" descr="http://synapsecounseling.com/wp-content/uploads/2015/06/IMG_5021.jpg"/>
          <p:cNvPicPr/>
          <p:nvPr/>
        </p:nvPicPr>
        <p:blipFill>
          <a:blip r:embed="rId2" cstate="print"/>
          <a:srcRect/>
          <a:stretch>
            <a:fillRect/>
          </a:stretch>
        </p:blipFill>
        <p:spPr bwMode="auto">
          <a:xfrm>
            <a:off x="5857884" y="4071942"/>
            <a:ext cx="2500330"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lstStyle/>
          <a:p>
            <a:r>
              <a:rPr lang="ru-RU" b="1" dirty="0" smtClean="0"/>
              <a:t>Нездоровое питание </a:t>
            </a:r>
            <a:endParaRPr lang="ru-RU" b="1" dirty="0"/>
          </a:p>
        </p:txBody>
      </p:sp>
      <p:sp>
        <p:nvSpPr>
          <p:cNvPr id="3" name="Содержимое 2"/>
          <p:cNvSpPr>
            <a:spLocks noGrp="1"/>
          </p:cNvSpPr>
          <p:nvPr>
            <p:ph idx="1"/>
          </p:nvPr>
        </p:nvSpPr>
        <p:spPr>
          <a:xfrm>
            <a:off x="457200" y="1142984"/>
            <a:ext cx="8229600" cy="4983179"/>
          </a:xfrm>
          <a:solidFill>
            <a:schemeClr val="accent3">
              <a:lumMod val="60000"/>
              <a:lumOff val="40000"/>
            </a:schemeClr>
          </a:solidFill>
        </p:spPr>
        <p:txBody>
          <a:bodyPr>
            <a:normAutofit fontScale="85000" lnSpcReduction="20000"/>
          </a:bodyPr>
          <a:lstStyle/>
          <a:p>
            <a:pPr>
              <a:buNone/>
            </a:pPr>
            <a:r>
              <a:rPr lang="ru-RU" dirty="0" smtClean="0"/>
              <a:t>     </a:t>
            </a:r>
            <a:r>
              <a:rPr lang="ru-RU" b="1" dirty="0" smtClean="0">
                <a:solidFill>
                  <a:srgbClr val="7030A0"/>
                </a:solidFill>
              </a:rPr>
              <a:t>Не все виды пищи полезны. Некоторые продукты содержат много сахара и жира. Такие как: конфеты, чипсы, торты, сахар, кола, пепси, хот-дог, </a:t>
            </a:r>
            <a:r>
              <a:rPr lang="ru-RU" b="1" dirty="0" err="1" smtClean="0">
                <a:solidFill>
                  <a:srgbClr val="7030A0"/>
                </a:solidFill>
              </a:rPr>
              <a:t>чизбургер</a:t>
            </a:r>
            <a:r>
              <a:rPr lang="ru-RU" b="1" dirty="0" smtClean="0">
                <a:solidFill>
                  <a:srgbClr val="7030A0"/>
                </a:solidFill>
              </a:rPr>
              <a:t>, гамбургер. Они пустые пищи. Нездоровое питание делает нас больными, если мы едим много из них, потому что они полны химических добавок, красителей, вкусовых качеств. Поэтому есть риск пищевых отравлений. Если вы едите </a:t>
            </a:r>
            <a:r>
              <a:rPr lang="ru-RU" b="1" dirty="0" err="1" smtClean="0">
                <a:solidFill>
                  <a:srgbClr val="7030A0"/>
                </a:solidFill>
              </a:rPr>
              <a:t>фаст-фуды</a:t>
            </a:r>
            <a:r>
              <a:rPr lang="ru-RU" b="1" dirty="0" smtClean="0">
                <a:solidFill>
                  <a:srgbClr val="7030A0"/>
                </a:solidFill>
              </a:rPr>
              <a:t>, у вас возникнут многие медицинские проблемы: ожирение, проблемы с зубами и болью </a:t>
            </a:r>
          </a:p>
          <a:p>
            <a:pPr>
              <a:buNone/>
            </a:pPr>
            <a:r>
              <a:rPr lang="ru-RU" b="1" dirty="0" smtClean="0">
                <a:solidFill>
                  <a:srgbClr val="7030A0"/>
                </a:solidFill>
              </a:rPr>
              <a:t>     в сердце. Самая вредная еда – </a:t>
            </a:r>
          </a:p>
          <a:p>
            <a:pPr>
              <a:buNone/>
            </a:pPr>
            <a:r>
              <a:rPr lang="ru-RU" b="1" dirty="0" smtClean="0">
                <a:solidFill>
                  <a:srgbClr val="7030A0"/>
                </a:solidFill>
              </a:rPr>
              <a:t>     это сосиски с лимонадом.</a:t>
            </a:r>
          </a:p>
          <a:p>
            <a:pPr>
              <a:buNone/>
            </a:pPr>
            <a:r>
              <a:rPr lang="ru-RU" b="1" dirty="0" smtClean="0">
                <a:solidFill>
                  <a:srgbClr val="7030A0"/>
                </a:solidFill>
              </a:rPr>
              <a:t>     Мы должны избегать их</a:t>
            </a:r>
            <a:r>
              <a:rPr lang="ru-RU" dirty="0" smtClean="0">
                <a:solidFill>
                  <a:srgbClr val="7030A0"/>
                </a:solidFill>
              </a:rPr>
              <a:t>.</a:t>
            </a:r>
          </a:p>
          <a:p>
            <a:endParaRPr lang="ru-RU" dirty="0"/>
          </a:p>
        </p:txBody>
      </p:sp>
      <p:pic>
        <p:nvPicPr>
          <p:cNvPr id="4" name="Рисунок 3" descr="http://tahitiannoniasli.com/wp-content/uploads/2014/08/makanan-junk-food.jpg"/>
          <p:cNvPicPr/>
          <p:nvPr/>
        </p:nvPicPr>
        <p:blipFill>
          <a:blip r:embed="rId2"/>
          <a:srcRect/>
          <a:stretch>
            <a:fillRect/>
          </a:stretch>
        </p:blipFill>
        <p:spPr bwMode="auto">
          <a:xfrm>
            <a:off x="5857884" y="4500570"/>
            <a:ext cx="3113089" cy="22276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857256"/>
          </a:xfrm>
        </p:spPr>
        <p:txBody>
          <a:bodyPr>
            <a:normAutofit fontScale="90000"/>
          </a:bodyPr>
          <a:lstStyle/>
          <a:p>
            <a:r>
              <a:rPr lang="ru-RU" b="1" dirty="0" smtClean="0"/>
              <a:t>                                        Здоровая пища</a:t>
            </a:r>
            <a:endParaRPr lang="ru-RU" b="1" dirty="0"/>
          </a:p>
        </p:txBody>
      </p:sp>
      <p:sp>
        <p:nvSpPr>
          <p:cNvPr id="3" name="Содержимое 2"/>
          <p:cNvSpPr>
            <a:spLocks noGrp="1"/>
          </p:cNvSpPr>
          <p:nvPr>
            <p:ph idx="1"/>
          </p:nvPr>
        </p:nvSpPr>
        <p:spPr>
          <a:xfrm>
            <a:off x="214282" y="1071546"/>
            <a:ext cx="8715436" cy="5572164"/>
          </a:xfrm>
          <a:solidFill>
            <a:schemeClr val="accent3">
              <a:lumMod val="60000"/>
              <a:lumOff val="40000"/>
            </a:schemeClr>
          </a:solidFill>
        </p:spPr>
        <p:txBody>
          <a:bodyPr>
            <a:normAutofit/>
          </a:bodyPr>
          <a:lstStyle/>
          <a:p>
            <a:pPr>
              <a:buNone/>
            </a:pPr>
            <a:r>
              <a:rPr lang="ru-RU" dirty="0" smtClean="0"/>
              <a:t>                                                        </a:t>
            </a:r>
          </a:p>
          <a:p>
            <a:pPr>
              <a:buNone/>
            </a:pPr>
            <a:r>
              <a:rPr lang="ru-RU" b="1" dirty="0" smtClean="0">
                <a:solidFill>
                  <a:srgbClr val="7030A0"/>
                </a:solidFill>
              </a:rPr>
              <a:t>                                                                  Здоровая пища-это пища, которая дает нам энергию, защищают наш организм, строит наше тело. Любая пища с низким содержанием калорий, низким содержанием жиров и сахара считается здоровым. Люди должны есть фрукты и овощи, зерновой хлеб и рыбу, пить молоко, чтобы быть здоровыми, сильными, энергичными и счастливыми.</a:t>
            </a:r>
          </a:p>
          <a:p>
            <a:endParaRPr lang="ru-RU" dirty="0"/>
          </a:p>
        </p:txBody>
      </p:sp>
      <p:pic>
        <p:nvPicPr>
          <p:cNvPr id="4" name="Рисунок 3" descr="https://store.schoolspecialty.com/OA_HTML/xxssi_ibeGetWCCImage.jsp?docName=F1644984&amp;Rendition=Large"/>
          <p:cNvPicPr/>
          <p:nvPr/>
        </p:nvPicPr>
        <p:blipFill>
          <a:blip r:embed="rId3" cstate="print"/>
          <a:srcRect/>
          <a:stretch>
            <a:fillRect/>
          </a:stretch>
        </p:blipFill>
        <p:spPr bwMode="auto">
          <a:xfrm>
            <a:off x="214282" y="214290"/>
            <a:ext cx="4896135" cy="20717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57232"/>
          </a:xfrm>
        </p:spPr>
        <p:txBody>
          <a:bodyPr>
            <a:normAutofit/>
          </a:bodyPr>
          <a:lstStyle/>
          <a:p>
            <a:r>
              <a:rPr lang="ru-RU" b="1" dirty="0" smtClean="0"/>
              <a:t> Правила здоровья питания</a:t>
            </a:r>
            <a:endParaRPr lang="ru-RU" b="1" dirty="0"/>
          </a:p>
        </p:txBody>
      </p:sp>
      <p:sp>
        <p:nvSpPr>
          <p:cNvPr id="3" name="Содержимое 2"/>
          <p:cNvSpPr>
            <a:spLocks noGrp="1"/>
          </p:cNvSpPr>
          <p:nvPr>
            <p:ph idx="1"/>
          </p:nvPr>
        </p:nvSpPr>
        <p:spPr>
          <a:xfrm>
            <a:off x="285720" y="857232"/>
            <a:ext cx="8115328" cy="5572164"/>
          </a:xfrm>
          <a:solidFill>
            <a:schemeClr val="accent3">
              <a:lumMod val="60000"/>
              <a:lumOff val="40000"/>
            </a:schemeClr>
          </a:solidFill>
        </p:spPr>
        <p:txBody>
          <a:bodyPr/>
          <a:lstStyle/>
          <a:p>
            <a:pPr algn="ctr">
              <a:buNone/>
            </a:pPr>
            <a:r>
              <a:rPr lang="ru-RU" dirty="0" smtClean="0"/>
              <a:t>       </a:t>
            </a:r>
            <a:r>
              <a:rPr lang="ru-RU" b="1" dirty="0" smtClean="0">
                <a:solidFill>
                  <a:srgbClr val="FF0000"/>
                </a:solidFill>
              </a:rPr>
              <a:t>Мы должны:</a:t>
            </a:r>
          </a:p>
          <a:p>
            <a:r>
              <a:rPr lang="ru-RU" b="1" dirty="0" smtClean="0">
                <a:solidFill>
                  <a:srgbClr val="7030A0"/>
                </a:solidFill>
              </a:rPr>
              <a:t>есть различные продукты питания;</a:t>
            </a:r>
          </a:p>
          <a:p>
            <a:r>
              <a:rPr lang="ru-RU" b="1" dirty="0" smtClean="0">
                <a:solidFill>
                  <a:srgbClr val="7030A0"/>
                </a:solidFill>
              </a:rPr>
              <a:t>есть больше свежих фруктов и овощей;</a:t>
            </a:r>
          </a:p>
          <a:p>
            <a:r>
              <a:rPr lang="ru-RU" b="1" dirty="0" smtClean="0">
                <a:solidFill>
                  <a:srgbClr val="7030A0"/>
                </a:solidFill>
              </a:rPr>
              <a:t>есть обезжиренные продукты;</a:t>
            </a:r>
          </a:p>
          <a:p>
            <a:r>
              <a:rPr lang="ru-RU" b="1" dirty="0" smtClean="0">
                <a:solidFill>
                  <a:srgbClr val="7030A0"/>
                </a:solidFill>
              </a:rPr>
              <a:t>завтракать каждый день;</a:t>
            </a:r>
          </a:p>
          <a:p>
            <a:r>
              <a:rPr lang="ru-RU" b="1" dirty="0" smtClean="0">
                <a:solidFill>
                  <a:srgbClr val="7030A0"/>
                </a:solidFill>
              </a:rPr>
              <a:t>не есть торты и сладости каждый день;</a:t>
            </a:r>
          </a:p>
          <a:p>
            <a:r>
              <a:rPr lang="ru-RU" b="1" dirty="0" smtClean="0">
                <a:solidFill>
                  <a:srgbClr val="7030A0"/>
                </a:solidFill>
              </a:rPr>
              <a:t>не есть на ночь.</a:t>
            </a:r>
          </a:p>
          <a:p>
            <a:pPr>
              <a:buNone/>
            </a:pPr>
            <a:endParaRPr lang="ru-RU" dirty="0"/>
          </a:p>
        </p:txBody>
      </p:sp>
      <p:pic>
        <p:nvPicPr>
          <p:cNvPr id="4" name="Рисунок 3" descr="http://fs1.ppt4web.ru/images/2810/81625/640/img9.jpg"/>
          <p:cNvPicPr/>
          <p:nvPr/>
        </p:nvPicPr>
        <p:blipFill>
          <a:blip r:embed="rId3"/>
          <a:srcRect/>
          <a:stretch>
            <a:fillRect/>
          </a:stretch>
        </p:blipFill>
        <p:spPr bwMode="auto">
          <a:xfrm>
            <a:off x="5072066" y="4286256"/>
            <a:ext cx="3643338" cy="25717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714380"/>
          </a:xfrm>
        </p:spPr>
        <p:txBody>
          <a:bodyPr>
            <a:normAutofit fontScale="90000"/>
          </a:bodyPr>
          <a:lstStyle/>
          <a:p>
            <a:r>
              <a:rPr lang="ru-RU" b="1" dirty="0" smtClean="0"/>
              <a:t>Запомни семь важных вещей</a:t>
            </a:r>
            <a:endParaRPr lang="ru-RU" b="1" dirty="0"/>
          </a:p>
        </p:txBody>
      </p:sp>
      <p:sp>
        <p:nvSpPr>
          <p:cNvPr id="3" name="Содержимое 2"/>
          <p:cNvSpPr>
            <a:spLocks noGrp="1"/>
          </p:cNvSpPr>
          <p:nvPr>
            <p:ph idx="1"/>
          </p:nvPr>
        </p:nvSpPr>
        <p:spPr>
          <a:xfrm>
            <a:off x="457200" y="1142984"/>
            <a:ext cx="8229600" cy="4983179"/>
          </a:xfrm>
          <a:solidFill>
            <a:schemeClr val="accent3">
              <a:lumMod val="60000"/>
              <a:lumOff val="40000"/>
            </a:schemeClr>
          </a:solidFill>
        </p:spPr>
        <p:txBody>
          <a:bodyPr/>
          <a:lstStyle/>
          <a:p>
            <a:pPr algn="ctr">
              <a:buNone/>
            </a:pPr>
            <a:r>
              <a:rPr lang="ru-RU" b="1" dirty="0" smtClean="0">
                <a:solidFill>
                  <a:srgbClr val="FF0000"/>
                </a:solidFill>
              </a:rPr>
              <a:t>Мы должны:</a:t>
            </a:r>
          </a:p>
          <a:p>
            <a:pPr>
              <a:buFont typeface="Wingdings" pitchFamily="2" charset="2"/>
              <a:buChar char="v"/>
            </a:pPr>
            <a:r>
              <a:rPr lang="ru-RU" dirty="0" smtClean="0"/>
              <a:t> </a:t>
            </a:r>
            <a:r>
              <a:rPr lang="ru-RU" b="1" dirty="0" smtClean="0">
                <a:solidFill>
                  <a:srgbClr val="7030A0"/>
                </a:solidFill>
              </a:rPr>
              <a:t>есть пищу, которая содержит: </a:t>
            </a:r>
            <a:r>
              <a:rPr lang="ru-RU" b="1" dirty="0" smtClean="0">
                <a:solidFill>
                  <a:srgbClr val="FF0000"/>
                </a:solidFill>
              </a:rPr>
              <a:t>белки, жиры, углеводы, витамины, воду, минеральные вещества, клетчатку, </a:t>
            </a:r>
            <a:r>
              <a:rPr lang="ru-RU" b="1" dirty="0" smtClean="0">
                <a:solidFill>
                  <a:srgbClr val="7030A0"/>
                </a:solidFill>
              </a:rPr>
              <a:t>так как эти вещества делают ваши кости и зубы крепкими, они важны для глаз и кожи, они делают вас сильными и крепкими, они дают вам энергию,  помогают расти.</a:t>
            </a:r>
          </a:p>
          <a:p>
            <a:endParaRPr lang="ru-RU" i="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57232"/>
          </a:xfrm>
        </p:spPr>
        <p:txBody>
          <a:bodyPr>
            <a:normAutofit/>
          </a:bodyPr>
          <a:lstStyle/>
          <a:p>
            <a:r>
              <a:rPr lang="ru-RU" b="1" dirty="0" smtClean="0"/>
              <a:t>Опрос одноклассников</a:t>
            </a:r>
            <a:endParaRPr lang="ru-RU" b="1" dirty="0"/>
          </a:p>
        </p:txBody>
      </p:sp>
      <p:sp>
        <p:nvSpPr>
          <p:cNvPr id="3" name="Содержимое 2"/>
          <p:cNvSpPr>
            <a:spLocks noGrp="1"/>
          </p:cNvSpPr>
          <p:nvPr>
            <p:ph idx="1"/>
          </p:nvPr>
        </p:nvSpPr>
        <p:spPr>
          <a:xfrm>
            <a:off x="428596" y="714356"/>
            <a:ext cx="8229600" cy="5857916"/>
          </a:xfrm>
          <a:solidFill>
            <a:schemeClr val="accent3">
              <a:lumMod val="60000"/>
              <a:lumOff val="40000"/>
            </a:schemeClr>
          </a:solidFill>
        </p:spPr>
        <p:txBody>
          <a:bodyPr>
            <a:normAutofit lnSpcReduction="10000"/>
          </a:bodyPr>
          <a:lstStyle/>
          <a:p>
            <a:r>
              <a:rPr lang="ru-RU" b="1" dirty="0" smtClean="0">
                <a:solidFill>
                  <a:srgbClr val="7030A0"/>
                </a:solidFill>
              </a:rPr>
              <a:t> Вы завтракаете?      </a:t>
            </a:r>
            <a:r>
              <a:rPr lang="ru-RU" b="1" dirty="0" smtClean="0">
                <a:solidFill>
                  <a:schemeClr val="accent6">
                    <a:lumMod val="50000"/>
                  </a:schemeClr>
                </a:solidFill>
              </a:rPr>
              <a:t>Да - 40%     Нет – 60%</a:t>
            </a:r>
          </a:p>
          <a:p>
            <a:r>
              <a:rPr lang="ru-RU" b="1" dirty="0" smtClean="0">
                <a:solidFill>
                  <a:srgbClr val="7030A0"/>
                </a:solidFill>
              </a:rPr>
              <a:t>Какая твоя любимая еда?     </a:t>
            </a:r>
            <a:r>
              <a:rPr lang="ru-RU" b="1" dirty="0" smtClean="0">
                <a:solidFill>
                  <a:schemeClr val="accent6">
                    <a:lumMod val="50000"/>
                  </a:schemeClr>
                </a:solidFill>
              </a:rPr>
              <a:t>70 % учащихся -      чипсы.</a:t>
            </a:r>
          </a:p>
          <a:p>
            <a:r>
              <a:rPr lang="ru-RU" b="1" dirty="0" smtClean="0">
                <a:solidFill>
                  <a:srgbClr val="7030A0"/>
                </a:solidFill>
              </a:rPr>
              <a:t>Вы едите фрукты и овощи каждый день? </a:t>
            </a:r>
            <a:r>
              <a:rPr lang="ru-RU" b="1" dirty="0" smtClean="0">
                <a:solidFill>
                  <a:schemeClr val="accent6">
                    <a:lumMod val="50000"/>
                  </a:schemeClr>
                </a:solidFill>
              </a:rPr>
              <a:t>Да – 50 %    Нет - 30%       Иногда -20</a:t>
            </a:r>
          </a:p>
          <a:p>
            <a:r>
              <a:rPr lang="ru-RU" b="1" dirty="0" smtClean="0">
                <a:solidFill>
                  <a:srgbClr val="7030A0"/>
                </a:solidFill>
              </a:rPr>
              <a:t>Ты любишь шоколад?      </a:t>
            </a:r>
            <a:r>
              <a:rPr lang="ru-RU" b="1" dirty="0" smtClean="0">
                <a:solidFill>
                  <a:schemeClr val="accent6">
                    <a:lumMod val="50000"/>
                  </a:schemeClr>
                </a:solidFill>
              </a:rPr>
              <a:t>Да - 60%</a:t>
            </a:r>
          </a:p>
          <a:p>
            <a:r>
              <a:rPr lang="ru-RU" b="1" dirty="0" smtClean="0">
                <a:solidFill>
                  <a:srgbClr val="7030A0"/>
                </a:solidFill>
              </a:rPr>
              <a:t>Что вы обычно пьете?    </a:t>
            </a:r>
            <a:r>
              <a:rPr lang="ru-RU" b="1" dirty="0" smtClean="0">
                <a:solidFill>
                  <a:schemeClr val="accent6">
                    <a:lumMod val="50000"/>
                  </a:schemeClr>
                </a:solidFill>
              </a:rPr>
              <a:t>Чай – 40%     Кофе -20%,   Молоко – 20%        Сок – 20%</a:t>
            </a:r>
          </a:p>
          <a:p>
            <a:r>
              <a:rPr lang="ru-RU" b="1" dirty="0" smtClean="0">
                <a:solidFill>
                  <a:srgbClr val="7030A0"/>
                </a:solidFill>
              </a:rPr>
              <a:t>Вы едите </a:t>
            </a:r>
            <a:r>
              <a:rPr lang="ru-RU" b="1" dirty="0" err="1" smtClean="0">
                <a:solidFill>
                  <a:srgbClr val="7030A0"/>
                </a:solidFill>
              </a:rPr>
              <a:t>фаст-фуды</a:t>
            </a:r>
            <a:r>
              <a:rPr lang="ru-RU" b="1" dirty="0" smtClean="0">
                <a:solidFill>
                  <a:srgbClr val="7030A0"/>
                </a:solidFill>
              </a:rPr>
              <a:t>?        </a:t>
            </a:r>
            <a:r>
              <a:rPr lang="ru-RU" b="1" dirty="0" smtClean="0">
                <a:solidFill>
                  <a:schemeClr val="accent6">
                    <a:lumMod val="50000"/>
                  </a:schemeClr>
                </a:solidFill>
              </a:rPr>
              <a:t>Да – 80%</a:t>
            </a:r>
          </a:p>
          <a:p>
            <a:r>
              <a:rPr lang="ru-RU" b="1" dirty="0" smtClean="0">
                <a:solidFill>
                  <a:srgbClr val="7030A0"/>
                </a:solidFill>
              </a:rPr>
              <a:t>Вы знаете о здоровой и нездоровой пище?     </a:t>
            </a:r>
            <a:r>
              <a:rPr lang="ru-RU" b="1" dirty="0" smtClean="0">
                <a:solidFill>
                  <a:schemeClr val="accent6">
                    <a:lumMod val="50000"/>
                  </a:schemeClr>
                </a:solidFill>
              </a:rPr>
              <a:t>Да - 90%.</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857256"/>
          </a:xfrm>
        </p:spPr>
        <p:txBody>
          <a:bodyPr>
            <a:normAutofit/>
          </a:bodyPr>
          <a:lstStyle/>
          <a:p>
            <a:r>
              <a:rPr lang="ru-RU" sz="4800" b="1" dirty="0" smtClean="0"/>
              <a:t>Вывод</a:t>
            </a:r>
            <a:endParaRPr lang="ru-RU" sz="4800" b="1" dirty="0"/>
          </a:p>
        </p:txBody>
      </p:sp>
      <p:sp>
        <p:nvSpPr>
          <p:cNvPr id="3" name="Содержимое 2"/>
          <p:cNvSpPr>
            <a:spLocks noGrp="1"/>
          </p:cNvSpPr>
          <p:nvPr>
            <p:ph idx="1"/>
          </p:nvPr>
        </p:nvSpPr>
        <p:spPr>
          <a:solidFill>
            <a:schemeClr val="accent3">
              <a:lumMod val="60000"/>
              <a:lumOff val="40000"/>
            </a:schemeClr>
          </a:solidFill>
        </p:spPr>
        <p:txBody>
          <a:bodyPr/>
          <a:lstStyle/>
          <a:p>
            <a:pPr>
              <a:buNone/>
            </a:pPr>
            <a:r>
              <a:rPr lang="ru-RU" b="1" dirty="0" smtClean="0"/>
              <a:t>    </a:t>
            </a:r>
            <a:r>
              <a:rPr lang="ru-RU" b="1" dirty="0" smtClean="0">
                <a:solidFill>
                  <a:srgbClr val="7030A0"/>
                </a:solidFill>
              </a:rPr>
              <a:t>Надо сказать, что это хорошо, что ученики знают о здоровой пище, но они продолжают есть нездоровую пищу, что это плохо.</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571504"/>
          </a:xfrm>
        </p:spPr>
        <p:txBody>
          <a:bodyPr>
            <a:normAutofit fontScale="90000"/>
          </a:bodyPr>
          <a:lstStyle/>
          <a:p>
            <a:r>
              <a:rPr lang="ru-RU" b="1" dirty="0" smtClean="0"/>
              <a:t>Заключение</a:t>
            </a:r>
            <a:endParaRPr lang="ru-RU" b="1" dirty="0"/>
          </a:p>
        </p:txBody>
      </p:sp>
      <p:sp>
        <p:nvSpPr>
          <p:cNvPr id="3" name="Содержимое 2"/>
          <p:cNvSpPr>
            <a:spLocks noGrp="1"/>
          </p:cNvSpPr>
          <p:nvPr>
            <p:ph idx="1"/>
          </p:nvPr>
        </p:nvSpPr>
        <p:spPr>
          <a:xfrm>
            <a:off x="457200" y="785794"/>
            <a:ext cx="8472518" cy="5929354"/>
          </a:xfrm>
          <a:solidFill>
            <a:schemeClr val="accent3">
              <a:lumMod val="60000"/>
              <a:lumOff val="40000"/>
            </a:schemeClr>
          </a:solidFill>
        </p:spPr>
        <p:txBody>
          <a:bodyPr>
            <a:normAutofit fontScale="92500" lnSpcReduction="20000"/>
          </a:bodyPr>
          <a:lstStyle/>
          <a:p>
            <a:pPr>
              <a:buNone/>
            </a:pPr>
            <a:r>
              <a:rPr lang="ru-RU" dirty="0" smtClean="0"/>
              <a:t>          </a:t>
            </a:r>
            <a:r>
              <a:rPr lang="ru-RU" b="1" dirty="0" smtClean="0">
                <a:solidFill>
                  <a:srgbClr val="7030A0"/>
                </a:solidFill>
              </a:rPr>
              <a:t>Чтобы дать ответ на вопрос: “Какая еда является здоровой?” вы можете найти в нашем </a:t>
            </a:r>
            <a:r>
              <a:rPr lang="ru-RU" b="1" dirty="0" err="1" smtClean="0">
                <a:solidFill>
                  <a:srgbClr val="7030A0"/>
                </a:solidFill>
              </a:rPr>
              <a:t>лэпбуке</a:t>
            </a:r>
            <a:r>
              <a:rPr lang="ru-RU" b="1" dirty="0" smtClean="0">
                <a:solidFill>
                  <a:srgbClr val="7030A0"/>
                </a:solidFill>
              </a:rPr>
              <a:t>. Мы собрали здесь полезную информацию. Например: некоторые советы как правильно питаться. В корзинах можно найти вредные и полезные продукты, отгадать загадки о продуктах питания, учить пословицы </a:t>
            </a:r>
            <a:r>
              <a:rPr lang="ru-RU" b="1" smtClean="0">
                <a:solidFill>
                  <a:srgbClr val="7030A0"/>
                </a:solidFill>
              </a:rPr>
              <a:t>и поговорки, </a:t>
            </a:r>
            <a:r>
              <a:rPr lang="ru-RU" b="1" dirty="0" smtClean="0">
                <a:solidFill>
                  <a:srgbClr val="7030A0"/>
                </a:solidFill>
              </a:rPr>
              <a:t>разгадывать кроссворды, следовать, как быть здоровым. Нам понравилось работать над проектом. Мы узнали много полезного и интересного о полезной и вредной еде. Мы думаем, что наш продукт будет полезен не только для наших одноклассников, но и для других ребят.</a:t>
            </a:r>
          </a:p>
          <a:p>
            <a:pPr>
              <a:buNone/>
            </a:pPr>
            <a:r>
              <a:rPr lang="ru-RU" dirty="0" smtClean="0"/>
              <a:t> </a:t>
            </a:r>
          </a:p>
          <a:p>
            <a:pPr>
              <a:buNone/>
            </a:pP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214423"/>
            <a:ext cx="7772400" cy="1643073"/>
          </a:xfrm>
        </p:spPr>
        <p:txBody>
          <a:bodyPr/>
          <a:lstStyle/>
          <a:p>
            <a:r>
              <a:rPr lang="ru-RU" b="1" dirty="0"/>
              <a:t>Продукт проекта:</a:t>
            </a:r>
            <a:r>
              <a:rPr lang="ru-RU" dirty="0"/>
              <a:t/>
            </a:r>
            <a:br>
              <a:rPr lang="ru-RU" dirty="0"/>
            </a:br>
            <a:endParaRPr lang="ru-RU" dirty="0"/>
          </a:p>
        </p:txBody>
      </p:sp>
      <p:sp>
        <p:nvSpPr>
          <p:cNvPr id="3" name="Подзаголовок 2"/>
          <p:cNvSpPr>
            <a:spLocks noGrp="1"/>
          </p:cNvSpPr>
          <p:nvPr>
            <p:ph type="subTitle" idx="1"/>
          </p:nvPr>
        </p:nvSpPr>
        <p:spPr>
          <a:xfrm>
            <a:off x="1371600" y="3143248"/>
            <a:ext cx="6400800" cy="2071702"/>
          </a:xfrm>
          <a:solidFill>
            <a:schemeClr val="accent3">
              <a:lumMod val="60000"/>
              <a:lumOff val="40000"/>
            </a:schemeClr>
          </a:solidFill>
        </p:spPr>
        <p:txBody>
          <a:bodyPr/>
          <a:lstStyle/>
          <a:p>
            <a:r>
              <a:rPr lang="ru-RU" sz="4800" b="1" dirty="0" err="1">
                <a:solidFill>
                  <a:srgbClr val="FF0000"/>
                </a:solidFill>
              </a:rPr>
              <a:t>Лэпбук</a:t>
            </a:r>
            <a:r>
              <a:rPr lang="ru-RU" sz="4800" b="1" dirty="0">
                <a:solidFill>
                  <a:srgbClr val="FF0000"/>
                </a:solidFill>
              </a:rPr>
              <a:t> « Здоровое питание »</a:t>
            </a:r>
          </a:p>
          <a:p>
            <a:endParaRPr lang="ru-RU" dirty="0">
              <a:solidFill>
                <a:schemeClr val="accent6">
                  <a:lumMod val="60000"/>
                  <a:lumOff val="4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714348" y="785795"/>
            <a:ext cx="7772400" cy="1357322"/>
          </a:xfrm>
        </p:spPr>
        <p:txBody>
          <a:bodyPr>
            <a:normAutofit fontScale="90000"/>
          </a:bodyPr>
          <a:lstStyle/>
          <a:p>
            <a:r>
              <a:rPr lang="ru-RU" b="1" dirty="0"/>
              <a:t>Актуальность:</a:t>
            </a:r>
            <a:r>
              <a:rPr lang="ru-RU" dirty="0"/>
              <a:t/>
            </a:r>
            <a:br>
              <a:rPr lang="ru-RU" dirty="0"/>
            </a:br>
            <a:endParaRPr lang="ru-RU" dirty="0"/>
          </a:p>
        </p:txBody>
      </p:sp>
      <p:sp>
        <p:nvSpPr>
          <p:cNvPr id="5" name="Подзаголовок 4"/>
          <p:cNvSpPr>
            <a:spLocks noGrp="1"/>
          </p:cNvSpPr>
          <p:nvPr>
            <p:ph type="subTitle" idx="1"/>
          </p:nvPr>
        </p:nvSpPr>
        <p:spPr>
          <a:xfrm>
            <a:off x="285720" y="2214554"/>
            <a:ext cx="8643998" cy="4286280"/>
          </a:xfrm>
          <a:solidFill>
            <a:schemeClr val="accent3">
              <a:lumMod val="60000"/>
              <a:lumOff val="40000"/>
            </a:schemeClr>
          </a:solidFill>
        </p:spPr>
        <p:txBody>
          <a:bodyPr>
            <a:normAutofit lnSpcReduction="10000"/>
          </a:bodyPr>
          <a:lstStyle/>
          <a:p>
            <a:pPr algn="l"/>
            <a:r>
              <a:rPr lang="ru-RU" sz="3600" b="1" dirty="0">
                <a:solidFill>
                  <a:srgbClr val="FF0000"/>
                </a:solidFill>
              </a:rPr>
              <a:t>-</a:t>
            </a:r>
            <a:r>
              <a:rPr lang="ru-RU" sz="3600" dirty="0"/>
              <a:t> </a:t>
            </a:r>
            <a:r>
              <a:rPr lang="ru-RU" sz="3600" b="1" dirty="0" smtClean="0">
                <a:solidFill>
                  <a:srgbClr val="FF0000"/>
                </a:solidFill>
              </a:rPr>
              <a:t>мы </a:t>
            </a:r>
            <a:r>
              <a:rPr lang="ru-RU" sz="3600" b="1" dirty="0">
                <a:solidFill>
                  <a:srgbClr val="FF0000"/>
                </a:solidFill>
              </a:rPr>
              <a:t>считаем, создание </a:t>
            </a:r>
            <a:r>
              <a:rPr lang="ru-RU" sz="3600" b="1" dirty="0" err="1">
                <a:solidFill>
                  <a:srgbClr val="FF0000"/>
                </a:solidFill>
              </a:rPr>
              <a:t>лэпбука</a:t>
            </a:r>
            <a:r>
              <a:rPr lang="ru-RU" sz="3600" b="1" dirty="0">
                <a:solidFill>
                  <a:srgbClr val="FF0000"/>
                </a:solidFill>
              </a:rPr>
              <a:t> актуальным, потому что он всегда под рукой, и всегда можно повторить материалы по этой теме. «</a:t>
            </a:r>
            <a:r>
              <a:rPr lang="ru-RU" sz="3600" b="1" dirty="0" err="1">
                <a:solidFill>
                  <a:srgbClr val="FF0000"/>
                </a:solidFill>
              </a:rPr>
              <a:t>Лэпбук</a:t>
            </a:r>
            <a:r>
              <a:rPr lang="ru-RU" sz="3600" b="1" dirty="0">
                <a:solidFill>
                  <a:srgbClr val="FF0000"/>
                </a:solidFill>
              </a:rPr>
              <a:t>» в  переводе с английского языка означает «книга на коленях». </a:t>
            </a:r>
            <a:r>
              <a:rPr lang="ru-RU" sz="3600" b="1" dirty="0" err="1">
                <a:solidFill>
                  <a:srgbClr val="FF0000"/>
                </a:solidFill>
              </a:rPr>
              <a:t>Лэпбук</a:t>
            </a:r>
            <a:r>
              <a:rPr lang="ru-RU" sz="3600" b="1" dirty="0">
                <a:solidFill>
                  <a:srgbClr val="FF0000"/>
                </a:solidFill>
              </a:rPr>
              <a:t> – это удобный вид хранения и повторения материала.</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571480"/>
            <a:ext cx="7772400" cy="1143008"/>
          </a:xfrm>
        </p:spPr>
        <p:txBody>
          <a:bodyPr>
            <a:normAutofit fontScale="90000"/>
          </a:bodyPr>
          <a:lstStyle/>
          <a:p>
            <a:r>
              <a:rPr lang="ru-RU" b="1" dirty="0"/>
              <a:t>Постановка проблемы:</a:t>
            </a:r>
            <a:r>
              <a:rPr lang="ru-RU" dirty="0"/>
              <a:t/>
            </a:r>
            <a:br>
              <a:rPr lang="ru-RU" dirty="0"/>
            </a:br>
            <a:endParaRPr lang="ru-RU" dirty="0"/>
          </a:p>
        </p:txBody>
      </p:sp>
      <p:sp>
        <p:nvSpPr>
          <p:cNvPr id="5" name="Подзаголовок 4"/>
          <p:cNvSpPr>
            <a:spLocks noGrp="1"/>
          </p:cNvSpPr>
          <p:nvPr>
            <p:ph type="subTitle" idx="1"/>
          </p:nvPr>
        </p:nvSpPr>
        <p:spPr>
          <a:xfrm>
            <a:off x="214282" y="1428736"/>
            <a:ext cx="8715436" cy="4572032"/>
          </a:xfrm>
          <a:solidFill>
            <a:schemeClr val="accent3">
              <a:lumMod val="60000"/>
              <a:lumOff val="40000"/>
            </a:schemeClr>
          </a:solidFill>
        </p:spPr>
        <p:txBody>
          <a:bodyPr>
            <a:noAutofit/>
          </a:bodyPr>
          <a:lstStyle/>
          <a:p>
            <a:pPr algn="l"/>
            <a:r>
              <a:rPr lang="ru-RU" sz="3600" b="1" dirty="0" smtClean="0">
                <a:solidFill>
                  <a:srgbClr val="FF0000"/>
                </a:solidFill>
              </a:rPr>
              <a:t>- проблема </a:t>
            </a:r>
            <a:r>
              <a:rPr lang="ru-RU" sz="3600" b="1" dirty="0">
                <a:solidFill>
                  <a:srgbClr val="FF0000"/>
                </a:solidFill>
              </a:rPr>
              <a:t>здорового питания очень важна в наши дни. В нашем классе многие ребята не едят в школьной столовой. Они едят различные </a:t>
            </a:r>
            <a:r>
              <a:rPr lang="ru-RU" sz="3600" b="1" dirty="0" err="1">
                <a:solidFill>
                  <a:srgbClr val="FF0000"/>
                </a:solidFill>
              </a:rPr>
              <a:t>фаст-фуды</a:t>
            </a:r>
            <a:r>
              <a:rPr lang="ru-RU" sz="3600" b="1" dirty="0">
                <a:solidFill>
                  <a:srgbClr val="FF0000"/>
                </a:solidFill>
              </a:rPr>
              <a:t>, чипсы, пьют кока-колу. В результате, у нас возник вопрос: "Какая еда является здоровой, а какая </a:t>
            </a:r>
            <a:r>
              <a:rPr lang="ru-RU" sz="3600" b="1" dirty="0" smtClean="0">
                <a:solidFill>
                  <a:srgbClr val="FF0000"/>
                </a:solidFill>
              </a:rPr>
              <a:t>вредной?" </a:t>
            </a:r>
            <a:endParaRPr lang="ru-RU" sz="3600" b="1"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571480"/>
            <a:ext cx="7772400" cy="1143007"/>
          </a:xfrm>
        </p:spPr>
        <p:txBody>
          <a:bodyPr/>
          <a:lstStyle/>
          <a:p>
            <a:r>
              <a:rPr lang="ru-RU" b="1" dirty="0"/>
              <a:t>Цель данной </a:t>
            </a:r>
            <a:r>
              <a:rPr lang="ru-RU" b="1" dirty="0" smtClean="0"/>
              <a:t>работы:</a:t>
            </a:r>
            <a:endParaRPr lang="ru-RU" dirty="0"/>
          </a:p>
        </p:txBody>
      </p:sp>
      <p:sp>
        <p:nvSpPr>
          <p:cNvPr id="3" name="Содержимое 2"/>
          <p:cNvSpPr>
            <a:spLocks noGrp="1"/>
          </p:cNvSpPr>
          <p:nvPr>
            <p:ph type="subTitle" idx="1"/>
          </p:nvPr>
        </p:nvSpPr>
        <p:spPr>
          <a:xfrm>
            <a:off x="642910" y="2357430"/>
            <a:ext cx="7115180" cy="1857388"/>
          </a:xfrm>
          <a:solidFill>
            <a:schemeClr val="accent3">
              <a:lumMod val="60000"/>
              <a:lumOff val="40000"/>
            </a:schemeClr>
          </a:solidFill>
        </p:spPr>
        <p:txBody>
          <a:bodyPr/>
          <a:lstStyle/>
          <a:p>
            <a:r>
              <a:rPr lang="ru-RU" sz="4000" b="1" dirty="0" smtClean="0">
                <a:solidFill>
                  <a:srgbClr val="FF0000"/>
                </a:solidFill>
              </a:rPr>
              <a:t>-  научиться </a:t>
            </a:r>
            <a:r>
              <a:rPr lang="ru-RU" sz="4000" b="1" dirty="0">
                <a:solidFill>
                  <a:srgbClr val="FF0000"/>
                </a:solidFill>
              </a:rPr>
              <a:t>и создать </a:t>
            </a:r>
            <a:r>
              <a:rPr lang="ru-RU" sz="4000" b="1" dirty="0" err="1">
                <a:solidFill>
                  <a:srgbClr val="FF0000"/>
                </a:solidFill>
              </a:rPr>
              <a:t>лэпбук</a:t>
            </a:r>
            <a:r>
              <a:rPr lang="ru-RU" sz="4000" b="1" dirty="0">
                <a:solidFill>
                  <a:srgbClr val="FF0000"/>
                </a:solidFill>
              </a:rPr>
              <a:t> «Здоровое питание ».</a:t>
            </a:r>
          </a:p>
          <a:p>
            <a:endParaRPr lang="ru-RU" sz="4000"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3"/>
            <a:ext cx="7772400" cy="1071571"/>
          </a:xfrm>
        </p:spPr>
        <p:txBody>
          <a:bodyPr>
            <a:normAutofit fontScale="90000"/>
          </a:bodyPr>
          <a:lstStyle/>
          <a:p>
            <a:r>
              <a:rPr lang="ru-RU" b="1" dirty="0"/>
              <a:t>Задачи:</a:t>
            </a:r>
            <a:r>
              <a:rPr lang="ru-RU" dirty="0"/>
              <a:t/>
            </a:r>
            <a:br>
              <a:rPr lang="ru-RU" dirty="0"/>
            </a:br>
            <a:endParaRPr lang="ru-RU" dirty="0"/>
          </a:p>
        </p:txBody>
      </p:sp>
      <p:sp>
        <p:nvSpPr>
          <p:cNvPr id="3" name="Содержимое 2"/>
          <p:cNvSpPr>
            <a:spLocks noGrp="1"/>
          </p:cNvSpPr>
          <p:nvPr>
            <p:ph type="subTitle" idx="1"/>
          </p:nvPr>
        </p:nvSpPr>
        <p:spPr>
          <a:xfrm>
            <a:off x="357158" y="1571612"/>
            <a:ext cx="8501122" cy="3857652"/>
          </a:xfrm>
          <a:solidFill>
            <a:schemeClr val="accent3">
              <a:lumMod val="60000"/>
              <a:lumOff val="40000"/>
            </a:schemeClr>
          </a:solidFill>
        </p:spPr>
        <p:txBody>
          <a:bodyPr>
            <a:normAutofit fontScale="77500" lnSpcReduction="20000"/>
          </a:bodyPr>
          <a:lstStyle/>
          <a:p>
            <a:pPr algn="l"/>
            <a:r>
              <a:rPr lang="ru-RU" sz="4200" b="1" dirty="0" smtClean="0">
                <a:solidFill>
                  <a:srgbClr val="FF0000"/>
                </a:solidFill>
              </a:rPr>
              <a:t>- найти </a:t>
            </a:r>
            <a:r>
              <a:rPr lang="ru-RU" sz="4200" b="1" dirty="0">
                <a:solidFill>
                  <a:srgbClr val="FF0000"/>
                </a:solidFill>
              </a:rPr>
              <a:t>материал и собрать информацию по данной теме;</a:t>
            </a:r>
          </a:p>
          <a:p>
            <a:pPr algn="l"/>
            <a:r>
              <a:rPr lang="ru-RU" sz="4200" b="1" dirty="0" smtClean="0">
                <a:solidFill>
                  <a:srgbClr val="FF0000"/>
                </a:solidFill>
              </a:rPr>
              <a:t>- выяснить</a:t>
            </a:r>
            <a:r>
              <a:rPr lang="ru-RU" sz="4200" b="1" dirty="0">
                <a:solidFill>
                  <a:srgbClr val="FF0000"/>
                </a:solidFill>
              </a:rPr>
              <a:t>, какие продукты наносят вред нашему здоровью;</a:t>
            </a:r>
          </a:p>
          <a:p>
            <a:pPr algn="l"/>
            <a:r>
              <a:rPr lang="ru-RU" sz="4200" b="1" dirty="0" smtClean="0">
                <a:solidFill>
                  <a:srgbClr val="FF0000"/>
                </a:solidFill>
              </a:rPr>
              <a:t>- узнать </a:t>
            </a:r>
            <a:r>
              <a:rPr lang="ru-RU" sz="4200" b="1" dirty="0">
                <a:solidFill>
                  <a:srgbClr val="FF0000"/>
                </a:solidFill>
              </a:rPr>
              <a:t>о полезных продуктах и правилах здорового питания; </a:t>
            </a:r>
          </a:p>
          <a:p>
            <a:pPr algn="l"/>
            <a:r>
              <a:rPr lang="ru-RU" sz="4200" b="1" dirty="0" smtClean="0">
                <a:solidFill>
                  <a:srgbClr val="FF0000"/>
                </a:solidFill>
              </a:rPr>
              <a:t>- провести </a:t>
            </a:r>
            <a:r>
              <a:rPr lang="ru-RU" sz="4200" b="1" dirty="0">
                <a:solidFill>
                  <a:srgbClr val="FF0000"/>
                </a:solidFill>
              </a:rPr>
              <a:t>анкетирование среди одноклассников о здоровом питании.</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1000109"/>
            <a:ext cx="7772400" cy="1214445"/>
          </a:xfrm>
        </p:spPr>
        <p:txBody>
          <a:bodyPr>
            <a:normAutofit fontScale="90000"/>
          </a:bodyPr>
          <a:lstStyle/>
          <a:p>
            <a:r>
              <a:rPr lang="ru-RU" b="1" dirty="0"/>
              <a:t>Наша </a:t>
            </a:r>
            <a:r>
              <a:rPr lang="ru-RU" b="1" dirty="0" smtClean="0"/>
              <a:t>Гипотеза:</a:t>
            </a:r>
            <a:r>
              <a:rPr lang="ru-RU" dirty="0"/>
              <a:t/>
            </a:r>
            <a:br>
              <a:rPr lang="ru-RU" dirty="0"/>
            </a:br>
            <a:endParaRPr lang="ru-RU" dirty="0"/>
          </a:p>
        </p:txBody>
      </p:sp>
      <p:sp>
        <p:nvSpPr>
          <p:cNvPr id="5" name="Подзаголовок 4"/>
          <p:cNvSpPr>
            <a:spLocks noGrp="1"/>
          </p:cNvSpPr>
          <p:nvPr>
            <p:ph type="subTitle" idx="1"/>
          </p:nvPr>
        </p:nvSpPr>
        <p:spPr>
          <a:xfrm>
            <a:off x="357158" y="2428868"/>
            <a:ext cx="8286808" cy="3209932"/>
          </a:xfrm>
          <a:solidFill>
            <a:schemeClr val="accent3">
              <a:lumMod val="60000"/>
              <a:lumOff val="40000"/>
            </a:schemeClr>
          </a:solidFill>
        </p:spPr>
        <p:txBody>
          <a:bodyPr>
            <a:normAutofit/>
          </a:bodyPr>
          <a:lstStyle/>
          <a:p>
            <a:pPr algn="l"/>
            <a:r>
              <a:rPr lang="ru-RU" sz="3600" b="1" dirty="0" smtClean="0">
                <a:solidFill>
                  <a:srgbClr val="FF0000"/>
                </a:solidFill>
              </a:rPr>
              <a:t>- если </a:t>
            </a:r>
            <a:r>
              <a:rPr lang="ru-RU" sz="3600" b="1" dirty="0">
                <a:solidFill>
                  <a:srgbClr val="FF0000"/>
                </a:solidFill>
              </a:rPr>
              <a:t>мы будем правильно питаться, мы будем меньше болеть, быть более сильным и бодрым.</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1214422"/>
            <a:ext cx="7772400" cy="1071570"/>
          </a:xfrm>
        </p:spPr>
        <p:txBody>
          <a:bodyPr>
            <a:normAutofit fontScale="90000"/>
          </a:bodyPr>
          <a:lstStyle/>
          <a:p>
            <a:r>
              <a:rPr lang="ru-RU" sz="3600" b="1" dirty="0"/>
              <a:t>Этапы работы над </a:t>
            </a:r>
            <a:r>
              <a:rPr lang="ru-RU" sz="3600" b="1" dirty="0" err="1"/>
              <a:t>лэпбуком</a:t>
            </a:r>
            <a:r>
              <a:rPr lang="ru-RU" sz="3600" b="1" dirty="0"/>
              <a:t>:</a:t>
            </a:r>
            <a:r>
              <a:rPr lang="ru-RU" dirty="0"/>
              <a:t/>
            </a:r>
            <a:br>
              <a:rPr lang="ru-RU" dirty="0"/>
            </a:br>
            <a:endParaRPr lang="ru-RU" dirty="0"/>
          </a:p>
        </p:txBody>
      </p:sp>
      <p:sp>
        <p:nvSpPr>
          <p:cNvPr id="5" name="Подзаголовок 4"/>
          <p:cNvSpPr>
            <a:spLocks noGrp="1"/>
          </p:cNvSpPr>
          <p:nvPr>
            <p:ph type="subTitle" idx="1"/>
          </p:nvPr>
        </p:nvSpPr>
        <p:spPr>
          <a:xfrm>
            <a:off x="357158" y="2500306"/>
            <a:ext cx="8358246" cy="3495684"/>
          </a:xfrm>
          <a:solidFill>
            <a:schemeClr val="accent3">
              <a:lumMod val="60000"/>
              <a:lumOff val="40000"/>
            </a:schemeClr>
          </a:solidFill>
        </p:spPr>
        <p:txBody>
          <a:bodyPr>
            <a:normAutofit/>
          </a:bodyPr>
          <a:lstStyle/>
          <a:p>
            <a:pPr algn="l"/>
            <a:r>
              <a:rPr lang="ru-RU" sz="3600" b="1" dirty="0" smtClean="0">
                <a:solidFill>
                  <a:srgbClr val="FF0000"/>
                </a:solidFill>
              </a:rPr>
              <a:t>- выбор </a:t>
            </a:r>
            <a:r>
              <a:rPr lang="ru-RU" sz="3600" b="1" dirty="0">
                <a:solidFill>
                  <a:srgbClr val="FF0000"/>
                </a:solidFill>
              </a:rPr>
              <a:t>темы;</a:t>
            </a:r>
          </a:p>
          <a:p>
            <a:pPr algn="l"/>
            <a:r>
              <a:rPr lang="ru-RU" sz="3600" b="1" dirty="0">
                <a:solidFill>
                  <a:srgbClr val="FF0000"/>
                </a:solidFill>
              </a:rPr>
              <a:t>- обсуждение плана;</a:t>
            </a:r>
          </a:p>
          <a:p>
            <a:pPr algn="l"/>
            <a:r>
              <a:rPr lang="ru-RU" sz="3600" b="1" dirty="0">
                <a:solidFill>
                  <a:srgbClr val="FF0000"/>
                </a:solidFill>
              </a:rPr>
              <a:t>- создание макета;</a:t>
            </a:r>
          </a:p>
          <a:p>
            <a:pPr algn="l"/>
            <a:r>
              <a:rPr lang="ru-RU" sz="3600" b="1" dirty="0">
                <a:solidFill>
                  <a:srgbClr val="FF0000"/>
                </a:solidFill>
              </a:rPr>
              <a:t>- создание шаблона </a:t>
            </a:r>
            <a:r>
              <a:rPr lang="ru-RU" sz="3600" b="1" dirty="0" err="1">
                <a:solidFill>
                  <a:srgbClr val="FF0000"/>
                </a:solidFill>
              </a:rPr>
              <a:t>лэпбука</a:t>
            </a:r>
            <a:r>
              <a:rPr lang="ru-RU" sz="3600" b="1" dirty="0">
                <a:solidFill>
                  <a:srgbClr val="FF0000"/>
                </a:solidFill>
              </a:rPr>
              <a:t>;</a:t>
            </a:r>
          </a:p>
          <a:p>
            <a:endParaRPr lang="ru-RU" sz="3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857233"/>
            <a:ext cx="7772400" cy="1785949"/>
          </a:xfrm>
        </p:spPr>
        <p:txBody>
          <a:bodyPr>
            <a:normAutofit fontScale="90000"/>
          </a:bodyPr>
          <a:lstStyle/>
          <a:p>
            <a:r>
              <a:rPr lang="ru-RU" b="1" dirty="0"/>
              <a:t>Практическая значимость проекта:</a:t>
            </a:r>
            <a:r>
              <a:rPr lang="ru-RU" dirty="0"/>
              <a:t/>
            </a:r>
            <a:br>
              <a:rPr lang="ru-RU" dirty="0"/>
            </a:br>
            <a:endParaRPr lang="ru-RU" dirty="0"/>
          </a:p>
        </p:txBody>
      </p:sp>
      <p:sp>
        <p:nvSpPr>
          <p:cNvPr id="5" name="Подзаголовок 4"/>
          <p:cNvSpPr>
            <a:spLocks noGrp="1"/>
          </p:cNvSpPr>
          <p:nvPr>
            <p:ph type="subTitle" idx="1"/>
          </p:nvPr>
        </p:nvSpPr>
        <p:spPr>
          <a:xfrm>
            <a:off x="357158" y="3071810"/>
            <a:ext cx="8572560" cy="3500462"/>
          </a:xfrm>
          <a:solidFill>
            <a:schemeClr val="accent3">
              <a:lumMod val="60000"/>
              <a:lumOff val="40000"/>
            </a:schemeClr>
          </a:solidFill>
        </p:spPr>
        <p:txBody>
          <a:bodyPr>
            <a:normAutofit/>
          </a:bodyPr>
          <a:lstStyle/>
          <a:p>
            <a:pPr algn="l"/>
            <a:r>
              <a:rPr lang="ru-RU" sz="3600" b="1" dirty="0" smtClean="0">
                <a:solidFill>
                  <a:srgbClr val="FF0000"/>
                </a:solidFill>
              </a:rPr>
              <a:t>-</a:t>
            </a:r>
            <a:r>
              <a:rPr lang="ru-RU" sz="3600" dirty="0" smtClean="0"/>
              <a:t>  </a:t>
            </a:r>
            <a:r>
              <a:rPr lang="ru-RU" sz="3600" b="1" dirty="0">
                <a:solidFill>
                  <a:srgbClr val="FF0000"/>
                </a:solidFill>
              </a:rPr>
              <a:t>мы думаем, что данный материал  может быть использован на уроках английского языка, на факультативных занятиях и классных часах.</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265</TotalTime>
  <Words>811</Words>
  <PresentationFormat>Экран (4:3)</PresentationFormat>
  <Paragraphs>74</Paragraphs>
  <Slides>17</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 </vt:lpstr>
      <vt:lpstr>Продукт проекта: </vt:lpstr>
      <vt:lpstr>Актуальность: </vt:lpstr>
      <vt:lpstr>Постановка проблемы: </vt:lpstr>
      <vt:lpstr>Цель данной работы:</vt:lpstr>
      <vt:lpstr>Задачи: </vt:lpstr>
      <vt:lpstr>Наша Гипотеза: </vt:lpstr>
      <vt:lpstr>Этапы работы над лэпбуком: </vt:lpstr>
      <vt:lpstr>Практическая значимость проекта: </vt:lpstr>
      <vt:lpstr>Здоровье</vt:lpstr>
      <vt:lpstr>Нездоровое питание </vt:lpstr>
      <vt:lpstr>                                        Здоровая пища</vt:lpstr>
      <vt:lpstr> Правила здоровья питания</vt:lpstr>
      <vt:lpstr>Запомни семь важных вещей</vt:lpstr>
      <vt:lpstr>Опрос одноклассников</vt:lpstr>
      <vt:lpstr>Вывод</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Здоровое питание </dc:title>
  <dc:creator>USER</dc:creator>
  <cp:lastModifiedBy>USER</cp:lastModifiedBy>
  <cp:revision>33</cp:revision>
  <dcterms:created xsi:type="dcterms:W3CDTF">2017-03-26T16:12:26Z</dcterms:created>
  <dcterms:modified xsi:type="dcterms:W3CDTF">2017-09-19T16:52:57Z</dcterms:modified>
</cp:coreProperties>
</file>