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sldIdLst>
    <p:sldId id="287" r:id="rId2"/>
    <p:sldId id="305" r:id="rId3"/>
    <p:sldId id="304" r:id="rId4"/>
    <p:sldId id="308" r:id="rId5"/>
    <p:sldId id="309" r:id="rId6"/>
    <p:sldId id="291" r:id="rId7"/>
    <p:sldId id="295" r:id="rId8"/>
    <p:sldId id="301" r:id="rId9"/>
    <p:sldId id="300" r:id="rId10"/>
    <p:sldId id="289" r:id="rId11"/>
    <p:sldId id="292" r:id="rId12"/>
    <p:sldId id="293" r:id="rId13"/>
    <p:sldId id="302" r:id="rId14"/>
    <p:sldId id="303" r:id="rId15"/>
    <p:sldId id="29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000"/>
    <a:srgbClr val="FF5757"/>
    <a:srgbClr val="9A0000"/>
    <a:srgbClr val="33CC33"/>
    <a:srgbClr val="99CC00"/>
    <a:srgbClr val="CCFF66"/>
    <a:srgbClr val="FFCC00"/>
    <a:srgbClr val="FF9900"/>
    <a:srgbClr val="FF505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650A-4F66-411C-ADE8-F4C925B794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02B41-D706-43FB-BF34-92C712B2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25D6-FF2D-4A44-B612-8E60E6F6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80B4D-DC32-4D20-83C0-12B2774EC2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0DA8-BB84-4D54-A723-CE1D9EED7F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19747-9B30-4DBB-8752-1F954FAE3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6578E-457D-4E9C-9708-0375BBB747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506A1-5358-461C-8C78-463C8AA00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91EE-C71D-4BE3-93E7-8AF3E685B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7FCC-60F1-4869-AF25-B32F1478C2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4283-D38A-4642-899C-C359E3F007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DD88710-1291-4F95-B91A-6ED0F97FAF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971550" y="981075"/>
            <a:ext cx="7561263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3491880" y="3933056"/>
            <a:ext cx="51831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1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Борисова С.В., </a:t>
            </a:r>
          </a:p>
          <a:p>
            <a:pPr algn="r">
              <a:lnSpc>
                <a:spcPct val="11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</a:t>
            </a:r>
          </a:p>
          <a:p>
            <a:pPr algn="r">
              <a:lnSpc>
                <a:spcPct val="11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МАОУ «СОШ №1» г. Нурлат РТ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692696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   </a:t>
            </a:r>
            <a:r>
              <a:rPr lang="ru-RU" sz="2800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  <a:t>«Современный  урок с позиции       здоровьесберегающих</a:t>
            </a:r>
            <a:r>
              <a:rPr lang="ru-RU" sz="2800" b="1" i="1" dirty="0">
                <a:solidFill>
                  <a:srgbClr val="9A00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  <a:t>   технологий</a:t>
            </a:r>
            <a:br>
              <a:rPr lang="ru-RU" sz="2800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</a:br>
            <a:r>
              <a:rPr lang="ru-RU" sz="2800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  <a:t>           в рамках ФГОС»</a:t>
            </a:r>
            <a:r>
              <a:rPr lang="ru-RU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  <a:t/>
            </a:r>
            <a:br>
              <a:rPr lang="ru-RU" b="1" i="1" dirty="0" smtClean="0">
                <a:solidFill>
                  <a:srgbClr val="9A0000"/>
                </a:solidFill>
                <a:latin typeface="Arial" charset="0"/>
                <a:cs typeface="Arial" charset="0"/>
              </a:rPr>
            </a:br>
            <a:endParaRPr lang="ru-RU" sz="2000" dirty="0">
              <a:solidFill>
                <a:srgbClr val="9A0000"/>
              </a:solidFill>
            </a:endParaRPr>
          </a:p>
        </p:txBody>
      </p:sp>
      <p:pic>
        <p:nvPicPr>
          <p:cNvPr id="2050" name="Picture 2" descr="C:\Users\HOME\Desktop\390602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2664296" cy="232364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05273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5267" y="2276872"/>
            <a:ext cx="1524000" cy="1927225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167" y="4401907"/>
            <a:ext cx="1816100" cy="16398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24989" y="1785926"/>
            <a:ext cx="50720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Выполнение рекомендаций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СанПиНа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освещенности кабинета, требования к мебели;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температурный режим помещения;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проветривание помещения;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уровень шума;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и длительность применения ТСО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98629"/>
            <a:ext cx="73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9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Характеристика </a:t>
            </a:r>
            <a:endParaRPr lang="ru-RU" sz="2400" b="1" dirty="0" smtClean="0">
              <a:solidFill>
                <a:srgbClr val="9A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9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здоровьесберегающего </a:t>
            </a:r>
            <a:r>
              <a:rPr lang="ru-RU" sz="2400" b="1" dirty="0" smtClean="0">
                <a:solidFill>
                  <a:srgbClr val="9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урока </a:t>
            </a:r>
            <a:endParaRPr lang="ru-RU" sz="2400" dirty="0">
              <a:solidFill>
                <a:srgbClr val="9A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7233" y="130483"/>
            <a:ext cx="7543800" cy="3886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charset="0"/>
                <a:cs typeface="Arial" charset="0"/>
              </a:rPr>
              <a:t>игровые ситуации на уроках</a:t>
            </a:r>
            <a:r>
              <a:rPr lang="ru-RU" sz="2400" b="1" dirty="0" smtClean="0">
                <a:latin typeface="Arial" charset="0"/>
                <a:cs typeface="Arial" charset="0"/>
              </a:rPr>
              <a:t>;</a:t>
            </a:r>
            <a:endParaRPr lang="ru-RU" sz="2400" b="1" dirty="0">
              <a:latin typeface="Arial" charset="0"/>
              <a:cs typeface="Arial" charset="0"/>
            </a:endParaRPr>
          </a:p>
          <a:p>
            <a:r>
              <a:rPr lang="ru-RU" sz="2400" b="1" dirty="0" smtClean="0">
                <a:latin typeface="Arial" charset="0"/>
                <a:cs typeface="Arial" charset="0"/>
              </a:rPr>
              <a:t>разные </a:t>
            </a:r>
            <a:r>
              <a:rPr lang="ru-RU" sz="2400" b="1" dirty="0" smtClean="0">
                <a:latin typeface="Arial" charset="0"/>
                <a:cs typeface="Arial" charset="0"/>
              </a:rPr>
              <a:t>формы уроков</a:t>
            </a:r>
            <a:r>
              <a:rPr lang="ru-RU" sz="2400" b="1" dirty="0" smtClean="0">
                <a:latin typeface="Arial" charset="0"/>
                <a:cs typeface="Arial" charset="0"/>
              </a:rPr>
              <a:t>;</a:t>
            </a:r>
          </a:p>
          <a:p>
            <a:r>
              <a:rPr lang="ru-RU" sz="2400" b="1" dirty="0" smtClean="0">
                <a:latin typeface="Arial" charset="0"/>
                <a:cs typeface="Arial" charset="0"/>
              </a:rPr>
              <a:t>использование </a:t>
            </a:r>
            <a:r>
              <a:rPr lang="ru-RU" sz="2400" b="1" dirty="0" smtClean="0">
                <a:latin typeface="Arial" charset="0"/>
                <a:cs typeface="Arial" charset="0"/>
              </a:rPr>
              <a:t>парной и групповой работы</a:t>
            </a:r>
            <a:r>
              <a:rPr lang="ru-RU" sz="2400" b="1" dirty="0" smtClean="0">
                <a:latin typeface="Arial" charset="0"/>
                <a:cs typeface="Arial" charset="0"/>
              </a:rPr>
              <a:t>;</a:t>
            </a:r>
          </a:p>
          <a:p>
            <a:r>
              <a:rPr lang="ru-RU" sz="2400" b="1" dirty="0" smtClean="0">
                <a:latin typeface="Arial" charset="0"/>
                <a:cs typeface="Arial" charset="0"/>
              </a:rPr>
              <a:t>драматизации </a:t>
            </a:r>
            <a:r>
              <a:rPr lang="ru-RU" sz="2400" b="1" dirty="0" smtClean="0">
                <a:latin typeface="Arial" charset="0"/>
                <a:cs typeface="Arial" charset="0"/>
              </a:rPr>
              <a:t>диалогов с движением;</a:t>
            </a:r>
            <a:br>
              <a:rPr lang="ru-RU" sz="2400" b="1" dirty="0" smtClean="0">
                <a:latin typeface="Arial" charset="0"/>
                <a:cs typeface="Arial" charset="0"/>
              </a:rPr>
            </a:br>
            <a:endParaRPr lang="ru-RU" sz="2400" dirty="0"/>
          </a:p>
        </p:txBody>
      </p:sp>
      <p:pic>
        <p:nvPicPr>
          <p:cNvPr id="5" name="Рисунок 4" descr="Изображение 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392284" y="3284984"/>
            <a:ext cx="2356179" cy="197757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050" name="Picture 2" descr="C:\Users\HOME\Desktop\rol imen sushestvitelnyh v rech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6" y="3717032"/>
            <a:ext cx="2610377" cy="196648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7" y="4169332"/>
            <a:ext cx="2465121" cy="1847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разыгрывание </a:t>
            </a:r>
            <a:r>
              <a:rPr lang="ru-RU" sz="2000" b="1" dirty="0" smtClean="0">
                <a:latin typeface="Arial" charset="0"/>
                <a:cs typeface="Arial" charset="0"/>
              </a:rPr>
              <a:t>сценок литературных </a:t>
            </a:r>
            <a:r>
              <a:rPr lang="ru-RU" sz="2000" b="1" dirty="0" smtClean="0">
                <a:latin typeface="Arial" charset="0"/>
                <a:cs typeface="Arial" charset="0"/>
              </a:rPr>
              <a:t>сюжетов;</a:t>
            </a:r>
            <a:endParaRPr lang="ru-RU" sz="2000" b="1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подвижные </a:t>
            </a:r>
            <a:r>
              <a:rPr lang="ru-RU" sz="2000" b="1" dirty="0" smtClean="0">
                <a:latin typeface="Arial" charset="0"/>
                <a:cs typeface="Arial" charset="0"/>
              </a:rPr>
              <a:t>игры на </a:t>
            </a:r>
            <a:r>
              <a:rPr lang="ru-RU" sz="2000" b="1" dirty="0" smtClean="0">
                <a:latin typeface="Arial" charset="0"/>
                <a:cs typeface="Arial" charset="0"/>
              </a:rPr>
              <a:t>переменах;</a:t>
            </a:r>
            <a:endParaRPr lang="ru-RU" sz="2000" b="1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наглядность;</a:t>
            </a:r>
            <a:endParaRPr lang="ru-RU" sz="2000" b="1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занимательные упражнения;</a:t>
            </a:r>
            <a:endParaRPr lang="ru-RU" sz="2000" b="1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фантазирование;</a:t>
            </a:r>
            <a:endParaRPr lang="ru-RU" sz="2000" b="1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charset="0"/>
                <a:cs typeface="Arial" charset="0"/>
              </a:rPr>
              <a:t>творческие  </a:t>
            </a:r>
            <a:r>
              <a:rPr lang="ru-RU" sz="2000" b="1" dirty="0" smtClean="0">
                <a:latin typeface="Arial" charset="0"/>
                <a:cs typeface="Arial" charset="0"/>
              </a:rPr>
              <a:t>домашние задания</a:t>
            </a:r>
            <a:endParaRPr lang="ru-RU" sz="2000" dirty="0"/>
          </a:p>
        </p:txBody>
      </p:sp>
      <p:pic>
        <p:nvPicPr>
          <p:cNvPr id="8" name="Рисунок 7" descr="Изображение 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160114"/>
            <a:ext cx="2154361" cy="14362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075" name="Picture 3" descr="C:\Users\HOME\Desktop\8big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734" y="4288741"/>
            <a:ext cx="1991813" cy="14938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OME\Desktop\fi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2154361" cy="16184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HOME\Desktop\28251277_e0aa981a9c6424f90e302470fc4e190e_8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57809"/>
            <a:ext cx="2012497" cy="15121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27584" y="548680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Особенности здоровьесберегающих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образовательных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технологий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отсутствие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назидательности и авторитарности,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воспитание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а не изучение культуры здоровья,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элементы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индивидуализации обучения,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наличие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мотивации на здоровый образ жизни учителя и учеников,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интерес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 учебе, желание идти в школу,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наличие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физкультминуток,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наличие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гигиенического контроля.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43608" y="404664"/>
            <a:ext cx="7215238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Основные принципы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здоровьесберегающих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технологий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учет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возрастно-половых особенностей;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учет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состояния здоровья ученика и его индивидуальных психофизических особенностей при выборе форм, методов и средств обучения;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структурирование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урока на три части в зависимости от уровня умственной работоспособности учащихся  (вводная часть, основная и заключительная)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использование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здоровьесберегающих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действий для сохранения работоспособности и расширения функциональных возможностей организма учащихся.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59632" y="-243408"/>
            <a:ext cx="7772400" cy="122396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9A0000"/>
                </a:solidFill>
                <a:latin typeface="Arial" charset="0"/>
                <a:cs typeface="Arial" charset="0"/>
              </a:rPr>
              <a:t>Приёмы здоровьесбережения</a:t>
            </a:r>
            <a:endParaRPr lang="ru-RU" sz="3600" dirty="0">
              <a:solidFill>
                <a:srgbClr val="9A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91250" y="1537810"/>
            <a:ext cx="2681288" cy="1152127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Дыхательные упражнения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724501" y="3009347"/>
            <a:ext cx="3756025" cy="1224136"/>
          </a:xfrm>
          <a:prstGeom prst="ellipse">
            <a:avLst/>
          </a:prstGeom>
          <a:gradFill flip="none" rotWithShape="1">
            <a:gsLst>
              <a:gs pos="0">
                <a:srgbClr val="66FF66">
                  <a:tint val="66000"/>
                  <a:satMod val="160000"/>
                </a:srgbClr>
              </a:gs>
              <a:gs pos="50000">
                <a:srgbClr val="66FF66">
                  <a:tint val="44500"/>
                  <a:satMod val="160000"/>
                </a:srgbClr>
              </a:gs>
              <a:gs pos="100000">
                <a:srgbClr val="66FF66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профилактики нарушения  осанки</a:t>
            </a:r>
          </a:p>
        </p:txBody>
      </p:sp>
      <p:sp>
        <p:nvSpPr>
          <p:cNvPr id="10" name="Овал 9"/>
          <p:cNvSpPr/>
          <p:nvPr/>
        </p:nvSpPr>
        <p:spPr>
          <a:xfrm>
            <a:off x="4788024" y="2937339"/>
            <a:ext cx="3838575" cy="1296144"/>
          </a:xfrm>
          <a:prstGeom prst="ellipse">
            <a:avLst/>
          </a:prstGeom>
          <a:gradFill flip="none" rotWithShape="1">
            <a:gsLst>
              <a:gs pos="0">
                <a:srgbClr val="FF0066">
                  <a:tint val="66000"/>
                  <a:satMod val="160000"/>
                </a:srgbClr>
              </a:gs>
              <a:gs pos="50000">
                <a:srgbClr val="FF0066">
                  <a:tint val="44500"/>
                  <a:satMod val="160000"/>
                </a:srgbClr>
              </a:gs>
              <a:gs pos="100000">
                <a:srgbClr val="FF0066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Элементы звукотерапии и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цветотерапии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132138" y="1772816"/>
            <a:ext cx="2757487" cy="12241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Упражнения для кистей  рук</a:t>
            </a:r>
          </a:p>
        </p:txBody>
      </p:sp>
      <p:sp>
        <p:nvSpPr>
          <p:cNvPr id="15" name="Овал 14"/>
          <p:cNvSpPr/>
          <p:nvPr/>
        </p:nvSpPr>
        <p:spPr>
          <a:xfrm>
            <a:off x="395536" y="1686908"/>
            <a:ext cx="2304256" cy="1224136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Гимнастика для </a:t>
            </a: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глаз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131840" y="1772816"/>
            <a:ext cx="2757487" cy="12241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Пальчиковая гимнастика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12506" y="4422523"/>
            <a:ext cx="2757487" cy="12241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Минутки релаксации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79158" y="4413939"/>
            <a:ext cx="3401368" cy="1152127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Оздоровительные минутки</a:t>
            </a:r>
            <a:endParaRPr lang="ru-RU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468313" y="1700213"/>
            <a:ext cx="82073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  <a:buSzPct val="110000"/>
            </a:pP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971600" y="748467"/>
            <a:ext cx="81724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«Забота о здоровье ребёнка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–это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не просто комплекс санитарно-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гигиенических норм и правил…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и не свод требований к режиму, 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питанию, труду, отдыху. Это прежде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всего забота о гармоничной полноте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всех физических и духовных сил, и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венцом этой гармонии является 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радость творчества»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                               В.А.Сухомлинский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HOME\Desktop\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7" t="24532" r="2351" b="6445"/>
          <a:stretch/>
        </p:blipFill>
        <p:spPr bwMode="auto">
          <a:xfrm>
            <a:off x="468313" y="2395623"/>
            <a:ext cx="2537136" cy="31924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40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 rot="10800000" flipV="1">
            <a:off x="467544" y="1052736"/>
            <a:ext cx="2171700" cy="357187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Р- 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Ь-</a:t>
            </a:r>
            <a:b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solidFill>
                  <a:srgbClr val="A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Е-</a:t>
            </a:r>
            <a:endParaRPr lang="ru-RU" sz="3200" b="1" spc="50" dirty="0">
              <a:ln w="11430"/>
              <a:solidFill>
                <a:srgbClr val="A2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648" y="-171400"/>
            <a:ext cx="5786437" cy="5643562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2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Задор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5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Движение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Оптимизм, образ жизни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Радость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FF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Образованность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Восторг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-----------------------</a:t>
            </a:r>
            <a:r>
              <a:rPr lang="ru-RU" sz="105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CC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Единство души и тела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CC3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468313" y="1700213"/>
            <a:ext cx="82073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  <a:buSzPct val="110000"/>
            </a:pP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899592" y="836712"/>
            <a:ext cx="802838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b="1" dirty="0">
                <a:solidFill>
                  <a:srgbClr val="9A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Здоровье </a:t>
            </a:r>
            <a:r>
              <a:rPr lang="ru-RU" sz="2400" b="1" dirty="0" smtClean="0">
                <a:solidFill>
                  <a:srgbClr val="9A0000"/>
                </a:solidFill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человека </a:t>
            </a:r>
            <a:r>
              <a:rPr lang="ru-RU" sz="2400" b="1" dirty="0">
                <a:solidFill>
                  <a:srgbClr val="9A0000"/>
                </a:solidFill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itchFamily="34" charset="0"/>
                <a:ea typeface="Times New Roman" pitchFamily="18" charset="0"/>
                <a:cs typeface="Arial" panose="020B0604020202020204" pitchFamily="34" charset="0"/>
              </a:rPr>
              <a:t>это состояние полного физического, духовного и социального благополучия, а не только отсутствие болезней и физических недостатков </a:t>
            </a:r>
          </a:p>
          <a:p>
            <a:pPr lvl="0"/>
            <a:endParaRPr lang="ru-RU" sz="2400" b="1" i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lvl="0" eaLnBrk="0" hangingPunct="0"/>
            <a:endParaRPr lang="ru-RU" sz="2400" b="1" i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79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468313" y="1700213"/>
            <a:ext cx="82073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  <a:buSzPct val="110000"/>
            </a:pP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899592" y="836712"/>
            <a:ext cx="802838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b="1" dirty="0">
                <a:solidFill>
                  <a:srgbClr val="A20000"/>
                </a:solidFill>
                <a:latin typeface="Arial" pitchFamily="34" charset="0"/>
                <a:ea typeface="Times New Roman" pitchFamily="18" charset="0"/>
              </a:rPr>
              <a:t>Здоровье </a:t>
            </a:r>
            <a:r>
              <a:rPr lang="ru-RU" sz="2400" b="1" dirty="0" smtClean="0">
                <a:solidFill>
                  <a:srgbClr val="A20000"/>
                </a:solidFill>
                <a:latin typeface="Arial" pitchFamily="34" charset="0"/>
                <a:ea typeface="Times New Roman" pitchFamily="18" charset="0"/>
              </a:rPr>
              <a:t>человека </a:t>
            </a:r>
            <a:r>
              <a:rPr lang="ru-RU" sz="2400" b="1" dirty="0">
                <a:solidFill>
                  <a:srgbClr val="A20000"/>
                </a:solidFill>
                <a:latin typeface="Arial" pitchFamily="34" charset="0"/>
                <a:ea typeface="Times New Roman" pitchFamily="18" charset="0"/>
              </a:rPr>
              <a:t>– </a:t>
            </a:r>
            <a:r>
              <a:rPr lang="ru-RU" sz="2400" dirty="0">
                <a:latin typeface="Arial" pitchFamily="34" charset="0"/>
                <a:ea typeface="Times New Roman" pitchFamily="18" charset="0"/>
              </a:rPr>
              <a:t>это состояние полного физического, духовного и социального благополучия, а не только отсутствие болезней и физических недостатков </a:t>
            </a:r>
          </a:p>
          <a:p>
            <a:pPr lvl="0"/>
            <a:endParaRPr lang="ru-RU" sz="2400" b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9A0000"/>
                </a:solidFill>
                <a:latin typeface="Arial" pitchFamily="34" charset="0"/>
                <a:ea typeface="Times New Roman" pitchFamily="18" charset="0"/>
              </a:rPr>
              <a:t>Здоровьесберегающие </a:t>
            </a:r>
            <a:r>
              <a:rPr lang="ru-RU" sz="2400" b="1" dirty="0">
                <a:solidFill>
                  <a:srgbClr val="9A0000"/>
                </a:solidFill>
                <a:latin typeface="Arial" pitchFamily="34" charset="0"/>
                <a:ea typeface="Times New Roman" pitchFamily="18" charset="0"/>
              </a:rPr>
              <a:t>технологии </a:t>
            </a:r>
            <a:r>
              <a:rPr lang="ru-RU" sz="2400" b="1" dirty="0" smtClean="0">
                <a:solidFill>
                  <a:srgbClr val="9A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это </a:t>
            </a:r>
            <a:r>
              <a:rPr lang="ru-RU" sz="2400" dirty="0">
                <a:latin typeface="Arial" pitchFamily="34" charset="0"/>
                <a:ea typeface="Times New Roman" pitchFamily="18" charset="0"/>
              </a:rPr>
              <a:t>специально организованное взаимодействие детей и педагога; 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процесс</a:t>
            </a:r>
            <a:r>
              <a:rPr lang="ru-RU" sz="2400" dirty="0">
                <a:latin typeface="Arial" pitchFamily="34" charset="0"/>
                <a:ea typeface="Times New Roman" pitchFamily="18" charset="0"/>
              </a:rPr>
              <a:t>, направленный на обеспечение физического, психического и социального благополучия ребенка.</a:t>
            </a:r>
          </a:p>
          <a:p>
            <a:pPr lvl="0" eaLnBrk="0" hangingPunct="0"/>
            <a:endParaRPr lang="ru-RU" sz="2400" b="1" i="1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70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5900"/>
            <a:ext cx="7543800" cy="3886200"/>
          </a:xfrm>
        </p:spPr>
        <p:txBody>
          <a:bodyPr/>
          <a:lstStyle/>
          <a:p>
            <a:pPr marL="514350" indent="-514350">
              <a:buNone/>
            </a:pP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    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/>
              <a:t> </a:t>
            </a:r>
          </a:p>
          <a:p>
            <a:pPr marL="514350" indent="-514350">
              <a:buNone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технология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личностно-ориентированного обучения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технология дифференцированного обучения 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технология рефлексивного обучения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педагогика сотрудничества 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технология игровых методов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HOME\Desktop\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2472417" cy="244827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530" y="386553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 </a:t>
            </a:r>
            <a:r>
              <a:rPr lang="ru-RU" sz="2800" b="1" dirty="0" smtClean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технологии  </a:t>
            </a:r>
            <a:r>
              <a:rPr lang="ru-RU" sz="2800" b="1" dirty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здоровьесберегающей </a:t>
            </a:r>
            <a:r>
              <a:rPr lang="ru-RU" sz="2800" b="1" dirty="0" smtClean="0">
                <a:solidFill>
                  <a:srgbClr val="A2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направленности</a:t>
            </a:r>
            <a:endParaRPr lang="ru-RU" dirty="0">
              <a:solidFill>
                <a:srgbClr val="A2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596" y="1988840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Физиология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596" y="2761456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Познавательные </a:t>
            </a:r>
          </a:p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потребности 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951" y="3559082"/>
            <a:ext cx="43415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u="sng" dirty="0" smtClean="0"/>
          </a:p>
          <a:p>
            <a:r>
              <a:rPr lang="ru-RU" sz="2800" b="1" dirty="0" smtClean="0"/>
              <a:t>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Эмоции</a:t>
            </a:r>
            <a:endParaRPr lang="ru-RU" sz="2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157" y="4743988"/>
            <a:ext cx="4582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Успех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C:\Users\HOME\Desktop\001044392_1-490c645ee2056e422ebe52ba6d9b5fa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78" r="65140"/>
          <a:stretch/>
        </p:blipFill>
        <p:spPr bwMode="auto">
          <a:xfrm>
            <a:off x="3851920" y="3925672"/>
            <a:ext cx="1866685" cy="20731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Desktop\001044392_1-490c645ee2056e422ebe52ba6d9b5fa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4" t="56458"/>
          <a:stretch/>
        </p:blipFill>
        <p:spPr bwMode="auto">
          <a:xfrm>
            <a:off x="6372200" y="3429000"/>
            <a:ext cx="2088232" cy="21826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HOME\Desktop\1437110068_bigstock-tired-schoolboy-3628008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0" t="2350" r="20469" b="20997"/>
          <a:stretch/>
        </p:blipFill>
        <p:spPr bwMode="auto">
          <a:xfrm>
            <a:off x="5112770" y="1028310"/>
            <a:ext cx="2518860" cy="21786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p"/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857224" y="1785926"/>
            <a:ext cx="728667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«Каким должен быть современный здоровьесберегающий урок?»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620688"/>
            <a:ext cx="678661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9A0000"/>
                </a:solidFill>
                <a:latin typeface="Arial" pitchFamily="34" charset="0"/>
                <a:ea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овременный здоровьесберегающий урок должен включать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Arial" pitchFamily="34" charset="0"/>
                <a:ea typeface="Times New Roman" pitchFamily="18" charset="0"/>
              </a:rPr>
              <a:t>3 этапа: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9A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9A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 1 этапе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– учитель, совместно с детьми,  добывает  информацию, построенную таким образом, чтобы стимулировать вопросы учащихся.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 2 этапе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учащиеся задают вопросы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 3 этапе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учитель и дети находят на них ответы.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1833</TotalTime>
  <Words>460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NewsPrint</vt:lpstr>
      <vt:lpstr>Презентация PowerPoint</vt:lpstr>
      <vt:lpstr>Презентация PowerPoint</vt:lpstr>
      <vt:lpstr>З- Д- О- Р-  О- В- Ь- Е-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Приёмы здоровьесбережения</vt:lpstr>
    </vt:vector>
  </TitlesOfParts>
  <Company>МОУ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56</cp:revision>
  <dcterms:created xsi:type="dcterms:W3CDTF">2008-11-30T08:50:27Z</dcterms:created>
  <dcterms:modified xsi:type="dcterms:W3CDTF">2016-12-06T07:50:31Z</dcterms:modified>
</cp:coreProperties>
</file>