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9" autoAdjust="0"/>
    <p:restoredTop sz="94660"/>
  </p:normalViewPr>
  <p:slideViewPr>
    <p:cSldViewPr snapToGrid="0">
      <p:cViewPr>
        <p:scale>
          <a:sx n="57" d="100"/>
          <a:sy n="57" d="100"/>
        </p:scale>
        <p:origin x="384" y="-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E8A24-A6FA-4A42-BC37-E464B75C1524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0FEC-4CAD-45AF-9FF0-27A07628E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023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E8A24-A6FA-4A42-BC37-E464B75C1524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0FEC-4CAD-45AF-9FF0-27A07628E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986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E8A24-A6FA-4A42-BC37-E464B75C1524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0FEC-4CAD-45AF-9FF0-27A07628E22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56068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E8A24-A6FA-4A42-BC37-E464B75C1524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0FEC-4CAD-45AF-9FF0-27A07628E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786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E8A24-A6FA-4A42-BC37-E464B75C1524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0FEC-4CAD-45AF-9FF0-27A07628E22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93993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E8A24-A6FA-4A42-BC37-E464B75C1524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0FEC-4CAD-45AF-9FF0-27A07628E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644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E8A24-A6FA-4A42-BC37-E464B75C1524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0FEC-4CAD-45AF-9FF0-27A07628E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038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E8A24-A6FA-4A42-BC37-E464B75C1524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0FEC-4CAD-45AF-9FF0-27A07628E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154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E8A24-A6FA-4A42-BC37-E464B75C1524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0FEC-4CAD-45AF-9FF0-27A07628E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037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E8A24-A6FA-4A42-BC37-E464B75C1524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0FEC-4CAD-45AF-9FF0-27A07628E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048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E8A24-A6FA-4A42-BC37-E464B75C1524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0FEC-4CAD-45AF-9FF0-27A07628E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769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E8A24-A6FA-4A42-BC37-E464B75C1524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0FEC-4CAD-45AF-9FF0-27A07628E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797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E8A24-A6FA-4A42-BC37-E464B75C1524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0FEC-4CAD-45AF-9FF0-27A07628E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410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E8A24-A6FA-4A42-BC37-E464B75C1524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0FEC-4CAD-45AF-9FF0-27A07628E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7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E8A24-A6FA-4A42-BC37-E464B75C1524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0FEC-4CAD-45AF-9FF0-27A07628E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982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E8A24-A6FA-4A42-BC37-E464B75C1524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0FEC-4CAD-45AF-9FF0-27A07628E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060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E8A24-A6FA-4A42-BC37-E464B75C1524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B5B20FEC-4CAD-45AF-9FF0-27A07628E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67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edpro.ru/basic/6/69.ht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812800"/>
            <a:ext cx="7766936" cy="3238036"/>
          </a:xfrm>
        </p:spPr>
        <p:txBody>
          <a:bodyPr/>
          <a:lstStyle/>
          <a:p>
            <a:pPr algn="ctr"/>
            <a:r>
              <a:rPr lang="ru-RU" sz="6000" b="1" dirty="0" smtClean="0"/>
              <a:t>Признаки методологической культуры педагога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2602" y="5083766"/>
            <a:ext cx="8415866" cy="1096899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j-lt"/>
              </a:rPr>
              <a:t>Выполнила студентка гр.:02021303</a:t>
            </a:r>
          </a:p>
          <a:p>
            <a:r>
              <a:rPr lang="ru-RU" dirty="0" smtClean="0">
                <a:solidFill>
                  <a:schemeClr val="tx1"/>
                </a:solidFill>
                <a:latin typeface="+mj-lt"/>
              </a:rPr>
              <a:t>Труфанова Татьяна</a:t>
            </a:r>
            <a:endParaRPr lang="ru-RU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24159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892" y="568509"/>
            <a:ext cx="9381067" cy="421419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+mj-lt"/>
              </a:rPr>
              <a:t>	</a:t>
            </a:r>
            <a:r>
              <a:rPr lang="ru-RU" sz="2800" dirty="0" smtClean="0">
                <a:solidFill>
                  <a:schemeClr val="tx1"/>
                </a:solidFill>
                <a:latin typeface="+mj-lt"/>
              </a:rPr>
              <a:t>По </a:t>
            </a:r>
            <a:r>
              <a:rPr lang="ru-RU" sz="2800" dirty="0">
                <a:solidFill>
                  <a:schemeClr val="tx1"/>
                </a:solidFill>
                <a:latin typeface="+mj-lt"/>
              </a:rPr>
              <a:t>мнению Г.Х. </a:t>
            </a:r>
            <a:r>
              <a:rPr lang="ru-RU" sz="2800" dirty="0" smtClean="0">
                <a:solidFill>
                  <a:schemeClr val="tx1"/>
                </a:solidFill>
                <a:latin typeface="+mj-lt"/>
              </a:rPr>
              <a:t>Валеева, </a:t>
            </a:r>
            <a:r>
              <a:rPr lang="ru-RU" sz="2800" dirty="0">
                <a:solidFill>
                  <a:schemeClr val="tx1"/>
                </a:solidFill>
                <a:latin typeface="+mj-lt"/>
              </a:rPr>
              <a:t>методологическая культура </a:t>
            </a:r>
            <a:r>
              <a:rPr lang="ru-RU" sz="2800" dirty="0" smtClean="0">
                <a:solidFill>
                  <a:schemeClr val="tx1"/>
                </a:solidFill>
                <a:latin typeface="+mj-lt"/>
              </a:rPr>
              <a:t>учителя − </a:t>
            </a:r>
            <a:r>
              <a:rPr lang="ru-RU" sz="2800" dirty="0">
                <a:solidFill>
                  <a:schemeClr val="tx1"/>
                </a:solidFill>
                <a:latin typeface="+mj-lt"/>
              </a:rPr>
              <a:t>это культура мышления, основанная на методологических знаниях, умениях, навыках, способности к рефлексии, научному обоснованию, критическому осмыслению и творческому применению определенных концепций, форм и методов познания, управления и конструирования. </a:t>
            </a:r>
          </a:p>
          <a:p>
            <a:endParaRPr lang="ru-RU" dirty="0"/>
          </a:p>
        </p:txBody>
      </p:sp>
      <p:pic>
        <p:nvPicPr>
          <p:cNvPr id="1026" name="Picture 2" descr="Картинки по запросу картинки умных с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649" y="3511688"/>
            <a:ext cx="3975419" cy="334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982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Методологическая культура преподавателя включает в себя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следующее: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9001" y="2160589"/>
            <a:ext cx="9313333" cy="2970211"/>
          </a:xfrm>
        </p:spPr>
        <p:txBody>
          <a:bodyPr/>
          <a:lstStyle/>
          <a:p>
            <a:pPr algn="just"/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роектирование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конструирование учебно-воспитательного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процесса;</a:t>
            </a:r>
            <a:endParaRPr lang="ru-RU" sz="2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сознание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формулирование и творческое решение педагогических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задач;</a:t>
            </a:r>
            <a:endParaRPr lang="ru-RU" sz="2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методическая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рефлексия.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2050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963" y="3691466"/>
            <a:ext cx="2514836" cy="3166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025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Для выработки нового принципа нужно определить следующие компоненты</a:t>
            </a:r>
            <a:r>
              <a:rPr lang="ru-RU" dirty="0">
                <a:solidFill>
                  <a:schemeClr val="tx1"/>
                </a:solidFill>
              </a:rPr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8668" y="2048933"/>
            <a:ext cx="6739466" cy="4165600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пределенные условия;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озрастные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особенности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учащихся;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етоды обучения;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предмет;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огику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содержание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науки.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074" name="Picture 2" descr="Картинки по запросу картинки умных с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200" y="1930400"/>
            <a:ext cx="3838576" cy="4017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7968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Основные признаки методологической культуры педагога: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11867"/>
            <a:ext cx="11802533" cy="4656666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ru-RU" sz="5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понимание </a:t>
            </a:r>
            <a:r>
              <a:rPr lang="ru-RU" sz="5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процедур;</a:t>
            </a:r>
          </a:p>
          <a:p>
            <a:pPr algn="just">
              <a:lnSpc>
                <a:spcPct val="120000"/>
              </a:lnSpc>
            </a:pPr>
            <a:r>
              <a:rPr lang="ru-RU" sz="5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осознание различных понятий образования как ступеней восхождения от абстрактного к конкретному;</a:t>
            </a:r>
          </a:p>
          <a:p>
            <a:pPr algn="just">
              <a:lnSpc>
                <a:spcPct val="120000"/>
              </a:lnSpc>
            </a:pPr>
            <a:r>
              <a:rPr lang="ru-RU" sz="5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установка </a:t>
            </a:r>
            <a:r>
              <a:rPr lang="ru-RU" sz="5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преобразование педагогической теории в метод познавательной деятельности;</a:t>
            </a:r>
          </a:p>
          <a:p>
            <a:pPr algn="just">
              <a:lnSpc>
                <a:spcPct val="120000"/>
              </a:lnSpc>
            </a:pPr>
            <a:r>
              <a:rPr lang="ru-RU" sz="5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направленность </a:t>
            </a:r>
            <a:r>
              <a:rPr lang="ru-RU" sz="5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мышления педагога на генезис педагогических форм и их «</a:t>
            </a:r>
            <a:r>
              <a:rPr lang="ru-RU" sz="5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целостнообразующие</a:t>
            </a:r>
            <a:r>
              <a:rPr lang="ru-RU" sz="5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 свойства;</a:t>
            </a:r>
          </a:p>
          <a:p>
            <a:pPr algn="just">
              <a:lnSpc>
                <a:spcPct val="120000"/>
              </a:lnSpc>
            </a:pPr>
            <a:r>
              <a:rPr lang="ru-RU" sz="5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потребность </a:t>
            </a:r>
            <a:r>
              <a:rPr lang="ru-RU" sz="5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воспроизводить практику </a:t>
            </a:r>
            <a:r>
              <a:rPr lang="ru-RU" sz="5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образования;</a:t>
            </a:r>
            <a:endParaRPr lang="ru-RU" sz="50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4644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999067"/>
            <a:ext cx="9550399" cy="5689600"/>
          </a:xfrm>
        </p:spPr>
        <p:txBody>
          <a:bodyPr>
            <a:normAutofit/>
          </a:bodyPr>
          <a:lstStyle/>
          <a:p>
            <a:pPr lvl="0" algn="just">
              <a:lnSpc>
                <a:spcPct val="120000"/>
              </a:lnSpc>
              <a:buClr>
                <a:srgbClr val="4F81BD">
                  <a:lumMod val="75000"/>
                </a:srgbClr>
              </a:buClr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стремление выявить единство и преемственность педагогического знания в его историческом развитии;</a:t>
            </a:r>
          </a:p>
          <a:p>
            <a:pPr lvl="0" algn="just">
              <a:lnSpc>
                <a:spcPct val="120000"/>
              </a:lnSpc>
              <a:buClr>
                <a:srgbClr val="4F81BD">
                  <a:lumMod val="75000"/>
                </a:srgbClr>
              </a:buClr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критическое отношение к «самоочевидным» положениям, к аргументам, лежащим в плоскости обыденного педагогического сознания;</a:t>
            </a:r>
          </a:p>
          <a:p>
            <a:pPr lvl="0" algn="just">
              <a:lnSpc>
                <a:spcPct val="120000"/>
              </a:lnSpc>
              <a:buClr>
                <a:srgbClr val="4F81BD">
                  <a:lumMod val="75000"/>
                </a:srgbClr>
              </a:buClr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рефлексия по поводу предпосылок;</a:t>
            </a:r>
          </a:p>
          <a:p>
            <a:pPr lvl="0" algn="just">
              <a:lnSpc>
                <a:spcPct val="120000"/>
              </a:lnSpc>
              <a:buClr>
                <a:srgbClr val="4F81BD">
                  <a:lumMod val="75000"/>
                </a:srgbClr>
              </a:buClr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доказательное опровержение антинаучных позиций в области </a:t>
            </a:r>
            <a:r>
              <a:rPr lang="ru-RU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человекознания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lvl="0" algn="just">
              <a:lnSpc>
                <a:spcPct val="120000"/>
              </a:lnSpc>
              <a:buClr>
                <a:srgbClr val="4F81BD">
                  <a:lumMod val="75000"/>
                </a:srgbClr>
              </a:buClr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понимание мировоззренческих, гуманистических функций педагогики.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Clr>
                <a:srgbClr val="4F81BD">
                  <a:lumMod val="75000"/>
                </a:srgbClr>
              </a:buClr>
              <a:buNone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6735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Библиографический список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7066" y="1659467"/>
            <a:ext cx="9753599" cy="411096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/>
                <a:ea typeface="+mj-ea"/>
                <a:cs typeface="+mj-cs"/>
              </a:rPr>
              <a:t>Признаки методологической культуры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/>
                <a:ea typeface="+mj-ea"/>
                <a:cs typeface="+mj-cs"/>
              </a:rPr>
              <a:t>педагога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/>
                <a:ea typeface="+mj-ea"/>
                <a:cs typeface="+mj-cs"/>
                <a:hlinkClick r:id="rId2"/>
              </a:rPr>
              <a:t>URL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/>
                <a:ea typeface="+mj-ea"/>
                <a:cs typeface="+mj-cs"/>
                <a:hlinkClick r:id="rId2"/>
              </a:rPr>
              <a:t>: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/>
                <a:ea typeface="+mj-ea"/>
                <a:cs typeface="+mj-cs"/>
                <a:hlinkClick r:id="rId2"/>
              </a:rPr>
              <a:t>http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/>
                <a:ea typeface="+mj-ea"/>
                <a:cs typeface="+mj-cs"/>
                <a:hlinkClick r:id="rId2"/>
              </a:rPr>
              <a:t>://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/>
                <a:ea typeface="+mj-ea"/>
                <a:cs typeface="+mj-cs"/>
                <a:hlinkClick r:id="rId2"/>
              </a:rPr>
              <a:t>www.pedpro.ru/basic/6/69.htm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/>
                <a:ea typeface="+mj-ea"/>
                <a:cs typeface="+mj-cs"/>
              </a:rPr>
              <a:t> (Дата обращения 11.05.17).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770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Картинки по запросу спасибо за внима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1522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/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67</TotalTime>
  <Words>178</Words>
  <Application>Microsoft Office PowerPoint</Application>
  <PresentationFormat>Широкоэкранный</PresentationFormat>
  <Paragraphs>29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Times New Roman</vt:lpstr>
      <vt:lpstr>Wingdings</vt:lpstr>
      <vt:lpstr>Wingdings 3</vt:lpstr>
      <vt:lpstr>Грань</vt:lpstr>
      <vt:lpstr>Признаки методологической культуры педагога</vt:lpstr>
      <vt:lpstr>Презентация PowerPoint</vt:lpstr>
      <vt:lpstr>Методологическая культура преподавателя включает в себя следующее:</vt:lpstr>
      <vt:lpstr>Для выработки нового принципа нужно определить следующие компоненты:</vt:lpstr>
      <vt:lpstr>Основные признаки методологической культуры педагога:</vt:lpstr>
      <vt:lpstr>Презентация PowerPoint</vt:lpstr>
      <vt:lpstr>Библиографический список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Танюха</dc:creator>
  <cp:lastModifiedBy>Танюха</cp:lastModifiedBy>
  <cp:revision>6</cp:revision>
  <dcterms:created xsi:type="dcterms:W3CDTF">2017-05-11T17:23:17Z</dcterms:created>
  <dcterms:modified xsi:type="dcterms:W3CDTF">2017-05-11T18:31:03Z</dcterms:modified>
</cp:coreProperties>
</file>