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68" r:id="rId2"/>
    <p:sldId id="270" r:id="rId3"/>
    <p:sldId id="278" r:id="rId4"/>
    <p:sldId id="279" r:id="rId5"/>
    <p:sldId id="280" r:id="rId6"/>
    <p:sldId id="281" r:id="rId7"/>
    <p:sldId id="282" r:id="rId8"/>
    <p:sldId id="273" r:id="rId9"/>
    <p:sldId id="263" r:id="rId10"/>
    <p:sldId id="266" r:id="rId11"/>
    <p:sldId id="260" r:id="rId12"/>
    <p:sldId id="261" r:id="rId13"/>
    <p:sldId id="283" r:id="rId14"/>
    <p:sldId id="267" r:id="rId15"/>
    <p:sldId id="26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728" autoAdjust="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A744-70E0-4BB4-B396-CD3A86264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FEA5-94B8-4D7E-B853-EB6BCBB506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DDCD-2B94-4E94-B231-6083C0E78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9D687E8-9EE2-49F3-AA26-18F409A71A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75B4-1BF6-4184-8F6A-18A5F28A0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0915-AE1A-48BA-8329-9E3D442A7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C77C-EA56-403D-B817-34BB8CD69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F3997-F3F6-4ADD-ACC9-9E318068A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51815-9DF5-451E-BFD6-739E4FAFA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A12F-B508-4555-A171-00CF593AF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C30D-4423-4DF2-B20F-6C7C24C5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9F6D34-CA77-467B-8A85-83FDCCBF4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6783E2-8428-4945-B449-19BB302FD1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20725"/>
            <a:r>
              <a:rPr lang="ru-RU" sz="4000" b="1" dirty="0" smtClean="0"/>
              <a:t>Тема урока: </a:t>
            </a:r>
            <a:r>
              <a:rPr lang="ru-RU" sz="7200" b="1" dirty="0" smtClean="0"/>
              <a:t>«Инерция»</a:t>
            </a:r>
            <a:endParaRPr lang="ru-RU" sz="7200" b="1" dirty="0"/>
          </a:p>
        </p:txBody>
      </p:sp>
      <p:pic>
        <p:nvPicPr>
          <p:cNvPr id="8" name="Picture 6" descr="j021508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00306"/>
            <a:ext cx="1661311" cy="2599853"/>
          </a:xfrm>
          <a:prstGeom prst="rect">
            <a:avLst/>
          </a:prstGeom>
          <a:noFill/>
        </p:spPr>
      </p:pic>
      <p:pic>
        <p:nvPicPr>
          <p:cNvPr id="9" name="Picture 5" descr="j03010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71462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ru-RU" sz="3600" b="1"/>
              <a:t>7. Формула успеха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012113" cy="4648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 dirty="0">
                <a:solidFill>
                  <a:schemeClr val="hlink"/>
                </a:solidFill>
              </a:rPr>
              <a:t>УДИВЛЯТЬСЯ! ДЕЙСТВОВАТЬ! ДУМАТЬ!</a:t>
            </a:r>
          </a:p>
          <a:p>
            <a:pPr algn="ctr">
              <a:buFont typeface="Wingdings" pitchFamily="2" charset="2"/>
              <a:buNone/>
            </a:pPr>
            <a:endParaRPr lang="ru-RU" sz="2800" dirty="0">
              <a:solidFill>
                <a:schemeClr val="hlink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2400" dirty="0"/>
              <a:t>Каждый постулат нужно доказывать с помощью Его  Величества «Эксперимента»</a:t>
            </a:r>
          </a:p>
          <a:p>
            <a:pPr algn="ctr">
              <a:buFont typeface="Wingdings" pitchFamily="2" charset="2"/>
              <a:buNone/>
            </a:pPr>
            <a:endParaRPr lang="ru-RU" sz="2400" dirty="0"/>
          </a:p>
          <a:p>
            <a:pPr algn="ctr">
              <a:buFont typeface="Wingdings" pitchFamily="2" charset="2"/>
              <a:buNone/>
            </a:pPr>
            <a:r>
              <a:rPr lang="ru-RU" sz="2800" b="1" i="1" dirty="0">
                <a:solidFill>
                  <a:schemeClr val="accent1"/>
                </a:solidFill>
              </a:rPr>
              <a:t>Физика! Какая емкость слова!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i="1" dirty="0">
                <a:solidFill>
                  <a:schemeClr val="accent1"/>
                </a:solidFill>
              </a:rPr>
              <a:t>Физика для нас не просто звук!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i="1" dirty="0">
                <a:solidFill>
                  <a:schemeClr val="accent1"/>
                </a:solidFill>
              </a:rPr>
              <a:t>Физика опора и основа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i="1" dirty="0">
                <a:solidFill>
                  <a:schemeClr val="accent1"/>
                </a:solidFill>
              </a:rPr>
              <a:t>Всех без исключения наук!!!</a:t>
            </a:r>
            <a:r>
              <a:rPr lang="ru-RU" sz="2800" b="1" dirty="0"/>
              <a:t> </a:t>
            </a:r>
          </a:p>
        </p:txBody>
      </p:sp>
      <p:pic>
        <p:nvPicPr>
          <p:cNvPr id="39941" name="Picture 5" descr="j03010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4797425"/>
            <a:ext cx="1828800" cy="1828800"/>
          </a:xfrm>
          <a:prstGeom prst="rect">
            <a:avLst/>
          </a:prstGeom>
          <a:noFill/>
        </p:spPr>
      </p:pic>
      <p:pic>
        <p:nvPicPr>
          <p:cNvPr id="39942" name="Picture 6" descr="j02150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43380"/>
            <a:ext cx="1660525" cy="2600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500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uiExpand="1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accent1"/>
                </a:solidFill>
              </a:rPr>
              <a:t/>
            </a:r>
            <a:br>
              <a:rPr lang="ru-RU" sz="2400" dirty="0">
                <a:solidFill>
                  <a:schemeClr val="accent1"/>
                </a:solidFill>
              </a:rPr>
            </a:br>
            <a:endParaRPr lang="ru-RU" sz="24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981200"/>
            <a:ext cx="4267200" cy="41910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ru-RU" sz="2400" u="sng"/>
              <a:t>Аристотель</a:t>
            </a:r>
            <a:r>
              <a:rPr lang="ru-RU" sz="2400"/>
              <a:t> в </a:t>
            </a:r>
            <a:r>
              <a:rPr lang="en-US" sz="2400"/>
              <a:t>IV</a:t>
            </a:r>
            <a:r>
              <a:rPr lang="ru-RU" sz="2400"/>
              <a:t> в. до н.э. </a:t>
            </a:r>
            <a:r>
              <a:rPr lang="ru-RU" sz="2400" u="sng"/>
              <a:t>наблюдая</a:t>
            </a:r>
            <a:r>
              <a:rPr lang="ru-RU" sz="2400"/>
              <a:t> движение тел,  считал, что </a:t>
            </a:r>
            <a:r>
              <a:rPr lang="ru-RU" sz="2400" u="sng"/>
              <a:t>нет действия, значит, нет движения.</a:t>
            </a:r>
            <a:endParaRPr lang="ru-RU" sz="240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«Все, что находится в движении, движется благодаря воздействию другого тела. Без действия нет движения.»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Эта идея господствовала в науке более 2000 лет.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981200"/>
            <a:ext cx="4191000" cy="42672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ru-RU" sz="2000" u="sng"/>
              <a:t>Галилео Галилей</a:t>
            </a:r>
            <a:r>
              <a:rPr lang="ru-RU" sz="2000"/>
              <a:t> в </a:t>
            </a:r>
            <a:r>
              <a:rPr lang="en-US" sz="2000"/>
              <a:t>XVII</a:t>
            </a:r>
            <a:r>
              <a:rPr lang="ru-RU" sz="2000"/>
              <a:t> в. использовал </a:t>
            </a:r>
            <a:r>
              <a:rPr lang="ru-RU" sz="2000" b="1" i="1" u="sng"/>
              <a:t>опыт</a:t>
            </a:r>
            <a:r>
              <a:rPr lang="ru-RU" sz="2000"/>
              <a:t>: движение шара по наклонной плоскости.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     </a:t>
            </a:r>
            <a:r>
              <a:rPr lang="ru-RU" sz="2000" u="sng"/>
              <a:t>Выводы</a:t>
            </a:r>
            <a:r>
              <a:rPr lang="ru-RU" sz="2000"/>
              <a:t>: Тело движется равномерно и прямолинейно, если </a:t>
            </a:r>
            <a:r>
              <a:rPr lang="ru-RU" sz="2000" u="sng"/>
              <a:t>убрать все воздействия</a:t>
            </a:r>
            <a:r>
              <a:rPr lang="ru-RU" sz="2000"/>
              <a:t>. «Тело, на которое не действуют другие тела, движется с постоянной скоростью.»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     Г. Галилей допустил ошибку, считая, что свободное тело должно двигаться </a:t>
            </a:r>
            <a:r>
              <a:rPr lang="ru-RU" sz="2000" u="sng"/>
              <a:t>по окружности</a:t>
            </a:r>
            <a:r>
              <a:rPr lang="ru-RU" sz="2000"/>
              <a:t> (наблюдал за Луной).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        Что он не учел?</a:t>
            </a:r>
            <a:endParaRPr lang="ru-RU" sz="2000" u="sng"/>
          </a:p>
        </p:txBody>
      </p:sp>
      <p:graphicFrame>
        <p:nvGraphicFramePr>
          <p:cNvPr id="32781" name="Group 13"/>
          <p:cNvGraphicFramePr>
            <a:graphicFrameLocks noGrp="1"/>
          </p:cNvGraphicFramePr>
          <p:nvPr/>
        </p:nvGraphicFramePr>
        <p:xfrm>
          <a:off x="1524000" y="914400"/>
          <a:ext cx="6096000" cy="6096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</a:rPr>
                        <a:t>Познать законы природы – наша цель!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 autoUpdateAnimBg="0"/>
      <p:bldP spid="32771" grpId="0" autoUpdateAnimBg="0"/>
      <p:bldP spid="3277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/>
          </p:nvPr>
        </p:nvSpPr>
        <p:spPr>
          <a:xfrm>
            <a:off x="533400" y="609600"/>
            <a:ext cx="7924800" cy="5867400"/>
          </a:xfrm>
        </p:spPr>
        <p:txBody>
          <a:bodyPr/>
          <a:lstStyle/>
          <a:p>
            <a:pPr algn="just"/>
            <a:r>
              <a:rPr lang="ru-RU" u="sng"/>
              <a:t>Исаак Ньютон</a:t>
            </a:r>
            <a:r>
              <a:rPr lang="ru-RU"/>
              <a:t> в </a:t>
            </a:r>
            <a:r>
              <a:rPr lang="en-US"/>
              <a:t>XVII </a:t>
            </a:r>
            <a:r>
              <a:rPr lang="ru-RU"/>
              <a:t>в. поставил окончательную точку в решении многовековой проблемы, он сформулировал закон Инерции:</a:t>
            </a:r>
          </a:p>
          <a:p>
            <a:pPr algn="just">
              <a:buFont typeface="Wingdings" pitchFamily="2" charset="2"/>
              <a:buNone/>
            </a:pPr>
            <a:r>
              <a:rPr lang="ru-RU"/>
              <a:t>   «Если на тело не действуют другие тела, то оно находится в состоянии покоя или равномерного прямолинейного движения.»</a:t>
            </a:r>
          </a:p>
          <a:p>
            <a:pPr algn="just">
              <a:buFont typeface="Wingdings" pitchFamily="2" charset="2"/>
              <a:buNone/>
            </a:pPr>
            <a:endParaRPr lang="ru-RU"/>
          </a:p>
          <a:p>
            <a:pPr algn="just">
              <a:buFont typeface="Wingdings" pitchFamily="2" charset="2"/>
              <a:buNone/>
            </a:pPr>
            <a:r>
              <a:rPr lang="ru-RU"/>
              <a:t>   </a:t>
            </a:r>
            <a:r>
              <a:rPr lang="ru-RU" b="1" u="sng"/>
              <a:t>Открытия представляют</a:t>
            </a:r>
            <a:r>
              <a:rPr lang="ru-RU" b="1"/>
              <a:t> бесценное культурное наследие.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Домашнее задание</a:t>
            </a:r>
          </a:p>
          <a:p>
            <a:r>
              <a:rPr lang="ru-RU" sz="3600" b="1" dirty="0" smtClean="0"/>
              <a:t>1. Прочитать параграф 18 </a:t>
            </a:r>
          </a:p>
          <a:p>
            <a:r>
              <a:rPr lang="ru-RU" sz="3600" b="1" dirty="0" smtClean="0"/>
              <a:t>2.Выполнить задание  на странице 53</a:t>
            </a:r>
          </a:p>
          <a:p>
            <a:r>
              <a:rPr lang="ru-RU" sz="3600" b="1" dirty="0" smtClean="0"/>
              <a:t>3. Привести по 2 примера «хитростей» инерции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690019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ru-RU">
                <a:solidFill>
                  <a:schemeClr val="accent1"/>
                </a:solidFill>
              </a:rPr>
              <a:t>Рефлексия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066800"/>
            <a:ext cx="7772400" cy="3657600"/>
          </a:xfrm>
        </p:spPr>
        <p:txBody>
          <a:bodyPr>
            <a:normAutofit fontScale="85000" lnSpcReduction="10000"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sz="2800" dirty="0"/>
              <a:t>Что Вас сегодня удивило на уроке?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dirty="0"/>
              <a:t>Что открыли на уроке </a:t>
            </a:r>
            <a:r>
              <a:rPr lang="ru-RU" sz="2800" dirty="0" smtClean="0"/>
              <a:t>в ходе проведенных опытов?</a:t>
            </a:r>
            <a:endParaRPr lang="ru-RU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dirty="0"/>
              <a:t>Какие умения, навыки и способы деятельности Вы приобрели сегодня</a:t>
            </a:r>
            <a:r>
              <a:rPr lang="ru-RU" sz="2800" dirty="0" smtClean="0"/>
              <a:t>?  Приведите примеры</a:t>
            </a:r>
            <a:endParaRPr lang="ru-RU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dirty="0"/>
              <a:t>Как выполнили свою цель? Оцените свою </a:t>
            </a:r>
            <a:r>
              <a:rPr lang="ru-RU" sz="2800" dirty="0" smtClean="0"/>
              <a:t>деятельность по кружочкам( Синий-ОТЛИЧНО Красный-Хорошо. Желтый-Удовлетворительно)</a:t>
            </a:r>
            <a:endParaRPr lang="ru-RU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dirty="0"/>
              <a:t>Зачем мне это надо?</a:t>
            </a:r>
          </a:p>
        </p:txBody>
      </p:sp>
      <p:pic>
        <p:nvPicPr>
          <p:cNvPr id="40964" name="Picture 4" descr="HM0036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4114800"/>
            <a:ext cx="2413000" cy="2495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WordArt 4"/>
          <p:cNvSpPr>
            <a:spLocks noChangeArrowheads="1" noChangeShapeType="1"/>
          </p:cNvSpPr>
          <p:nvPr/>
        </p:nvSpPr>
        <p:spPr bwMode="auto">
          <a:xfrm>
            <a:off x="685800" y="609600"/>
            <a:ext cx="7772400" cy="16668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</a:t>
            </a:r>
          </a:p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за  внимание !</a:t>
            </a:r>
          </a:p>
        </p:txBody>
      </p:sp>
      <p:pic>
        <p:nvPicPr>
          <p:cNvPr id="43013" name="Picture 5" descr="AN087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2924175"/>
            <a:ext cx="1920875" cy="2233613"/>
          </a:xfrm>
          <a:noFill/>
          <a:ln/>
        </p:spPr>
      </p:pic>
      <p:pic>
        <p:nvPicPr>
          <p:cNvPr id="43014" name="Picture 6" descr="AN34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3789363"/>
            <a:ext cx="22494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Опыт 1 «Стакан с водой»</a:t>
            </a:r>
            <a:endParaRPr lang="ru-RU" dirty="0"/>
          </a:p>
        </p:txBody>
      </p:sp>
      <p:pic>
        <p:nvPicPr>
          <p:cNvPr id="4" name="Picture 2" descr="http://image.wistatutor.com/content/force-laws-motion/inertia-coin-tumbler-experiment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995612" y="2829719"/>
            <a:ext cx="3152775" cy="2600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5400675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Опыт 2. «Монета».</a:t>
            </a:r>
            <a:endParaRPr lang="ru-RU" sz="50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3402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Движение, не поддерживаемое никакими телами, называется движением тел по инерции.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Инерция –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физическое явление сохранение телом скорости при отсутствии действия на него других тел.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http://image.wistatutor.com/content/force-laws-motion/inertia-coin-tumbler-experimen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42852"/>
            <a:ext cx="2652709" cy="2187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 descr="фон44 клетка"/>
          <p:cNvSpPr>
            <a:spLocks noChangeArrowheads="1"/>
          </p:cNvSpPr>
          <p:nvPr/>
        </p:nvSpPr>
        <p:spPr bwMode="auto">
          <a:xfrm>
            <a:off x="468313" y="260350"/>
            <a:ext cx="8281987" cy="61928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827088" y="333375"/>
            <a:ext cx="7704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Выполни гимнастику для глаз по схеме: 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1331913" y="1484313"/>
            <a:ext cx="6911975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1547813" y="1484313"/>
            <a:ext cx="6696075" cy="1800225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1547813" y="3284538"/>
            <a:ext cx="6696075" cy="792162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1187450" y="4076700"/>
            <a:ext cx="7058025" cy="12954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1258888" y="1268413"/>
            <a:ext cx="433387" cy="0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>
            <a:off x="7885113" y="1557338"/>
            <a:ext cx="433387" cy="144462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1476375" y="3500438"/>
            <a:ext cx="431800" cy="71437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flipH="1">
            <a:off x="7812088" y="4365625"/>
            <a:ext cx="504825" cy="142875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8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1" presetID="3" presetClass="exit" presetSubtype="5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50867E-6 L 0.7559 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56647E-6 L -0.64584 0.2411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2" y="12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2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0.01596 L 0.65347 0.1102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43" y="47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10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10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77457E-6 L -0.75208 0.1782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04" y="89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100"/>
                            </p:stCondLst>
                            <p:childTnLst>
                              <p:par>
                                <p:cTn id="3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2" grpId="1"/>
      <p:bldP spid="9230" grpId="0" animBg="1"/>
      <p:bldP spid="9230" grpId="1" animBg="1"/>
      <p:bldP spid="9231" grpId="0" animBg="1"/>
      <p:bldP spid="9231" grpId="1" animBg="1"/>
      <p:bldP spid="9237" grpId="0" animBg="1"/>
      <p:bldP spid="9237" grpId="1" animBg="1"/>
      <p:bldP spid="9238" grpId="0" animBg="1"/>
      <p:bldP spid="923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2"/>
          <p:cNvSpPr>
            <a:spLocks noChangeArrowheads="1"/>
          </p:cNvSpPr>
          <p:nvPr/>
        </p:nvSpPr>
        <p:spPr bwMode="auto">
          <a:xfrm>
            <a:off x="2051050" y="692150"/>
            <a:ext cx="4824413" cy="4752975"/>
          </a:xfrm>
          <a:prstGeom prst="ellipse">
            <a:avLst/>
          </a:prstGeom>
          <a:noFill/>
          <a:ln w="571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7019925" y="2205038"/>
            <a:ext cx="431800" cy="4318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71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79 C -0.1625 -0.25179 -0.04722 -0.09896 -0.04722 0.08902 C -0.04722 0.277 -0.1625 0.43006 -0.30347 0.43006 C -0.44462 0.43006 -0.55903 0.277 -0.55903 0.08902 C -0.55903 -0.09896 -0.44462 -0.25179 -0.30347 -0.25179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340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79 C -0.16268 -0.25179 -0.04757 -0.09896 -0.04757 0.08902 C -0.04757 0.277 -0.16268 0.43006 -0.30348 0.43006 C -0.44479 0.43006 -0.55938 0.277 -0.55938 0.08902 C -0.55938 -0.09896 -0.44479 -0.25179 -0.30348 -0.25179 Z " pathEditMode="relative" rAng="0" ptsTypes="fffff">
                                      <p:cBhvr>
                                        <p:cTn id="9" dur="2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0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26" name="Group 38"/>
          <p:cNvGrpSpPr>
            <a:grpSpLocks/>
          </p:cNvGrpSpPr>
          <p:nvPr/>
        </p:nvGrpSpPr>
        <p:grpSpPr bwMode="auto">
          <a:xfrm>
            <a:off x="827088" y="260350"/>
            <a:ext cx="1008062" cy="936625"/>
            <a:chOff x="340" y="1253"/>
            <a:chExt cx="635" cy="590"/>
          </a:xfrm>
        </p:grpSpPr>
        <p:sp>
          <p:nvSpPr>
            <p:cNvPr id="12316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0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30" name="Group 42"/>
          <p:cNvGrpSpPr>
            <a:grpSpLocks/>
          </p:cNvGrpSpPr>
          <p:nvPr/>
        </p:nvGrpSpPr>
        <p:grpSpPr bwMode="auto">
          <a:xfrm>
            <a:off x="7164388" y="3573463"/>
            <a:ext cx="1008062" cy="936625"/>
            <a:chOff x="340" y="1253"/>
            <a:chExt cx="635" cy="590"/>
          </a:xfrm>
        </p:grpSpPr>
        <p:sp>
          <p:nvSpPr>
            <p:cNvPr id="12331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2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36" name="Group 48"/>
          <p:cNvGrpSpPr>
            <a:grpSpLocks/>
          </p:cNvGrpSpPr>
          <p:nvPr/>
        </p:nvGrpSpPr>
        <p:grpSpPr bwMode="auto">
          <a:xfrm>
            <a:off x="4859338" y="3068638"/>
            <a:ext cx="1008062" cy="936625"/>
            <a:chOff x="340" y="1253"/>
            <a:chExt cx="635" cy="590"/>
          </a:xfrm>
        </p:grpSpPr>
        <p:sp>
          <p:nvSpPr>
            <p:cNvPr id="12337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8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39" name="Group 51"/>
          <p:cNvGrpSpPr>
            <a:grpSpLocks/>
          </p:cNvGrpSpPr>
          <p:nvPr/>
        </p:nvGrpSpPr>
        <p:grpSpPr bwMode="auto">
          <a:xfrm>
            <a:off x="2051050" y="2492375"/>
            <a:ext cx="1008063" cy="936625"/>
            <a:chOff x="340" y="1253"/>
            <a:chExt cx="635" cy="590"/>
          </a:xfrm>
        </p:grpSpPr>
        <p:sp>
          <p:nvSpPr>
            <p:cNvPr id="12340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41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45" name="Group 57"/>
          <p:cNvGrpSpPr>
            <a:grpSpLocks/>
          </p:cNvGrpSpPr>
          <p:nvPr/>
        </p:nvGrpSpPr>
        <p:grpSpPr bwMode="auto">
          <a:xfrm>
            <a:off x="900113" y="5445125"/>
            <a:ext cx="1008062" cy="936625"/>
            <a:chOff x="340" y="1253"/>
            <a:chExt cx="635" cy="590"/>
          </a:xfrm>
        </p:grpSpPr>
        <p:sp>
          <p:nvSpPr>
            <p:cNvPr id="12346" name="AutoShape 5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47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48" name="Group 60"/>
          <p:cNvGrpSpPr>
            <a:grpSpLocks/>
          </p:cNvGrpSpPr>
          <p:nvPr/>
        </p:nvGrpSpPr>
        <p:grpSpPr bwMode="auto">
          <a:xfrm>
            <a:off x="4356100" y="4941888"/>
            <a:ext cx="1008063" cy="936625"/>
            <a:chOff x="340" y="1253"/>
            <a:chExt cx="635" cy="590"/>
          </a:xfrm>
        </p:grpSpPr>
        <p:sp>
          <p:nvSpPr>
            <p:cNvPr id="12349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0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51" name="Group 63"/>
          <p:cNvGrpSpPr>
            <a:grpSpLocks/>
          </p:cNvGrpSpPr>
          <p:nvPr/>
        </p:nvGrpSpPr>
        <p:grpSpPr bwMode="auto">
          <a:xfrm>
            <a:off x="5292725" y="1341438"/>
            <a:ext cx="1008063" cy="936625"/>
            <a:chOff x="340" y="1253"/>
            <a:chExt cx="635" cy="590"/>
          </a:xfrm>
        </p:grpSpPr>
        <p:sp>
          <p:nvSpPr>
            <p:cNvPr id="12352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3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54" name="Group 66"/>
          <p:cNvGrpSpPr>
            <a:grpSpLocks/>
          </p:cNvGrpSpPr>
          <p:nvPr/>
        </p:nvGrpSpPr>
        <p:grpSpPr bwMode="auto">
          <a:xfrm>
            <a:off x="3924300" y="260350"/>
            <a:ext cx="1008063" cy="936625"/>
            <a:chOff x="340" y="1253"/>
            <a:chExt cx="635" cy="590"/>
          </a:xfrm>
        </p:grpSpPr>
        <p:sp>
          <p:nvSpPr>
            <p:cNvPr id="12355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6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60" name="Group 72"/>
          <p:cNvGrpSpPr>
            <a:grpSpLocks/>
          </p:cNvGrpSpPr>
          <p:nvPr/>
        </p:nvGrpSpPr>
        <p:grpSpPr bwMode="auto">
          <a:xfrm>
            <a:off x="7451725" y="260350"/>
            <a:ext cx="1008063" cy="936625"/>
            <a:chOff x="340" y="1253"/>
            <a:chExt cx="635" cy="590"/>
          </a:xfrm>
        </p:grpSpPr>
        <p:sp>
          <p:nvSpPr>
            <p:cNvPr id="12361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2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63" name="Group 75"/>
          <p:cNvGrpSpPr>
            <a:grpSpLocks/>
          </p:cNvGrpSpPr>
          <p:nvPr/>
        </p:nvGrpSpPr>
        <p:grpSpPr bwMode="auto">
          <a:xfrm>
            <a:off x="3924300" y="2420938"/>
            <a:ext cx="1008063" cy="936625"/>
            <a:chOff x="340" y="1253"/>
            <a:chExt cx="635" cy="590"/>
          </a:xfrm>
        </p:grpSpPr>
        <p:sp>
          <p:nvSpPr>
            <p:cNvPr id="12364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5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4756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2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2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2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2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73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521 -0.28856 0.2757 -0.14936 0.2757 0.02196 C 0.2757 0.19306 0.15521 0.33295 0.00764 0.33295 C -0.1401 0.33295 -0.25989 0.19306 -0.25989 0.02196 C -0.25989 -0.14936 -0.1401 -0.28856 0.00764 -0.28856 Z " pathEditMode="relative" rAng="0" ptsTypes="fffff">
                                      <p:cBhvr>
                                        <p:cTn id="174" dur="30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310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7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434 -0.28856 0.27413 -0.14752 0.27413 0.0259 C 0.27413 0.19954 0.15434 0.34058 0.00764 0.34058 C -0.13889 0.34058 -0.25764 0.19954 -0.25764 0.0259 C -0.25764 -0.14752 -0.13889 -0.28856 0.00764 -0.28856 Z " pathEditMode="relative" rAng="0" ptsTypes="fffff">
                                      <p:cBhvr>
                                        <p:cTn id="177" dur="2000" spd="-1000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314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179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андети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508500"/>
            <a:ext cx="22320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e95bfc5077e00b715bb415d0f590fc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068638"/>
            <a:ext cx="869950" cy="74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ddcedc575fd11e632e1f1619ab8cd00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141663"/>
            <a:ext cx="865188" cy="77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84213" y="620713"/>
            <a:ext cx="8064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Берегите свое здоровье!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8964613" y="836613"/>
            <a:ext cx="48244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Берегите свое здоровье!</a:t>
            </a:r>
          </a:p>
        </p:txBody>
      </p:sp>
      <p:pic>
        <p:nvPicPr>
          <p:cNvPr id="8203" name="Picture 11" descr="796606407cb2d4efe937045b5298e54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852738"/>
            <a:ext cx="85725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33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1: Насыпать горку песка на </a:t>
            </a:r>
            <a:r>
              <a:rPr lang="ru-RU" dirty="0" smtClean="0"/>
              <a:t>расстоянии 15 см </a:t>
            </a:r>
            <a:r>
              <a:rPr lang="ru-RU" dirty="0"/>
              <a:t>от наклонной плоскости. Поместите демонстрационную машину на наклонную доску и отпустите.</a:t>
            </a:r>
          </a:p>
          <a:p>
            <a:r>
              <a:rPr lang="ru-RU" dirty="0"/>
              <a:t>Вывод: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dirty="0" smtClean="0"/>
              <a:t>2</a:t>
            </a:r>
            <a:r>
              <a:rPr lang="ru-RU" dirty="0"/>
              <a:t>: </a:t>
            </a:r>
            <a:r>
              <a:rPr lang="ru-RU" dirty="0" smtClean="0"/>
              <a:t>Выровняйте </a:t>
            </a:r>
            <a:r>
              <a:rPr lang="ru-RU" dirty="0"/>
              <a:t>песок</a:t>
            </a:r>
          </a:p>
          <a:p>
            <a:r>
              <a:rPr lang="ru-RU" dirty="0"/>
              <a:t>Вывод:</a:t>
            </a:r>
          </a:p>
          <a:p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3</a:t>
            </a:r>
            <a:r>
              <a:rPr lang="ru-RU" dirty="0"/>
              <a:t>. Уберите песок</a:t>
            </a:r>
          </a:p>
          <a:p>
            <a:r>
              <a:rPr lang="ru-RU" dirty="0"/>
              <a:t>Вывод: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609600"/>
          </a:xfrm>
        </p:spPr>
        <p:txBody>
          <a:bodyPr/>
          <a:lstStyle/>
          <a:p>
            <a:r>
              <a:rPr lang="ru-RU" sz="2400" b="1" dirty="0" smtClean="0"/>
              <a:t>Тест « Что такое инерция?»</a:t>
            </a:r>
            <a:endParaRPr lang="ru-RU" sz="2400" b="1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09600"/>
            <a:ext cx="8839200" cy="6248400"/>
          </a:xfrm>
        </p:spPr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ru-RU" sz="1800" b="1" dirty="0">
                <a:solidFill>
                  <a:schemeClr val="hlink"/>
                </a:solidFill>
              </a:rPr>
              <a:t>Выбери один правильный ответ!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1. Что такое инерция?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Г. Свойство тела сохранять скорость.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У. Явление сохранения скорости тела при отсутствии действия на него других тел.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В. Изменение скорости тела под действием других тел. 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2. Что произойдет с бруском, если резко дернуть за нить?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С. Упадет назад.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Д. Упадет вперед.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Е. Останется неподвижным.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3. В каком случае наблюдается проявление инерции?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А. Камень падает на дно ущелья.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П. Пыль выбивают из ковра.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Н. Мяч отскочил от стенки после удара.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 smtClean="0"/>
              <a:t>4 При резком торможении автобуса отклоняемся?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 smtClean="0"/>
              <a:t>Н. Назад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 smtClean="0"/>
              <a:t>Е. Вперед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 smtClean="0"/>
              <a:t>Д. Остаемся неподвижным</a:t>
            </a:r>
            <a:endParaRPr lang="ru-RU" sz="1600" dirty="0"/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5. Для чего делают разбег при прыжках в длину?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К. Чтобы выше подпрыгнуть.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Л. Чтобы увеличить длину траектории движения тела.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ru-RU" sz="1600" dirty="0"/>
              <a:t>        Х. Чтобы набрать скорость для толчка.</a:t>
            </a:r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 flipV="1">
            <a:off x="4786314" y="4591056"/>
            <a:ext cx="1123952" cy="695332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 flipH="1">
            <a:off x="5867400" y="4941888"/>
            <a:ext cx="914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881</TotalTime>
  <Words>559</Words>
  <Application>Microsoft Office PowerPoint</Application>
  <PresentationFormat>Экран (4:3)</PresentationFormat>
  <Paragraphs>75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Constantia</vt:lpstr>
      <vt:lpstr>Impact</vt:lpstr>
      <vt:lpstr>Times New Roman</vt:lpstr>
      <vt:lpstr>Wingdings</vt:lpstr>
      <vt:lpstr>Wingdings 2</vt:lpstr>
      <vt:lpstr>Поток</vt:lpstr>
      <vt:lpstr>Тема урока: «Инерция»</vt:lpstr>
      <vt:lpstr>Опыт 1 «Стакан с водой»</vt:lpstr>
      <vt:lpstr>Опыт 2. «Монета».</vt:lpstr>
      <vt:lpstr>Презентация PowerPoint</vt:lpstr>
      <vt:lpstr>Презентация PowerPoint</vt:lpstr>
      <vt:lpstr>Презентация PowerPoint</vt:lpstr>
      <vt:lpstr>Презентация PowerPoint</vt:lpstr>
      <vt:lpstr>Инструкция </vt:lpstr>
      <vt:lpstr>Тест « Что такое инерция?»</vt:lpstr>
      <vt:lpstr>7. Формула успеха</vt:lpstr>
      <vt:lpstr> </vt:lpstr>
      <vt:lpstr>Презентация PowerPoint</vt:lpstr>
      <vt:lpstr>Презентация PowerPoint</vt:lpstr>
      <vt:lpstr>Рефлексия</vt:lpstr>
      <vt:lpstr>Презентация PowerPoint</vt:lpstr>
    </vt:vector>
  </TitlesOfParts>
  <Company>Н.С.О.Ш.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 – это работа, которая вызывает в человеке или в окружающем мире коренные изменения.</dc:title>
  <dc:creator>Секретарь</dc:creator>
  <cp:lastModifiedBy>ADMIN</cp:lastModifiedBy>
  <cp:revision>61</cp:revision>
  <cp:lastPrinted>1601-01-01T00:00:00Z</cp:lastPrinted>
  <dcterms:created xsi:type="dcterms:W3CDTF">2006-11-06T10:21:30Z</dcterms:created>
  <dcterms:modified xsi:type="dcterms:W3CDTF">2014-10-03T07:42:42Z</dcterms:modified>
</cp:coreProperties>
</file>