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57" r:id="rId4"/>
    <p:sldId id="284" r:id="rId5"/>
    <p:sldId id="259" r:id="rId6"/>
    <p:sldId id="260" r:id="rId7"/>
    <p:sldId id="301" r:id="rId8"/>
    <p:sldId id="302" r:id="rId9"/>
    <p:sldId id="261" r:id="rId10"/>
    <p:sldId id="263" r:id="rId11"/>
    <p:sldId id="264" r:id="rId12"/>
    <p:sldId id="282" r:id="rId13"/>
    <p:sldId id="295" r:id="rId14"/>
    <p:sldId id="298" r:id="rId15"/>
    <p:sldId id="296" r:id="rId16"/>
    <p:sldId id="297" r:id="rId17"/>
    <p:sldId id="265" r:id="rId18"/>
    <p:sldId id="288" r:id="rId19"/>
    <p:sldId id="289" r:id="rId20"/>
    <p:sldId id="290" r:id="rId21"/>
    <p:sldId id="291" r:id="rId22"/>
    <p:sldId id="292" r:id="rId23"/>
    <p:sldId id="29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00"/>
    <a:srgbClr val="006600"/>
    <a:srgbClr val="008000"/>
    <a:srgbClr val="0000FF"/>
    <a:srgbClr val="5ACF2B"/>
    <a:srgbClr val="FFFF66"/>
    <a:srgbClr val="CC00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36912"/>
            <a:ext cx="702027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14908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5FBB-5F91-44C8-A6BB-FC6D15DD0A3C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BCEB-5F01-4EB2-B768-A4CC206DD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8C620-6981-43DB-8CBD-AABFB5E6330D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423B0-8942-4B87-A323-2322FC371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09975-2B4F-4257-B642-87BCD5F40515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7DDD7-8403-4890-AA7E-BFCE4203A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E4825-1B54-41E2-9AA6-03D1004E2E34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29CD-AD85-4166-9C35-DD44088B9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77072"/>
            <a:ext cx="6948264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2564904"/>
            <a:ext cx="69482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1947-E451-4E39-852A-8C57BBA0C261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5B9BC-E7C1-4EC0-930A-BDDD78D51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09F74-B40E-4CD8-AB59-9ABBAA3C7B51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A9D5D-0151-4C84-8D3A-8F0DCF593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1BF56-327D-49C5-B891-046E68227B1E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E49B1-3860-49A1-B285-8ED4741FA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73CC7-3A2A-4A0C-B79A-6A4B93774FCD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6B98D-47F9-4214-8144-89B3C3ACC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F3699-6975-4553-A291-AF3A5BB6F506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C0E4-5199-4843-882B-6D5CC9FA1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F002A-64A6-4B9B-A363-D5AE44BA1046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20DA-44B7-483E-830E-29AB2ACAA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87053-AD94-43BC-B862-A067E4100CF2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E9B5-A960-494E-9068-CB36E4248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98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27F323-188A-45CE-813B-8616BB44C532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329863-FA36-468E-8B11-ADBD529B3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1" r:id="rId2"/>
    <p:sldLayoutId id="214748371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77933C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4075" y="2636838"/>
            <a:ext cx="7019925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ПРОЕКТ </a:t>
            </a:r>
            <a:b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 «ОГОРОД  </a:t>
            </a:r>
            <a:b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    НА ОКНЕ»</a:t>
            </a:r>
            <a:endParaRPr lang="ru-RU" sz="6000" dirty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5" y="4149080"/>
            <a:ext cx="4500563" cy="2318395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 </a:t>
            </a: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</a:t>
            </a: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</a:t>
            </a: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u="sng" dirty="0" smtClean="0">
              <a:solidFill>
                <a:srgbClr val="0000FF"/>
              </a:solidFill>
            </a:endParaRP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-684584" y="0"/>
            <a:ext cx="9937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 smtClean="0">
                <a:latin typeface="Monotype Corsiva" panose="03010101010201010101" pitchFamily="66" charset="0"/>
              </a:rPr>
              <a:t>    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ЭТАП -ПОДГОТОВИТЕЛЬНЫЙ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499350" cy="499715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1.  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Подбор 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художественной литературы: стихи, загадки, пословицы, поговорки, рассказы, сказки про овощи, экологические 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сказки.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b="1" dirty="0" smtClean="0">
              <a:solidFill>
                <a:srgbClr val="000000"/>
              </a:solidFill>
              <a:cs typeface="Times New Roman" pitchFamily="16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i="1" dirty="0" smtClean="0">
                <a:solidFill>
                  <a:srgbClr val="000000"/>
                </a:solidFill>
                <a:cs typeface="Times New Roman" pitchFamily="16" charset="0"/>
              </a:rPr>
              <a:t>2. </a:t>
            </a:r>
            <a:r>
              <a:rPr lang="ru-RU" b="1" dirty="0" smtClean="0">
                <a:solidFill>
                  <a:schemeClr val="tx1"/>
                </a:solidFill>
              </a:rPr>
              <a:t>Определение цели и задач </a:t>
            </a:r>
            <a:r>
              <a:rPr lang="ru-RU" b="1" dirty="0" smtClean="0">
                <a:solidFill>
                  <a:schemeClr val="tx1"/>
                </a:solidFill>
              </a:rPr>
              <a:t>проекта.</a:t>
            </a:r>
            <a:endParaRPr lang="ru-RU" b="1" i="1" dirty="0" smtClean="0">
              <a:solidFill>
                <a:schemeClr val="tx1"/>
              </a:solidFill>
              <a:cs typeface="Times New Roman" pitchFamily="16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    Составление плана работы над проектом.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b="1" dirty="0" smtClean="0">
              <a:solidFill>
                <a:srgbClr val="000000"/>
              </a:solidFill>
              <a:cs typeface="Times New Roman" pitchFamily="16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3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.  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Подбор дидактических игр и наглядного материала по теме 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проекта, оборудования для проведения экспериментальной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     работы.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b="1" dirty="0" smtClean="0">
              <a:solidFill>
                <a:srgbClr val="000000"/>
              </a:solidFill>
              <a:cs typeface="Times New Roman" pitchFamily="16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4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.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  Беседа с родителями «Участвуем в проекте «Огород на окне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», размещение рекомендаций родителям по работе с детьми 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по проекту</a:t>
            </a: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. </a:t>
            </a:r>
            <a:endParaRPr lang="ru-RU" b="1" dirty="0" smtClean="0">
              <a:solidFill>
                <a:srgbClr val="000000"/>
              </a:solidFill>
              <a:cs typeface="Times New Roman" pitchFamily="1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527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ЭТАП -ОСНОВНОЙ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187450" y="2071688"/>
            <a:ext cx="7499350" cy="40544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0000"/>
                </a:solidFill>
              </a:rPr>
              <a:t>    Внедрение в  образовательный процесс  эффективных методов и приёмов по расширению знаний дошкольников  об уходе за растениями в комнатных условиях.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Прямая соединительная линия 29"/>
          <p:cNvCxnSpPr>
            <a:stCxn id="9" idx="2"/>
          </p:cNvCxnSpPr>
          <p:nvPr/>
        </p:nvCxnSpPr>
        <p:spPr>
          <a:xfrm rot="16200000" flipH="1">
            <a:off x="7126288" y="3840162"/>
            <a:ext cx="1143000" cy="349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5" idx="2"/>
            <a:endCxn id="15" idx="0"/>
          </p:cNvCxnSpPr>
          <p:nvPr/>
        </p:nvCxnSpPr>
        <p:spPr>
          <a:xfrm rot="5400000">
            <a:off x="3750469" y="3964782"/>
            <a:ext cx="26447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" idx="2"/>
          </p:cNvCxnSpPr>
          <p:nvPr/>
        </p:nvCxnSpPr>
        <p:spPr>
          <a:xfrm rot="5400000">
            <a:off x="712788" y="4429125"/>
            <a:ext cx="3430588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6985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ЭТАП -ОСНОВНОЙ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75" y="2143125"/>
            <a:ext cx="2286000" cy="5715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 детьми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7625" y="2214563"/>
            <a:ext cx="2428875" cy="42862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 родителями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2852936"/>
            <a:ext cx="2376264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Игровая деятельность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3000" y="3429001"/>
            <a:ext cx="2428875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Экспериментальная деятельность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1500188"/>
            <a:ext cx="7500938" cy="5715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НАПРАВЛЕНИЯ РЕАЛИЗАЦИИ ПРОЕКТА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50" y="2214563"/>
            <a:ext cx="2214563" cy="107156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Предметно-развивающая среда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4077072"/>
            <a:ext cx="2428875" cy="5760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Театральная деятельность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43000" y="4725144"/>
            <a:ext cx="2428875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Практическая деятельность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3000" y="5373216"/>
            <a:ext cx="2428875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Художественное </a:t>
            </a:r>
            <a:r>
              <a:rPr lang="ru-RU" b="1" dirty="0" smtClean="0">
                <a:solidFill>
                  <a:schemeClr val="tx1"/>
                </a:solidFill>
              </a:rPr>
              <a:t>творчество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86188" y="2857500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Папка-передвижка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57625" y="3643313"/>
            <a:ext cx="2428875" cy="6429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Консультация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7625" y="5286375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Изготовление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оборудования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7625" y="4429125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Беседа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500813" y="3500438"/>
            <a:ext cx="2428875" cy="6429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Оформление </a:t>
            </a:r>
            <a:r>
              <a:rPr lang="ru-RU" b="1" dirty="0">
                <a:solidFill>
                  <a:schemeClr val="tx1"/>
                </a:solidFill>
              </a:rPr>
              <a:t>огорода на окне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00813" y="4286250"/>
            <a:ext cx="2428875" cy="6429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Дидактическое обеспечение проекта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87624" y="6021288"/>
            <a:ext cx="2428875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Чтение художественной литературы.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60648"/>
            <a:ext cx="6985000" cy="1080120"/>
          </a:xfrm>
        </p:spPr>
        <p:txBody>
          <a:bodyPr>
            <a:noAutofit/>
          </a:bodyPr>
          <a:lstStyle/>
          <a:p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Художественное </a:t>
            </a:r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творчество</a:t>
            </a:r>
            <a:endParaRPr lang="ru-RU" sz="4000" dirty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187624" y="1876241"/>
            <a:ext cx="77048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Лепка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“Наши овощи созрели”.</a:t>
            </a:r>
            <a:r>
              <a:rPr lang="ru-RU" sz="1600" dirty="0" smtClean="0"/>
              <a:t> </a:t>
            </a:r>
            <a:endParaRPr lang="ru-RU" i="1" dirty="0" smtClean="0"/>
          </a:p>
          <a:p>
            <a:pPr lvl="0" algn="ctr" eaLnBrk="0" hangingPunct="0">
              <a:buFontTx/>
              <a:buChar char="•"/>
            </a:pPr>
            <a:r>
              <a:rPr lang="ru-RU" i="1" dirty="0" smtClean="0"/>
              <a:t>Продолжать лепить с натуры </a:t>
            </a:r>
            <a:r>
              <a:rPr lang="ru-RU" i="1" dirty="0" smtClean="0"/>
              <a:t>знакомые предметы</a:t>
            </a:r>
            <a:r>
              <a:rPr lang="ru-RU" dirty="0" smtClean="0"/>
              <a:t> </a:t>
            </a:r>
            <a:r>
              <a:rPr lang="ru-RU" i="1" dirty="0" smtClean="0"/>
              <a:t>(овощи, передавая их характер особенности)</a:t>
            </a:r>
            <a:r>
              <a:rPr lang="ru-RU" dirty="0" smtClean="0"/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Рисование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lang="ru-RU" sz="2400" i="1" dirty="0" smtClean="0"/>
              <a:t>«</a:t>
            </a:r>
            <a:r>
              <a:rPr lang="ru-RU" sz="2400" dirty="0" smtClean="0"/>
              <a:t>Витамины для здоровья</a:t>
            </a:r>
            <a:r>
              <a:rPr lang="ru-RU" sz="2800" i="1" dirty="0" smtClean="0"/>
              <a:t>»</a:t>
            </a:r>
            <a:r>
              <a:rPr lang="ru-RU" sz="2800" dirty="0" smtClean="0"/>
              <a:t>.</a:t>
            </a:r>
          </a:p>
          <a:p>
            <a:pPr lvl="0" algn="ctr" eaLnBrk="0" hangingPunct="0">
              <a:buFontTx/>
              <a:buChar char="•"/>
            </a:pPr>
            <a:r>
              <a:rPr lang="ru-RU" sz="2000" i="1" dirty="0" smtClean="0"/>
              <a:t>Познакомить со значением овощей в жизни человека.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“Зарисовка этапов роста растений”.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Аппликация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“Плоды нашего труда”.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657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5976838" cy="1143000"/>
          </a:xfr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effectLst/>
              </a:rPr>
              <a:t>ЭКСПЕРИМЕНТАЛЬНАЯ ДЕЯТЕЛЬНОСТЬ</a:t>
            </a:r>
            <a:endParaRPr lang="ru-RU" sz="3200" dirty="0">
              <a:solidFill>
                <a:srgbClr val="00B05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1556793"/>
            <a:ext cx="338437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1.«Земля – какая она».</a:t>
            </a:r>
          </a:p>
          <a:p>
            <a:r>
              <a:rPr lang="ru-RU" sz="1600" dirty="0" smtClean="0"/>
              <a:t>Цель: выявить свойства земли (имеет </a:t>
            </a:r>
            <a:r>
              <a:rPr lang="ru-RU" sz="1600" dirty="0" smtClean="0"/>
              <a:t>вес, черного </a:t>
            </a:r>
            <a:r>
              <a:rPr lang="ru-RU" sz="1600" dirty="0" smtClean="0"/>
              <a:t>цвета, сыпучая)</a:t>
            </a:r>
          </a:p>
          <a:p>
            <a:r>
              <a:rPr lang="ru-RU" sz="1600" dirty="0" smtClean="0"/>
              <a:t>2. «Семена растений отличаются друг </a:t>
            </a:r>
            <a:r>
              <a:rPr lang="ru-RU" sz="1600" dirty="0" smtClean="0"/>
              <a:t>от друга</a:t>
            </a:r>
            <a:r>
              <a:rPr lang="ru-RU" sz="1600" dirty="0" smtClean="0"/>
              <a:t>»</a:t>
            </a:r>
          </a:p>
          <a:p>
            <a:r>
              <a:rPr lang="ru-RU" sz="1600" dirty="0" smtClean="0"/>
              <a:t>Цель: выявить внешние отличия </a:t>
            </a:r>
            <a:r>
              <a:rPr lang="ru-RU" sz="1600" dirty="0" smtClean="0"/>
              <a:t>семян друг </a:t>
            </a:r>
            <a:r>
              <a:rPr lang="ru-RU" sz="1600" dirty="0" smtClean="0"/>
              <a:t>от друга.</a:t>
            </a:r>
          </a:p>
          <a:p>
            <a:r>
              <a:rPr lang="ru-RU" sz="1600" dirty="0" smtClean="0"/>
              <a:t>3.«Земля и растение»</a:t>
            </a:r>
          </a:p>
          <a:p>
            <a:r>
              <a:rPr lang="ru-RU" sz="1600" dirty="0" smtClean="0"/>
              <a:t>Цель: Выявить насколько земля</a:t>
            </a:r>
          </a:p>
          <a:p>
            <a:r>
              <a:rPr lang="ru-RU" sz="1600" dirty="0" smtClean="0"/>
              <a:t>необходима для роста растений.</a:t>
            </a:r>
          </a:p>
          <a:p>
            <a:r>
              <a:rPr lang="ru-RU" sz="1600" dirty="0" smtClean="0"/>
              <a:t>4.«Вода и растения»</a:t>
            </a:r>
          </a:p>
          <a:p>
            <a:r>
              <a:rPr lang="ru-RU" sz="1600" dirty="0" smtClean="0"/>
              <a:t>Цель: Выявить насколько вода </a:t>
            </a:r>
            <a:r>
              <a:rPr lang="ru-RU" sz="1600" dirty="0" smtClean="0"/>
              <a:t>необходима для </a:t>
            </a:r>
            <a:r>
              <a:rPr lang="ru-RU" sz="1600" dirty="0" smtClean="0"/>
              <a:t>прорастания фасоли и </a:t>
            </a:r>
            <a:r>
              <a:rPr lang="ru-RU" sz="1600" dirty="0" smtClean="0"/>
              <a:t>роста растений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5. Наблюдения за ростом </a:t>
            </a:r>
            <a:r>
              <a:rPr lang="ru-RU" sz="1600" dirty="0" smtClean="0"/>
              <a:t>корневой системы </a:t>
            </a:r>
            <a:r>
              <a:rPr lang="ru-RU" sz="1600" dirty="0" smtClean="0"/>
              <a:t>лука в воде.</a:t>
            </a:r>
            <a:endParaRPr lang="ru-RU" sz="1600" dirty="0"/>
          </a:p>
        </p:txBody>
      </p:sp>
      <p:pic>
        <p:nvPicPr>
          <p:cNvPr id="1026" name="Picture 2" descr="C:\Users\Human\Downloads\63bbe28705b6f692c6750c94ef37dbd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3600152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Практическая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484784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«Посадка семян </a:t>
            </a:r>
            <a:r>
              <a:rPr lang="ru-RU" sz="2400" dirty="0" smtClean="0"/>
              <a:t>овощей и цветов»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 rot="10800000" flipV="1">
            <a:off x="1547664" y="1806017"/>
            <a:ext cx="705678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обогатить и уточнить знания детей о выращивании растений;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подвести детей к пониманию условий, необходимых для успешного развития растений;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обогащать личный трудовой опыт в процессе работы (посев семян);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воспитывать у детей бережное отношение к природе.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-развивать речевые навыки, обогащать словарь.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Активизация словаря: почва, семена, побег, рассада.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4149080"/>
            <a:ext cx="74888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«Выращивание </a:t>
            </a:r>
            <a:r>
              <a:rPr lang="ru-RU" sz="2400" dirty="0" smtClean="0"/>
              <a:t>рассады (</a:t>
            </a:r>
            <a:r>
              <a:rPr lang="ru-RU" sz="2400" dirty="0" err="1" smtClean="0"/>
              <a:t>бархатцы,настурция</a:t>
            </a:r>
            <a:r>
              <a:rPr lang="ru-RU" sz="2400" dirty="0" smtClean="0"/>
              <a:t>, </a:t>
            </a:r>
            <a:r>
              <a:rPr lang="ru-RU" sz="2400" dirty="0" smtClean="0"/>
              <a:t>огурец).»</a:t>
            </a:r>
          </a:p>
          <a:p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5013176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 помочь </a:t>
            </a:r>
            <a:r>
              <a:rPr lang="ru-RU" dirty="0" smtClean="0"/>
              <a:t>детям понять, что из одной семечки может появиться только одно растение. А при соблюдении необходимых условий  растение быстрее растет.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продолжать </a:t>
            </a:r>
            <a:r>
              <a:rPr lang="ru-RU" dirty="0" smtClean="0"/>
              <a:t>формировать навыки посадки и ухода за растениями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39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Познание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500188"/>
            <a:ext cx="7715250" cy="971550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Экология.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Тема: «Все начинается с семечка»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womanwiki.ru/s/images/d/d4/%D0%A4%D0%BE%D1%82%D0%BE_%D0%BA_%D1%81%D1%82%D0%B0%D1%82%D1%8C%D0%B5_%D0%9F%D1%80%D0%BE%D1%82%D1%80%D0%B0%D0%B2%D0%BB%D0%B8%D0%B2%D0%B0%D0%BD%D0%B8%D0%B5_%D1%81%D0%B5%D0%BC%D1%8F%D0%B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542925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702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14313"/>
            <a:ext cx="674211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Игровая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500188"/>
            <a:ext cx="7956550" cy="524118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Дидактические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«Найди по описанию»,»Разрезные картинки», «Домино», «Чудесный мешочек», «Угадай овощ на вкус», «Вершки-корешки».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Подвижные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</a:rPr>
              <a:t>Съедобное-несъедобное</a:t>
            </a:r>
            <a:r>
              <a:rPr lang="ru-RU" sz="2400" dirty="0" smtClean="0">
                <a:solidFill>
                  <a:schemeClr val="tx1"/>
                </a:solidFill>
              </a:rPr>
              <a:t>», «Найди пару», «</a:t>
            </a:r>
            <a:r>
              <a:rPr lang="ru-RU" sz="2400" dirty="0" err="1" smtClean="0">
                <a:solidFill>
                  <a:schemeClr val="tx1"/>
                </a:solidFill>
              </a:rPr>
              <a:t>Огуречик</a:t>
            </a:r>
            <a:r>
              <a:rPr lang="ru-RU" sz="2400" dirty="0" smtClean="0">
                <a:solidFill>
                  <a:schemeClr val="tx1"/>
                </a:solidFill>
              </a:rPr>
              <a:t>», «Кто быстрее соберет урожай</a:t>
            </a:r>
            <a:r>
              <a:rPr lang="ru-RU" sz="2400" dirty="0" smtClean="0">
                <a:solidFill>
                  <a:schemeClr val="tx1"/>
                </a:solidFill>
              </a:rPr>
              <a:t>»,</a:t>
            </a:r>
            <a:r>
              <a:rPr lang="ru-RU" sz="2400" dirty="0" smtClean="0">
                <a:solidFill>
                  <a:schemeClr val="tx1"/>
                </a:solidFill>
              </a:rPr>
              <a:t> «Огород у нас в порядке», «Разгрузи машину», «Сортируем овощи».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Сюжетно-ролевые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«Семья», «Едем на дачу», «Овощной магазин».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Коммуникация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2051720" y="1417638"/>
            <a:ext cx="5904656" cy="53578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Рассматривание иллюстраций в энциклопедии, в альбомах об овощах;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Беседы: «Витамины на окне», «Урожай с грядки», «Моя любимая дача</a:t>
            </a:r>
            <a:r>
              <a:rPr lang="ru-RU" sz="2800" dirty="0" smtClean="0">
                <a:solidFill>
                  <a:schemeClr val="tx1"/>
                </a:solidFill>
              </a:rPr>
              <a:t>»,«</a:t>
            </a:r>
            <a:r>
              <a:rPr lang="ru-RU" sz="2800" dirty="0" smtClean="0">
                <a:solidFill>
                  <a:schemeClr val="tx1"/>
                </a:solidFill>
              </a:rPr>
              <a:t>Овощи. Что мы знаем о них?» </a:t>
            </a:r>
          </a:p>
          <a:p>
            <a:pPr marL="0" indent="0" eaLnBrk="1" hangingPunct="1"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Пальчиковая игра «Засолка капусты</a:t>
            </a:r>
            <a:r>
              <a:rPr lang="ru-RU" sz="2800" dirty="0" smtClean="0">
                <a:solidFill>
                  <a:schemeClr val="tx1"/>
                </a:solidFill>
              </a:rPr>
              <a:t>», </a:t>
            </a:r>
            <a:r>
              <a:rPr lang="ru-RU" sz="2800" dirty="0" smtClean="0">
                <a:solidFill>
                  <a:schemeClr val="tx1"/>
                </a:solidFill>
                <a:cs typeface="Mongolian Baiti" pitchFamily="66" charset="0"/>
              </a:rPr>
              <a:t>«В огороде много грядок», «У Лариски 2 редиски».</a:t>
            </a:r>
            <a:endParaRPr lang="ru-RU" sz="2800" dirty="0" smtClean="0">
              <a:solidFill>
                <a:schemeClr val="tx1"/>
              </a:solidFill>
              <a:cs typeface="Mongolian Baiti" pitchFamily="66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12130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/>
              </a:rPr>
              <a:t>Чтение художественной литературы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85938"/>
            <a:ext cx="7499350" cy="432911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«Вершки и корешки» р.н. сказка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«Пых» </a:t>
            </a:r>
            <a:r>
              <a:rPr lang="ru-RU" dirty="0" err="1" smtClean="0">
                <a:solidFill>
                  <a:schemeClr val="tx1"/>
                </a:solidFill>
              </a:rPr>
              <a:t>бел.н</a:t>
            </a:r>
            <a:r>
              <a:rPr lang="ru-RU" dirty="0" smtClean="0">
                <a:solidFill>
                  <a:schemeClr val="tx1"/>
                </a:solidFill>
              </a:rPr>
              <a:t>. сказка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«Колосок» </a:t>
            </a:r>
            <a:r>
              <a:rPr lang="ru-RU" dirty="0" err="1" smtClean="0">
                <a:solidFill>
                  <a:schemeClr val="tx1"/>
                </a:solidFill>
              </a:rPr>
              <a:t>укр.н</a:t>
            </a:r>
            <a:r>
              <a:rPr lang="ru-RU" dirty="0" smtClean="0">
                <a:solidFill>
                  <a:schemeClr val="tx1"/>
                </a:solidFill>
              </a:rPr>
              <a:t>. сказка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«Овощи» Ю. </a:t>
            </a:r>
            <a:r>
              <a:rPr lang="ru-RU" dirty="0" err="1" smtClean="0">
                <a:solidFill>
                  <a:schemeClr val="tx1"/>
                </a:solidFill>
              </a:rPr>
              <a:t>Тувим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«Удивительный огород» </a:t>
            </a:r>
            <a:r>
              <a:rPr lang="ru-RU" dirty="0" err="1" smtClean="0">
                <a:solidFill>
                  <a:schemeClr val="tx1"/>
                </a:solidFill>
              </a:rPr>
              <a:t>Н.Кончаловская</a:t>
            </a: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Загадки, пословицы и поговорки  о труде, овощах, орудиях труда.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171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8000"/>
                </a:solidFill>
              </a:rPr>
              <a:t>Актуальность:</a:t>
            </a:r>
            <a:endParaRPr lang="ru-RU" sz="5400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+mn-lt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Дети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старшего дошкольного возраста еще недостаточно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  Исследовательская, поисковая активность – естественное состояние ребенка, он настроен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на познание мира. Исследовать, открывать, изучать –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значит сделать шаг в неизведанное и непознанное.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3849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Безопасность, </a:t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здоровье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499350" cy="36147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Беседы: 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«Какая пища полезней»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«Осторожно нитраты!»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«Стой – Овощ мой перед едой!»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«Могут ли овощи принести вред нашему здоровью?»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6628" name="Picture 5" descr="G:\СОХРАНЕННЫЕ ДОКУМЕНТЫ 3\НАГЛЯДНОСТЬ ДЛЯ ДОУ\АНИМАШКИ\Профессии\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4857750"/>
            <a:ext cx="11699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1321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Музыка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1187450" y="1857375"/>
            <a:ext cx="7499350" cy="2714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</a:rPr>
              <a:t>Песня «Урожайная» музыка А. Филиппенко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</a:rPr>
              <a:t>Хоровод «</a:t>
            </a:r>
            <a:r>
              <a:rPr lang="ru-RU" dirty="0" err="1" smtClean="0">
                <a:solidFill>
                  <a:schemeClr val="tx1"/>
                </a:solidFill>
              </a:rPr>
              <a:t>Огородная-хороводная</a:t>
            </a:r>
            <a:r>
              <a:rPr lang="ru-RU" dirty="0" smtClean="0">
                <a:solidFill>
                  <a:schemeClr val="tx1"/>
                </a:solidFill>
              </a:rPr>
              <a:t>» музыка Б. </a:t>
            </a:r>
            <a:r>
              <a:rPr lang="ru-RU" dirty="0" err="1" smtClean="0">
                <a:solidFill>
                  <a:schemeClr val="tx1"/>
                </a:solidFill>
              </a:rPr>
              <a:t>Можжевелова</a:t>
            </a:r>
            <a:endParaRPr lang="ru-RU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27652" name="Picture 7" descr="C:\ОЛЬГА\Загрузки\muzikaa-107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4214813"/>
            <a:ext cx="31750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0684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5750"/>
            <a:ext cx="6985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Работа с родителями: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187450" y="1714500"/>
            <a:ext cx="7956550" cy="4525963"/>
          </a:xfrm>
        </p:spPr>
        <p:txBody>
          <a:bodyPr/>
          <a:lstStyle/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Папка передвижка </a:t>
            </a:r>
            <a:r>
              <a:rPr lang="ru-RU" dirty="0" smtClean="0">
                <a:solidFill>
                  <a:schemeClr val="tx1"/>
                </a:solidFill>
              </a:rPr>
              <a:t>«Полезные свойства овощей»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Консультация</a:t>
            </a:r>
            <a:r>
              <a:rPr lang="ru-RU" dirty="0" smtClean="0">
                <a:solidFill>
                  <a:schemeClr val="tx1"/>
                </a:solidFill>
              </a:rPr>
              <a:t> «Как сделать огород на окне»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Изготовление родителями для детей в группу необходимого оборудования.</a:t>
            </a:r>
            <a:endParaRPr lang="ru-RU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1035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ЭТАП -ЗАКЛЮЧИТЕЛЬНЫЙ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956550" cy="3412976"/>
          </a:xfrm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    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sz="4300" b="1" dirty="0" smtClean="0">
              <a:solidFill>
                <a:srgbClr val="000000"/>
              </a:solidFill>
              <a:cs typeface="Times New Roman" pitchFamily="16" charset="0"/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4300" b="1" dirty="0" smtClean="0">
                <a:solidFill>
                  <a:srgbClr val="000000"/>
                </a:solidFill>
                <a:cs typeface="Times New Roman" pitchFamily="16" charset="0"/>
              </a:rPr>
              <a:t>Подведение итогов реализации проекта. 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4300" b="1" dirty="0" smtClean="0">
                <a:solidFill>
                  <a:srgbClr val="000000"/>
                </a:solidFill>
                <a:cs typeface="Times New Roman" pitchFamily="16" charset="0"/>
              </a:rPr>
              <a:t>  Оформление «Огород на окне».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77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 ПРОЕКТЕ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Тип проекта</a:t>
            </a:r>
            <a:r>
              <a:rPr lang="ru-RU" dirty="0" smtClean="0">
                <a:solidFill>
                  <a:srgbClr val="000000"/>
                </a:solidFill>
              </a:rPr>
              <a:t>: познавательно-исследовательский   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Участники проекта:</a:t>
            </a:r>
            <a:r>
              <a:rPr lang="ru-RU" dirty="0" smtClean="0">
                <a:solidFill>
                  <a:srgbClr val="000000"/>
                </a:solidFill>
              </a:rPr>
              <a:t> дети старшей </a:t>
            </a:r>
            <a:r>
              <a:rPr lang="ru-RU" dirty="0" smtClean="0">
                <a:solidFill>
                  <a:srgbClr val="000000"/>
                </a:solidFill>
              </a:rPr>
              <a:t>группы, </a:t>
            </a:r>
            <a:r>
              <a:rPr lang="ru-RU" dirty="0" smtClean="0">
                <a:solidFill>
                  <a:srgbClr val="000000"/>
                </a:solidFill>
              </a:rPr>
              <a:t>родители воспитанников, воспитатели группы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Срок реализации проекта: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краткосрочный (1 – 1,5 месяца)</a:t>
            </a:r>
            <a:endParaRPr lang="ru-RU" dirty="0" smtClean="0">
              <a:solidFill>
                <a:srgbClr val="000000"/>
              </a:solidFill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Формы работы:</a:t>
            </a:r>
            <a:r>
              <a:rPr lang="ru-RU" dirty="0" smtClean="0">
                <a:solidFill>
                  <a:srgbClr val="000000"/>
                </a:solidFill>
              </a:rPr>
              <a:t> игровая, познавательная, продуктивная, работа с родителями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ПРОЕКТНАЯ ИДЕЯ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14500"/>
            <a:ext cx="7499350" cy="423478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6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6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Создать </a:t>
            </a:r>
            <a:r>
              <a:rPr lang="ru-RU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в группе детского сада огород на окне.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039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187450" y="1772816"/>
            <a:ext cx="7499350" cy="435334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Обобщить и расширить знания дошкольников о том, как ухаживать за растениями в комнатных условиях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; формирование экологической</a:t>
            </a:r>
          </a:p>
          <a:p>
            <a:pPr algn="ctr" eaLnBrk="1" hangingPunct="1">
              <a:spcBef>
                <a:spcPct val="0"/>
              </a:spcBef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культуры у детей и их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родителей; </a:t>
            </a:r>
            <a:endParaRPr lang="ru-RU" b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   сделать проект сотворчеством воспитателей, детей и родителей.</a:t>
            </a:r>
          </a:p>
          <a:p>
            <a:pPr algn="ctr" eaLnBrk="1" hangingPunct="1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956550" cy="5043488"/>
          </a:xfrm>
        </p:spPr>
        <p:txBody>
          <a:bodyPr rtlCol="0">
            <a:normAutofit fontScale="70000" lnSpcReduction="20000"/>
          </a:bodyPr>
          <a:lstStyle/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Способствовать расширению познания детей об уходе за растениями в комнатных условиях.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Обобщать представление детей о необходимости света, тепла, влаги, почвы для роста растений.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Подвести   детей к мысли о взаимосвязи природы и человека.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Способствовать развитию познавательных, исследовательских способностей детей.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Формировать бережное отношение к своему труду, и труду взрослых и детей.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Способствовать развитию речи детей, активизировать словарь.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 smtClean="0">
                <a:solidFill>
                  <a:srgbClr val="000000"/>
                </a:solidFill>
                <a:cs typeface="Times New Roman" pitchFamily="16" charset="0"/>
              </a:rPr>
              <a:t>Формировать чувство общности детей в группе и навыки сотрудничества.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 </a:t>
            </a: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ПРОЕКТА: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Для 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работы с родителями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1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. Заинтересовать родителей в совместной деятельности: воспитатель-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родитель-ребенок на подготовительном этапе.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. Выполнять совместные задания по проекту.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Для педагога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1. Овладеть методом проектов как технологией и как деятельностью по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самоорганизации профессионального пространства.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2. Выстроить стратегию руководства проектом во взаимодействии с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родителями, детьми.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3. Сформировать предметно-развивающую среду для проекта,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оформить зоны познания играми на тему проекта.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4. Помогать детям добывать знания.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5. Оказывать воспитанникам помощь в подготовке и проведении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презентации проекта.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985000" cy="1282154"/>
          </a:xfrm>
        </p:spPr>
        <p:txBody>
          <a:bodyPr>
            <a:noAutofit/>
          </a:bodyPr>
          <a:lstStyle/>
          <a:p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ОЖИДАЕМЫЕ РЕЗУЛЬТАТЫ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499350" cy="514116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cs typeface="Times New Roman" pitchFamily="18" charset="0"/>
              </a:rPr>
              <a:t>Для детей: 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дети научатся ухаживать за растениями и познакомятся с условиями их содержания, будут учиться подмечать красоту растительного мира. У детей сформируются знания о росте растений в комнатных условиях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Для родителей</a:t>
            </a:r>
            <a:r>
              <a:rPr lang="ru-RU" sz="2800" dirty="0" smtClean="0">
                <a:solidFill>
                  <a:schemeClr val="tx1"/>
                </a:solidFill>
              </a:rPr>
              <a:t>: </a:t>
            </a:r>
            <a:r>
              <a:rPr lang="ru-RU" sz="2400" dirty="0" smtClean="0">
                <a:solidFill>
                  <a:schemeClr val="tx1"/>
                </a:solidFill>
              </a:rPr>
              <a:t>повышение компетентности по данной теме, избрание нужных ориентиров в воспитании, укрепление детско-родительских отношений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Для педагога</a:t>
            </a:r>
            <a:r>
              <a:rPr lang="ru-RU" sz="2800" dirty="0" smtClean="0">
                <a:solidFill>
                  <a:schemeClr val="tx1"/>
                </a:solidFill>
              </a:rPr>
              <a:t>: </a:t>
            </a:r>
            <a:r>
              <a:rPr lang="ru-RU" sz="2400" dirty="0" smtClean="0">
                <a:solidFill>
                  <a:schemeClr val="tx1"/>
                </a:solidFill>
              </a:rPr>
              <a:t>повышение профессионализма, внедрение новых методов в работе с детьми и родителями, самореализация.</a:t>
            </a:r>
          </a:p>
          <a:p>
            <a:pPr>
              <a:buNone/>
            </a:pPr>
            <a:endParaRPr 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РЕАЛИЗАЦИИ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1428750" y="1500188"/>
            <a:ext cx="6929438" cy="1285875"/>
          </a:xfrm>
          <a:prstGeom prst="ribbon">
            <a:avLst>
              <a:gd name="adj1" fmla="val 23123"/>
              <a:gd name="adj2" fmla="val 6748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I этап – подготовительный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1428750" y="3000375"/>
            <a:ext cx="6929438" cy="1619250"/>
          </a:xfrm>
          <a:prstGeom prst="ribbon">
            <a:avLst>
              <a:gd name="adj1" fmla="val 23123"/>
              <a:gd name="adj2" fmla="val 6748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cs typeface="Calibri" pitchFamily="34" charset="0"/>
              </a:rPr>
              <a:t>II этап – основной </a:t>
            </a:r>
          </a:p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cs typeface="Calibri" pitchFamily="34" charset="0"/>
              </a:rPr>
              <a:t>( практический) </a:t>
            </a:r>
          </a:p>
        </p:txBody>
      </p:sp>
      <p:sp>
        <p:nvSpPr>
          <p:cNvPr id="8" name="Лента лицом вниз 7"/>
          <p:cNvSpPr/>
          <p:nvPr/>
        </p:nvSpPr>
        <p:spPr>
          <a:xfrm>
            <a:off x="1643063" y="4929188"/>
            <a:ext cx="6929437" cy="1260475"/>
          </a:xfrm>
          <a:prstGeom prst="ribbon">
            <a:avLst>
              <a:gd name="adj1" fmla="val 23123"/>
              <a:gd name="adj2" fmla="val 6748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III этап – заключительный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vog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ovogi</Template>
  <TotalTime>399</TotalTime>
  <Words>967</Words>
  <Application>Microsoft Office PowerPoint</Application>
  <PresentationFormat>Экран (4:3)</PresentationFormat>
  <Paragraphs>156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ovogi</vt:lpstr>
      <vt:lpstr>       ПРОЕКТ        «ОГОРОД            НА ОКНЕ»</vt:lpstr>
      <vt:lpstr>Актуальность:</vt:lpstr>
      <vt:lpstr>О ПРОЕКТЕ</vt:lpstr>
      <vt:lpstr>ПРОЕКТНАЯ ИДЕЯ</vt:lpstr>
      <vt:lpstr>ЦЕЛЬ ПРОЕКТА</vt:lpstr>
      <vt:lpstr>ЗАДАЧИ  ПРОЕКТА</vt:lpstr>
      <vt:lpstr>ЗАДАЧИ  ПРОЕКТА:</vt:lpstr>
      <vt:lpstr>ОЖИДАЕМЫЕ РЕЗУЛЬТАТЫ</vt:lpstr>
      <vt:lpstr>ЭТАПЫ РЕАЛИЗАЦИИ ПРОЕКТА</vt:lpstr>
      <vt:lpstr>I ЭТАП -ПОДГОТОВИТЕЛЬНЫЙ</vt:lpstr>
      <vt:lpstr>II ЭТАП -ОСНОВНОЙ</vt:lpstr>
      <vt:lpstr>II ЭТАП -ОСНОВНОЙ</vt:lpstr>
      <vt:lpstr>Художественное творчество</vt:lpstr>
      <vt:lpstr>ЭКСПЕРИМЕНТАЛЬНАЯ ДЕЯТЕЛЬНОСТЬ</vt:lpstr>
      <vt:lpstr>Практическая деятельность</vt:lpstr>
      <vt:lpstr>Познание</vt:lpstr>
      <vt:lpstr>Игровая деятельность</vt:lpstr>
      <vt:lpstr>Коммуникация</vt:lpstr>
      <vt:lpstr>Чтение художественной литературы</vt:lpstr>
      <vt:lpstr>Безопасность,  здоровье</vt:lpstr>
      <vt:lpstr>Музыка</vt:lpstr>
      <vt:lpstr>Работа с родителями:</vt:lpstr>
      <vt:lpstr>III ЭТАП -ЗАКЛЮЧИТЕЛЬНЫЙ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«огород на окне»</dc:title>
  <dc:creator>1</dc:creator>
  <cp:lastModifiedBy>Human</cp:lastModifiedBy>
  <cp:revision>46</cp:revision>
  <dcterms:created xsi:type="dcterms:W3CDTF">2013-03-24T11:37:19Z</dcterms:created>
  <dcterms:modified xsi:type="dcterms:W3CDTF">2017-04-12T12:54:15Z</dcterms:modified>
</cp:coreProperties>
</file>