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69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4AF5E-6E29-45CA-AFCF-6332B283D8A6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EC072-980C-49A5-9E67-BCD6F1E337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4AF5E-6E29-45CA-AFCF-6332B283D8A6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EC072-980C-49A5-9E67-BCD6F1E337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4AF5E-6E29-45CA-AFCF-6332B283D8A6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EC072-980C-49A5-9E67-BCD6F1E33707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4AF5E-6E29-45CA-AFCF-6332B283D8A6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EC072-980C-49A5-9E67-BCD6F1E3370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4AF5E-6E29-45CA-AFCF-6332B283D8A6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EC072-980C-49A5-9E67-BCD6F1E337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4AF5E-6E29-45CA-AFCF-6332B283D8A6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EC072-980C-49A5-9E67-BCD6F1E3370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4AF5E-6E29-45CA-AFCF-6332B283D8A6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EC072-980C-49A5-9E67-BCD6F1E337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4AF5E-6E29-45CA-AFCF-6332B283D8A6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EC072-980C-49A5-9E67-BCD6F1E337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4AF5E-6E29-45CA-AFCF-6332B283D8A6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EC072-980C-49A5-9E67-BCD6F1E337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4AF5E-6E29-45CA-AFCF-6332B283D8A6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EC072-980C-49A5-9E67-BCD6F1E33707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4AF5E-6E29-45CA-AFCF-6332B283D8A6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EC072-980C-49A5-9E67-BCD6F1E3370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8F4AF5E-6E29-45CA-AFCF-6332B283D8A6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35EC072-980C-49A5-9E67-BCD6F1E3370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772816"/>
            <a:ext cx="7776864" cy="4176464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3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3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пространственной ориентации от 0 до 3 </a:t>
            </a:r>
            <a:r>
              <a:rPr lang="ru-RU" sz="3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</a:t>
            </a:r>
          </a:p>
          <a:p>
            <a:pPr marL="0" indent="0" algn="ctr">
              <a:buNone/>
            </a:pP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логопед МДОУ д/с №43</a:t>
            </a:r>
          </a:p>
          <a:p>
            <a:pPr marL="0" indent="0" algn="r">
              <a:buNone/>
            </a:pP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Кристева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Н.П.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/>
              <a:t/>
            </a:r>
            <a:br>
              <a:rPr lang="ru-RU" sz="1100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981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628800"/>
            <a:ext cx="7408333" cy="2952328"/>
          </a:xfrm>
        </p:spPr>
        <p:txBody>
          <a:bodyPr>
            <a:normAutofit fontScale="92500"/>
          </a:bodyPr>
          <a:lstStyle/>
          <a:p>
            <a:r>
              <a:rPr lang="ru-RU" dirty="0"/>
              <a:t>Наступает новый период в психофизическом развитии ребенка, который носит название ранний </a:t>
            </a:r>
            <a:r>
              <a:rPr lang="ru-RU" dirty="0" smtClean="0"/>
              <a:t>возраст</a:t>
            </a:r>
          </a:p>
          <a:p>
            <a:r>
              <a:rPr lang="ru-RU" dirty="0"/>
              <a:t>В 1-2 года ребенок способен ориентироваться на себе. Различает свои части тела, кроме правой и левой сторон тела.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от 1 до </a:t>
            </a:r>
            <a:r>
              <a:rPr lang="ru-RU" dirty="0" smtClean="0">
                <a:solidFill>
                  <a:schemeClr val="tx1"/>
                </a:solidFill>
              </a:rPr>
              <a:t> 2 лет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196" name="Picture 4" descr="Здоровь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71"/>
          <a:stretch/>
        </p:blipFill>
        <p:spPr bwMode="auto">
          <a:xfrm>
            <a:off x="2843808" y="3284984"/>
            <a:ext cx="3600400" cy="3449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451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Жители Артема воспользовались услугой записи ребенка в детсад через интернет Vladnews.ru: Новости Большого город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009426"/>
            <a:ext cx="5663952" cy="3814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08856" y="12616"/>
            <a:ext cx="8229600" cy="1252728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от 2 до 3 лет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761244" y="1052736"/>
            <a:ext cx="7524824" cy="2232248"/>
          </a:xfrm>
        </p:spPr>
        <p:txBody>
          <a:bodyPr>
            <a:normAutofit fontScale="85000" lnSpcReduction="10000"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ru-RU" dirty="0" smtClean="0"/>
              <a:t>До </a:t>
            </a:r>
            <a:r>
              <a:rPr lang="ru-RU" dirty="0"/>
              <a:t>3-х лет ребенок воспринимает предметы без </a:t>
            </a:r>
            <a:r>
              <a:rPr lang="ru-RU" dirty="0" smtClean="0"/>
              <a:t>пространственной </a:t>
            </a:r>
            <a:r>
              <a:rPr lang="ru-RU" dirty="0"/>
              <a:t>взаимосвязи между собой</a:t>
            </a:r>
            <a:r>
              <a:rPr lang="ru-RU" dirty="0" smtClean="0"/>
              <a:t>.</a:t>
            </a:r>
          </a:p>
          <a:p>
            <a:pPr algn="just"/>
            <a:r>
              <a:rPr lang="ru-RU" dirty="0"/>
              <a:t>В возрасте от года до трёх лет, развитие ориентировки в пространстве у детей идёт через занятия конструированием, лепкой, аппликацией, рисованием. Занимаясь такими видами деятельности, усваивают такие внешние свойства предметов, как форма, размерные и пространственные отношения.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475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5" y="1556792"/>
            <a:ext cx="7452816" cy="4569371"/>
          </a:xfrm>
        </p:spPr>
        <p:txBody>
          <a:bodyPr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Ананьев Б.Г., Рыбалко Е.Ф. Особенности восприятия пространства у детей. - М.,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1964</a:t>
            </a:r>
          </a:p>
          <a:p>
            <a:pPr algn="just"/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Веракса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Н.Е., Комарова Т.С. Васильева М.А. «От рождения до школы» «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Мозайка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-синтез» 2012 г.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Говорова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Р., Дьяченко О. Формирование пространственной ориентировки у детей. // Дошкольное воспитание. – 1975. - № 9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Уайт Б. Первые три года жизни. — М.: Педагогика, 1982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Мусейибова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Т.А. «Дидактические игры в системе обучения детей пространственным ориентировкам» Хрестоматия в 6 частях. –СПБ 1994 г.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Литература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695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Развитие пальцев и кистей рук детей первого года жизни - СловоМам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2636912"/>
            <a:ext cx="6153150" cy="3886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СПАСИБО ЗА ВНИМАНИЕ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5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90872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Формирование пространственной ориентации от 0 до 3 лет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Beautiful Baby Boys.. - babies Photo (9401926) - Fanpop fanclub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564904"/>
            <a:ext cx="5307657" cy="3538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968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79208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 Пространственная </a:t>
            </a:r>
            <a:r>
              <a:rPr lang="ru-RU" dirty="0"/>
              <a:t>ориентировка – оценка расстояния, размера, формы предметов, взаиморасположение предметов и их положение относительно человека.</a:t>
            </a:r>
          </a:p>
          <a:p>
            <a:pPr algn="just"/>
            <a:r>
              <a:rPr lang="ru-RU" dirty="0" smtClean="0"/>
              <a:t>      При </a:t>
            </a:r>
            <a:r>
              <a:rPr lang="ru-RU" dirty="0"/>
              <a:t>ориентировке в пространстве участвуют различные анализаторы. </a:t>
            </a:r>
            <a:endParaRPr lang="ru-RU" dirty="0" smtClean="0"/>
          </a:p>
          <a:p>
            <a:pPr algn="just"/>
            <a:r>
              <a:rPr lang="ru-RU" dirty="0" smtClean="0"/>
              <a:t>     Существует </a:t>
            </a:r>
            <a:r>
              <a:rPr lang="ru-RU" dirty="0"/>
              <a:t>3 вида ориентировки в пространстве: на себе, относительно себя, относительно других объектов.</a:t>
            </a:r>
          </a:p>
          <a:p>
            <a:pPr algn="just"/>
            <a:r>
              <a:rPr lang="ru-RU" dirty="0"/>
              <a:t>Каждый вид основывается на предыдущем.</a:t>
            </a:r>
          </a:p>
        </p:txBody>
      </p:sp>
      <p:pic>
        <p:nvPicPr>
          <p:cNvPr id="9218" name="Picture 2" descr="Этапы Развитие Ребен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661101"/>
            <a:ext cx="5646205" cy="4080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155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ppt4web.ru/images/581/20383/640/img3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38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5298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0 – 1 </a:t>
            </a:r>
            <a:r>
              <a:rPr lang="ru-RU" dirty="0" smtClean="0">
                <a:solidFill>
                  <a:schemeClr val="tx1"/>
                </a:solidFill>
              </a:rPr>
              <a:t>месяц</a:t>
            </a:r>
            <a:r>
              <a:rPr lang="ru-RU" dirty="0">
                <a:solidFill>
                  <a:schemeClr val="tx1"/>
                </a:solidFill>
              </a:rPr>
              <a:t>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443841"/>
            <a:ext cx="82089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 smtClean="0"/>
              <a:t>малыш </a:t>
            </a:r>
            <a:r>
              <a:rPr lang="ru-RU" dirty="0"/>
              <a:t>пытается поднимать и удерживать голову, лежа на спине; </a:t>
            </a:r>
            <a:endParaRPr lang="ru-RU" dirty="0" smtClean="0"/>
          </a:p>
          <a:p>
            <a:r>
              <a:rPr lang="ru-RU" dirty="0" smtClean="0"/>
              <a:t>концентрирует </a:t>
            </a:r>
            <a:r>
              <a:rPr lang="ru-RU" dirty="0"/>
              <a:t>взгляд и следит за движущимся объектом (человеком или предметом);  </a:t>
            </a: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положительно </a:t>
            </a:r>
            <a:r>
              <a:rPr lang="ru-RU" dirty="0"/>
              <a:t>относится к приему пищи;  успокаивается, когда ребенка берут на ручки или кормят;  </a:t>
            </a: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реагирует </a:t>
            </a:r>
            <a:r>
              <a:rPr lang="ru-RU" dirty="0"/>
              <a:t>на световые, шумовые и тактильные раздражители; 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продуцирует голосовые шумы, </a:t>
            </a:r>
            <a:r>
              <a:rPr lang="ru-RU" dirty="0" err="1"/>
              <a:t>визги</a:t>
            </a:r>
            <a:r>
              <a:rPr lang="ru-RU" dirty="0"/>
              <a:t>;  </a:t>
            </a: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прислушивается </a:t>
            </a:r>
            <a:r>
              <a:rPr lang="ru-RU" dirty="0"/>
              <a:t>к голосу взрослого, звучащим игрушкам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 descr="конкурсы детских фото Дети,дети,дети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752165"/>
            <a:ext cx="4367808" cy="2914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058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савьеру Кингу всего шесть месяцев, а он уже умеет ходить без &quot; Порно сись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528" y="4148016"/>
            <a:ext cx="4248472" cy="2700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1484784"/>
            <a:ext cx="7408333" cy="345069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ребенок </a:t>
            </a:r>
            <a:r>
              <a:rPr lang="ru-RU" dirty="0"/>
              <a:t>поворачивает и удерживает голову, лежа на спине и сидя на руках у взрослого;  выполняет движения руками и ногами (сгибает, разгибает, вытягивает);  </a:t>
            </a:r>
            <a:endParaRPr lang="ru-RU" dirty="0" smtClean="0"/>
          </a:p>
          <a:p>
            <a:r>
              <a:rPr lang="ru-RU" dirty="0" smtClean="0"/>
              <a:t>концентрирует </a:t>
            </a:r>
            <a:r>
              <a:rPr lang="ru-RU" dirty="0"/>
              <a:t>взгляд на неподвижном предмете или лице взрослого;  следит за передвигающимся объектом;  </a:t>
            </a:r>
            <a:endParaRPr lang="ru-RU" dirty="0" smtClean="0"/>
          </a:p>
          <a:p>
            <a:r>
              <a:rPr lang="ru-RU" dirty="0" smtClean="0"/>
              <a:t>пытается </a:t>
            </a:r>
            <a:r>
              <a:rPr lang="ru-RU" dirty="0"/>
              <a:t>захватывать предметы, находящиеся в поле его зрения;  рассматривает свои руки; 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улыбается, </a:t>
            </a:r>
            <a:r>
              <a:rPr lang="ru-RU" dirty="0" err="1"/>
              <a:t>гулит</a:t>
            </a:r>
            <a:r>
              <a:rPr lang="ru-RU" dirty="0"/>
              <a:t> (произносит звуки и их сочетания, например, агу, а-а-а, </a:t>
            </a:r>
            <a:r>
              <a:rPr lang="ru-RU" dirty="0" err="1"/>
              <a:t>бу</a:t>
            </a:r>
            <a:r>
              <a:rPr lang="ru-RU" dirty="0"/>
              <a:t>-у и др.); 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прислушивается к голосу взрослого, музыке, звучащим игрушкам и реагирует на них.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1 – 3 </a:t>
            </a:r>
            <a:r>
              <a:rPr lang="ru-RU" dirty="0" smtClean="0">
                <a:solidFill>
                  <a:schemeClr val="tx1"/>
                </a:solidFill>
              </a:rPr>
              <a:t>месяца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27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Учим ребенка полз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3544" y="3645024"/>
            <a:ext cx="4740456" cy="3152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1412776"/>
            <a:ext cx="6984775" cy="396044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ребенок </a:t>
            </a:r>
            <a:r>
              <a:rPr lang="ru-RU" dirty="0"/>
              <a:t>поднимает голову и верхнюю часть туловища, лежа на животе; переворачивается с живота на спину и наоборот;  </a:t>
            </a:r>
            <a:endParaRPr lang="ru-RU" dirty="0" smtClean="0"/>
          </a:p>
          <a:p>
            <a:r>
              <a:rPr lang="ru-RU" dirty="0" smtClean="0"/>
              <a:t>подползает </a:t>
            </a:r>
            <a:r>
              <a:rPr lang="ru-RU" dirty="0"/>
              <a:t>к предмету; </a:t>
            </a:r>
            <a:endParaRPr lang="ru-RU" dirty="0" smtClean="0"/>
          </a:p>
          <a:p>
            <a:r>
              <a:rPr lang="ru-RU" dirty="0" smtClean="0"/>
              <a:t>при </a:t>
            </a:r>
            <a:r>
              <a:rPr lang="ru-RU" dirty="0"/>
              <a:t>поддержке взрослого опирается ступнями на твердую поверхность;  </a:t>
            </a:r>
            <a:endParaRPr lang="ru-RU" dirty="0" smtClean="0"/>
          </a:p>
          <a:p>
            <a:r>
              <a:rPr lang="ru-RU" dirty="0" smtClean="0"/>
              <a:t>концентрирует </a:t>
            </a:r>
            <a:r>
              <a:rPr lang="ru-RU" dirty="0"/>
              <a:t>взгляд на неподвижных объектах;  </a:t>
            </a:r>
            <a:endParaRPr lang="ru-RU" dirty="0" smtClean="0"/>
          </a:p>
          <a:p>
            <a:r>
              <a:rPr lang="ru-RU" dirty="0" smtClean="0"/>
              <a:t>следит </a:t>
            </a:r>
            <a:r>
              <a:rPr lang="ru-RU" dirty="0"/>
              <a:t>за передвигающимися людьми и предметами; 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поворачивает голову в разные стороны;  </a:t>
            </a:r>
            <a:endParaRPr lang="ru-RU" dirty="0" smtClean="0"/>
          </a:p>
          <a:p>
            <a:r>
              <a:rPr lang="ru-RU" dirty="0" smtClean="0"/>
              <a:t>захватывает</a:t>
            </a:r>
            <a:r>
              <a:rPr lang="ru-RU" dirty="0"/>
              <a:t>, рассматривает, ощупывает предметы, находящиеся в поле зрения;  </a:t>
            </a:r>
            <a:endParaRPr lang="ru-RU" dirty="0" smtClean="0"/>
          </a:p>
          <a:p>
            <a:r>
              <a:rPr lang="ru-RU" dirty="0" smtClean="0"/>
              <a:t>рассматривает </a:t>
            </a:r>
            <a:r>
              <a:rPr lang="ru-RU" dirty="0"/>
              <a:t>свои руки и лицо взрослого; </a:t>
            </a:r>
            <a:r>
              <a:rPr lang="ru-RU" dirty="0" smtClean="0"/>
              <a:t> </a:t>
            </a:r>
          </a:p>
          <a:p>
            <a:r>
              <a:rPr lang="ru-RU" dirty="0" smtClean="0"/>
              <a:t>узнает </a:t>
            </a:r>
            <a:r>
              <a:rPr lang="ru-RU" dirty="0"/>
              <a:t>знакомых </a:t>
            </a:r>
            <a:r>
              <a:rPr lang="ru-RU" dirty="0" smtClean="0"/>
              <a:t>взрослых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3-6 </a:t>
            </a:r>
            <a:r>
              <a:rPr lang="ru-RU" dirty="0" smtClean="0">
                <a:solidFill>
                  <a:schemeClr val="tx1"/>
                </a:solidFill>
              </a:rPr>
              <a:t>месяцев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Интернет-магазин игрушек &quot;Три поросенка&quot;, развивающие детски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837102"/>
            <a:ext cx="2746276" cy="2993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1052736"/>
            <a:ext cx="7408333" cy="3450696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малыш </a:t>
            </a:r>
            <a:r>
              <a:rPr lang="ru-RU" dirty="0"/>
              <a:t>ползает, прочно стоит на твердой поверхности при наличии опоры, ходит при поддержке за обе руки;  </a:t>
            </a: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</a:rPr>
              <a:t>активно</a:t>
            </a:r>
            <a:r>
              <a:rPr lang="ru-RU" dirty="0" smtClean="0"/>
              <a:t> </a:t>
            </a:r>
            <a:r>
              <a:rPr lang="ru-RU" dirty="0"/>
              <a:t>действует с окружающими предметами, попадающими в поле его зрения;  </a:t>
            </a: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активно </a:t>
            </a:r>
            <a:r>
              <a:rPr lang="ru-RU" dirty="0"/>
              <a:t>действует с предметами (бросает, стучит, перекладывает, кусает и др.);  </a:t>
            </a: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выполняет </a:t>
            </a:r>
            <a:r>
              <a:rPr lang="ru-RU" dirty="0"/>
              <a:t>по просьбе взрослого доступные поручения (например, дай, посмотри и т.д.);  </a:t>
            </a: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ориентируется </a:t>
            </a:r>
            <a:r>
              <a:rPr lang="ru-RU" dirty="0"/>
              <a:t>в пространстве (поворачивается, смотрит, показывает пальчиком в сторону предметов, людей);  </a:t>
            </a: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внимательно </a:t>
            </a:r>
            <a:r>
              <a:rPr lang="ru-RU" dirty="0"/>
              <a:t>следит за действиями окружающих взрослых, повторяет за ними отдельные звуки, слоги, передает интонацию;  </a:t>
            </a: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074448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6 – 9 месяцев</a:t>
            </a:r>
          </a:p>
        </p:txBody>
      </p:sp>
    </p:spTree>
    <p:extLst>
      <p:ext uri="{BB962C8B-B14F-4D97-AF65-F5344CB8AC3E}">
        <p14:creationId xmlns:p14="http://schemas.microsoft.com/office/powerpoint/2010/main" val="228361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к воспитать гения - Babyblog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6900" y="3585179"/>
            <a:ext cx="3238500" cy="323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1484784"/>
            <a:ext cx="7408333" cy="345069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ребенок </a:t>
            </a:r>
            <a:r>
              <a:rPr lang="ru-RU" dirty="0"/>
              <a:t>прочно стоит без опоры, ползает, поднимается, приседает, наклоняется, делает несколько шагов без </a:t>
            </a:r>
            <a:r>
              <a:rPr lang="ru-RU" dirty="0" smtClean="0"/>
              <a:t>поддержки;</a:t>
            </a:r>
          </a:p>
          <a:p>
            <a:r>
              <a:rPr lang="ru-RU" dirty="0" smtClean="0"/>
              <a:t>держит </a:t>
            </a:r>
            <a:r>
              <a:rPr lang="ru-RU" dirty="0"/>
              <a:t>чашку, ложку, пьет из чашки, старается кушать самостоятельно; выступает инициатором при общении со взрослыми людьми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/>
              <a:t>различает, когда его хвалят, а когда ругают; </a:t>
            </a:r>
            <a:r>
              <a:rPr lang="ru-RU" dirty="0" smtClean="0"/>
              <a:t> </a:t>
            </a:r>
          </a:p>
          <a:p>
            <a:r>
              <a:rPr lang="ru-RU" dirty="0" smtClean="0"/>
              <a:t>совершает </a:t>
            </a:r>
            <a:r>
              <a:rPr lang="ru-RU" dirty="0"/>
              <a:t>различные действия с окружающими предметами (складывает игрушки, нанизывает кольца на стержень, прокатывает мяч и т.д.); 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9 – 12 </a:t>
            </a:r>
            <a:r>
              <a:rPr lang="ru-RU" dirty="0" smtClean="0">
                <a:solidFill>
                  <a:schemeClr val="tx1"/>
                </a:solidFill>
              </a:rPr>
              <a:t>месяцев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12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209</TotalTime>
  <Words>453</Words>
  <Application>Microsoft Office PowerPoint</Application>
  <PresentationFormat>Экран (4:3)</PresentationFormat>
  <Paragraphs>67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Candara</vt:lpstr>
      <vt:lpstr>Symbol</vt:lpstr>
      <vt:lpstr>Times New Roman</vt:lpstr>
      <vt:lpstr>Wingdings</vt:lpstr>
      <vt:lpstr>Волна</vt:lpstr>
      <vt:lpstr>        </vt:lpstr>
      <vt:lpstr>Формирование пространственной ориентации от 0 до 3 лет</vt:lpstr>
      <vt:lpstr>Презентация PowerPoint</vt:lpstr>
      <vt:lpstr>Презентация PowerPoint</vt:lpstr>
      <vt:lpstr>0 – 1 месяца </vt:lpstr>
      <vt:lpstr>1 – 3 месяца</vt:lpstr>
      <vt:lpstr>3-6 месяцев</vt:lpstr>
      <vt:lpstr>6 – 9 месяцев</vt:lpstr>
      <vt:lpstr>9 – 12 месяцев</vt:lpstr>
      <vt:lpstr>от 1 до  2 лет</vt:lpstr>
      <vt:lpstr>от 2 до 3 лет</vt:lpstr>
      <vt:lpstr>Литература </vt:lpstr>
      <vt:lpstr>СПАСИБО ЗА ВНИМАНИЕ</vt:lpstr>
    </vt:vector>
  </TitlesOfParts>
  <Company>tdzigzag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ДС-39</dc:creator>
  <cp:lastModifiedBy>User</cp:lastModifiedBy>
  <cp:revision>18</cp:revision>
  <dcterms:created xsi:type="dcterms:W3CDTF">2015-01-24T07:50:11Z</dcterms:created>
  <dcterms:modified xsi:type="dcterms:W3CDTF">2017-09-19T11:09:26Z</dcterms:modified>
</cp:coreProperties>
</file>