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7" r:id="rId3"/>
    <p:sldId id="258" r:id="rId4"/>
    <p:sldId id="259" r:id="rId5"/>
    <p:sldId id="263" r:id="rId6"/>
    <p:sldId id="262" r:id="rId7"/>
    <p:sldId id="267" r:id="rId8"/>
    <p:sldId id="277" r:id="rId9"/>
    <p:sldId id="265" r:id="rId10"/>
    <p:sldId id="281" r:id="rId11"/>
    <p:sldId id="278" r:id="rId12"/>
    <p:sldId id="266" r:id="rId13"/>
    <p:sldId id="279" r:id="rId14"/>
    <p:sldId id="268" r:id="rId15"/>
    <p:sldId id="271" r:id="rId16"/>
    <p:sldId id="282" r:id="rId17"/>
    <p:sldId id="269" r:id="rId18"/>
    <p:sldId id="283" r:id="rId19"/>
    <p:sldId id="285" r:id="rId20"/>
    <p:sldId id="286" r:id="rId21"/>
    <p:sldId id="287" r:id="rId22"/>
    <p:sldId id="288" r:id="rId23"/>
    <p:sldId id="274" r:id="rId24"/>
    <p:sldId id="289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151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E0004-CF95-4252-9799-5B8ECD4C94F1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E8741-2D69-4F12-AA2A-DE7ACA72ED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E0004-CF95-4252-9799-5B8ECD4C94F1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E8741-2D69-4F12-AA2A-DE7ACA72ED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E0004-CF95-4252-9799-5B8ECD4C94F1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E8741-2D69-4F12-AA2A-DE7ACA72ED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E0004-CF95-4252-9799-5B8ECD4C94F1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E8741-2D69-4F12-AA2A-DE7ACA72ED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E0004-CF95-4252-9799-5B8ECD4C94F1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E8741-2D69-4F12-AA2A-DE7ACA72ED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E0004-CF95-4252-9799-5B8ECD4C94F1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E8741-2D69-4F12-AA2A-DE7ACA72ED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E0004-CF95-4252-9799-5B8ECD4C94F1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E8741-2D69-4F12-AA2A-DE7ACA72ED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E0004-CF95-4252-9799-5B8ECD4C94F1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E8741-2D69-4F12-AA2A-DE7ACA72ED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E0004-CF95-4252-9799-5B8ECD4C94F1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E8741-2D69-4F12-AA2A-DE7ACA72ED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E0004-CF95-4252-9799-5B8ECD4C94F1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E8741-2D69-4F12-AA2A-DE7ACA72ED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E0004-CF95-4252-9799-5B8ECD4C94F1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E8741-2D69-4F12-AA2A-DE7ACA72ED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E0004-CF95-4252-9799-5B8ECD4C94F1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E8741-2D69-4F12-AA2A-DE7ACA72ED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Irina\&#1056;&#1072;&#1073;&#1086;&#1095;&#1080;&#1081;%20&#1089;&#1090;&#1086;&#1083;\1.03\&#1095;&#1090;&#1077;&#1085;&#1080;&#1077;\Zvuki_prirody_-_Strizhi_zvuki_goroda_(iPlayer.fm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Irina\&#1056;&#1072;&#1073;&#1086;&#1095;&#1080;&#1081;%20&#1089;&#1090;&#1086;&#1083;\1.03\&#1095;&#1090;&#1077;&#1085;&#1080;&#1077;\Sand%20Martin%20-%20&#1051;&#1072;&#1089;&#1090;&#1086;&#1095;&#1082;&#1072;-&#1073;&#1077;&#1088;&#1077;&#1075;&#1086;&#1074;&#1091;&#1096;&#1082;&#1072;%20(1)%20(convert-video-online.com).wmv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ru.wikipedia.org/wiki/%D0%A4%D0%B0%D0%B9%D0%BB:%D0%9E%D0%B2%D1%81%D1%8F%D0%BD%D0%BA%D0%B0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xn--90abjbplwi7f.xn--p1ai/wp-content/uploads/2016/04/Vid-na-Krapivenskoe-gorodishhe-s-reki-Kor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71737" y="0"/>
            <a:ext cx="11315738" cy="7072338"/>
          </a:xfrm>
          <a:prstGeom prst="rect">
            <a:avLst/>
          </a:prstGeom>
          <a:noFill/>
        </p:spPr>
      </p:pic>
      <p:pic>
        <p:nvPicPr>
          <p:cNvPr id="5" name="Zvuki_prirody_-_Strizhi_zvuki_goroda_(iPlayer.fm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07167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Sand Martin - Ласточка-береговушка (1) (convert-video-online.com)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785794"/>
            <a:ext cx="8898482" cy="5005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6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428605"/>
            <a:ext cx="7600976" cy="121444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14290"/>
            <a:ext cx="8820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В.П.Астафьев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Стрижонок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Скрип»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im3-tub-ru.yandex.net/i?id=993f0168fa304f2e22bc22f01b828402&amp;n=33&amp;h=215&amp;w=1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214554"/>
            <a:ext cx="3000396" cy="4397841"/>
          </a:xfrm>
          <a:prstGeom prst="rect">
            <a:avLst/>
          </a:prstGeom>
          <a:noFill/>
        </p:spPr>
      </p:pic>
      <p:pic>
        <p:nvPicPr>
          <p:cNvPr id="32772" name="Picture 4" descr="http://minemshop.ru/images/books_covers/10052915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285992"/>
            <a:ext cx="3071834" cy="433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6000768"/>
            <a:ext cx="5757890" cy="857232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2060"/>
                </a:solidFill>
              </a:rPr>
              <a:t>(1924— 2001)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32656"/>
            <a:ext cx="41033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Виктор Петрович Астафьев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1" descr="http://megabookshop.org/ImageManager.ashx?image=/multimedia/books_covers/10011991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10622">
            <a:off x="3924407" y="2304905"/>
            <a:ext cx="1743075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http://www.zlatoriza.ru/uploads/items/big/01-144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7513" y="3706813"/>
            <a:ext cx="1873250" cy="274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http://www.100book.ru/b11405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40293">
            <a:off x="7151688" y="2292350"/>
            <a:ext cx="1587500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http://fs204.www.ex.ua/show/34826126/34826126.jpg?16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980728"/>
            <a:ext cx="169227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Виктор Петрович Астафьев (Viktor Petrovich Astafev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1500174"/>
            <a:ext cx="3198444" cy="44644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427984" y="3786190"/>
            <a:ext cx="446449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Century Gothic" pitchFamily="34" charset="0"/>
              </a:rPr>
              <a:t>Виктор Петрович Астафьев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родился в 1924 году в селе Овсянка Красноярского края. Мальчику было всего 7 лет, когда погибла его мама. Он попал в детский дом. После 6 класса учился в железнодорожной школе, работал составителем поездов. Осенью1942 года ушел на фронт и воевал до победы. Уже взрослым человеком поступил на Высшие литературные курсы, стал писателем. </a:t>
            </a:r>
            <a:endParaRPr lang="ru-RU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pic>
        <p:nvPicPr>
          <p:cNvPr id="4" name="Picture 10" descr="http://upload.wikimedia.org/wikipedia/ru/thumb/f/f3/%D0%9E%D0%B2%D1%81%D1%8F%D0%BD%D0%BA%D0%B0.jpg/240px-%D0%9E%D0%B2%D1%81%D1%8F%D0%BD%D0%BA%D0%B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27" t="5492" r="3350" b="6634"/>
          <a:stretch>
            <a:fillRect/>
          </a:stretch>
        </p:blipFill>
        <p:spPr bwMode="auto">
          <a:xfrm>
            <a:off x="179512" y="188640"/>
            <a:ext cx="5588659" cy="33117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0" name="Picture 2" descr="виктор петрович астафьев биография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42852"/>
            <a:ext cx="2781300" cy="3705225"/>
          </a:xfrm>
          <a:prstGeom prst="rect">
            <a:avLst/>
          </a:prstGeom>
          <a:noFill/>
        </p:spPr>
      </p:pic>
      <p:pic>
        <p:nvPicPr>
          <p:cNvPr id="37894" name="Picture 6" descr="http://mypresentation.ru/documents/8108134a9dff56456ca032a2b311da57/img2.jpg"/>
          <p:cNvPicPr>
            <a:picLocks noChangeAspect="1" noChangeArrowheads="1"/>
          </p:cNvPicPr>
          <p:nvPr/>
        </p:nvPicPr>
        <p:blipFill>
          <a:blip r:embed="rId5" cstate="print"/>
          <a:srcRect l="45359" t="46619" r="5501" b="4241"/>
          <a:stretch>
            <a:fillRect/>
          </a:stretch>
        </p:blipFill>
        <p:spPr bwMode="auto">
          <a:xfrm>
            <a:off x="251519" y="3717032"/>
            <a:ext cx="3936437" cy="2952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32656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Снова птицы летят издалека</a:t>
            </a:r>
            <a:br>
              <a:rPr lang="ru-RU" alt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берегам, расторгающим лед,</a:t>
            </a:r>
            <a:br>
              <a:rPr lang="ru-RU" alt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Солнце теплое ходит высоко</a:t>
            </a:r>
            <a:br>
              <a:rPr lang="ru-RU" alt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душистого ландыша ждет.</a:t>
            </a:r>
            <a:br>
              <a:rPr lang="ru-RU" alt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(А. Фет)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cdn01.ru/files/users/images/3c/17/3c17bdd5f6648c72c415f32890e6f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500306"/>
            <a:ext cx="6276975" cy="4057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476672"/>
            <a:ext cx="48317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СЛОВАРНАЯ РАБОТА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412776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Мерцало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– слабо светилось колеблющимся светом.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Приник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– прислонился, плотно прижался.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Мол, дескать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указывают на то, что говорящий передаёт чужие слова.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Бесцеремонно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невежливо, грубо.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Яр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крутой берег, обрыв.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detbook.ru/wp-content/uploads/2009/04/Astafjev0002-420x5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1096">
            <a:off x="179512" y="260648"/>
            <a:ext cx="4248472" cy="56102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43032"/>
            <a:ext cx="3960440" cy="2979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J:\Савина\4.jpg"/>
          <p:cNvPicPr>
            <a:picLocks noChangeAspect="1" noChangeArrowheads="1"/>
          </p:cNvPicPr>
          <p:nvPr/>
        </p:nvPicPr>
        <p:blipFill>
          <a:blip r:embed="rId4" cstate="email">
            <a:lum bright="-43000"/>
          </a:blip>
          <a:srcRect/>
          <a:stretch>
            <a:fillRect/>
          </a:stretch>
        </p:blipFill>
        <p:spPr bwMode="auto">
          <a:xfrm rot="5400000">
            <a:off x="4615442" y="2521462"/>
            <a:ext cx="3717032" cy="49560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Чтение по слогам, затем целыми словами.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По-ше-ве-лил-ся</a:t>
            </a:r>
            <a:r>
              <a:rPr lang="ru-RU" b="1" dirty="0" smtClean="0">
                <a:solidFill>
                  <a:srgbClr val="002060"/>
                </a:solidFill>
              </a:rPr>
              <a:t>   </a:t>
            </a:r>
            <a:r>
              <a:rPr lang="ru-RU" dirty="0" smtClean="0">
                <a:solidFill>
                  <a:srgbClr val="002060"/>
                </a:solidFill>
              </a:rPr>
              <a:t>             пошевелился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Бес-це-ре-мон-но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    бесцеремонно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О-ка-зы-ва-ет-ся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     оказывается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Бе-ре-го-вуш-ки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      береговушки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Под-сте-ре-га-ют</a:t>
            </a:r>
            <a:r>
              <a:rPr lang="ru-RU" b="1" dirty="0" smtClean="0">
                <a:solidFill>
                  <a:srgbClr val="002060"/>
                </a:solidFill>
              </a:rPr>
              <a:t>   </a:t>
            </a:r>
            <a:r>
              <a:rPr lang="ru-RU" dirty="0" smtClean="0">
                <a:solidFill>
                  <a:srgbClr val="002060"/>
                </a:solidFill>
              </a:rPr>
              <a:t>            подстерегают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На-бра-сы-ва-лись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  набрасывались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По-бе-до-нос-но-е</a:t>
            </a:r>
            <a:r>
              <a:rPr lang="ru-RU" b="1" dirty="0" smtClean="0">
                <a:solidFill>
                  <a:srgbClr val="002060"/>
                </a:solidFill>
              </a:rPr>
              <a:t>   </a:t>
            </a:r>
            <a:r>
              <a:rPr lang="ru-RU" dirty="0" smtClean="0">
                <a:solidFill>
                  <a:srgbClr val="002060"/>
                </a:solidFill>
              </a:rPr>
              <a:t>           победоносное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216024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q"/>
            </a:pPr>
            <a:endParaRPr lang="ru-RU" dirty="0"/>
          </a:p>
        </p:txBody>
      </p:sp>
      <p:sp>
        <p:nvSpPr>
          <p:cNvPr id="16" name="Объект 1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Стрижонок вылупился и пискнул</a:t>
            </a: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Мама принесла каплю дождя и отдала Скрипу.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Скрип задремал, угревшись под крылом.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Ему очень понравилось, как мама поила его из клюва.</a:t>
            </a:r>
          </a:p>
          <a:p>
            <a:pPr>
              <a:buFont typeface="Wingdings" pitchFamily="2" charset="2"/>
              <a:buChar char="q"/>
            </a:pPr>
            <a:r>
              <a:rPr lang="ru-RU" b="1" dirty="0" err="1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Стрижата</a:t>
            </a:r>
            <a:r>
              <a:rPr lang="ru-RU" b="1" dirty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громко </a:t>
            </a:r>
            <a:r>
              <a:rPr lang="ru-RU" b="1" dirty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 </a:t>
            </a: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дружно запищали.</a:t>
            </a:r>
            <a:endParaRPr lang="ru-RU" sz="3700" b="1" dirty="0" smtClean="0">
              <a:ln w="6350">
                <a:noFill/>
              </a:ln>
              <a:solidFill>
                <a:srgbClr val="00206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137160" indent="0">
              <a:buNone/>
            </a:pPr>
            <a:r>
              <a:rPr lang="ru-RU" sz="3700" b="1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 </a:t>
            </a:r>
          </a:p>
          <a:p>
            <a:pPr marL="137160" indent="0">
              <a:buNone/>
            </a:pPr>
            <a:endParaRPr lang="ru-RU" sz="3700" b="1" dirty="0" smtClean="0">
              <a:ln w="6350">
                <a:noFill/>
              </a:ln>
              <a:gradFill>
                <a:gsLst>
                  <a:gs pos="0">
                    <a:srgbClr val="CEB966">
                      <a:tint val="73000"/>
                      <a:satMod val="145000"/>
                    </a:srgbClr>
                  </a:gs>
                  <a:gs pos="73000">
                    <a:srgbClr val="CEB966">
                      <a:tint val="73000"/>
                      <a:satMod val="145000"/>
                    </a:srgbClr>
                  </a:gs>
                  <a:gs pos="100000">
                    <a:srgbClr val="CEB966">
                      <a:tint val="83000"/>
                      <a:satMod val="143000"/>
                    </a:srgb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6230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2854496" y="1711496"/>
            <a:ext cx="3435006" cy="3435006"/>
            <a:chOff x="1940096" y="1378840"/>
            <a:chExt cx="3435006" cy="3435006"/>
          </a:xfrm>
          <a:solidFill>
            <a:srgbClr val="00FF00"/>
          </a:solidFill>
          <a:scene3d>
            <a:camera prst="orthographicFront"/>
            <a:lightRig rig="flat" dir="t"/>
          </a:scene3d>
        </p:grpSpPr>
        <p:sp>
          <p:nvSpPr>
            <p:cNvPr id="24" name="Овал 23"/>
            <p:cNvSpPr/>
            <p:nvPr/>
          </p:nvSpPr>
          <p:spPr>
            <a:xfrm>
              <a:off x="1940096" y="1378840"/>
              <a:ext cx="3435006" cy="3435006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1">
              <a:scrgbClr r="0" g="0" b="0"/>
            </a:effectRef>
            <a:fontRef idx="minor">
              <a:schemeClr val="tx1"/>
            </a:fontRef>
          </p:style>
        </p:sp>
        <p:sp>
          <p:nvSpPr>
            <p:cNvPr id="25" name="Овал 4"/>
            <p:cNvSpPr/>
            <p:nvPr/>
          </p:nvSpPr>
          <p:spPr>
            <a:xfrm>
              <a:off x="2443141" y="1881885"/>
              <a:ext cx="2428916" cy="2428916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54610" tIns="54610" rIns="54610" bIns="54610" numCol="1" spcCol="1270" anchor="ctr" anchorCtr="0">
              <a:noAutofit/>
            </a:bodyPr>
            <a:lstStyle/>
            <a:p>
              <a:pPr lvl="0" algn="ctr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000" b="1" kern="1200" dirty="0">
                  <a:solidFill>
                    <a:srgbClr val="002060"/>
                  </a:solidFill>
                  <a:latin typeface="Calibri"/>
                  <a:ea typeface="+mn-ea"/>
                  <a:cs typeface="+mn-cs"/>
                </a:rPr>
                <a:t>ПРИРОДА</a:t>
              </a: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3713248" y="333269"/>
            <a:ext cx="1717503" cy="1717503"/>
            <a:chOff x="2798848" y="613"/>
            <a:chExt cx="1717503" cy="1717503"/>
          </a:xfrm>
          <a:solidFill>
            <a:srgbClr val="00B050"/>
          </a:solidFill>
          <a:scene3d>
            <a:camera prst="orthographicFront"/>
            <a:lightRig rig="flat" dir="t"/>
          </a:scene3d>
        </p:grpSpPr>
        <p:sp>
          <p:nvSpPr>
            <p:cNvPr id="22" name="Овал 21"/>
            <p:cNvSpPr/>
            <p:nvPr/>
          </p:nvSpPr>
          <p:spPr>
            <a:xfrm>
              <a:off x="2798848" y="613"/>
              <a:ext cx="1717503" cy="1717503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1">
              <a:scrgbClr r="0" g="0" b="0"/>
            </a:effectRef>
            <a:fontRef idx="minor">
              <a:schemeClr val="tx1"/>
            </a:fontRef>
          </p:style>
        </p:sp>
        <p:sp>
          <p:nvSpPr>
            <p:cNvPr id="23" name="Овал 6"/>
            <p:cNvSpPr/>
            <p:nvPr/>
          </p:nvSpPr>
          <p:spPr>
            <a:xfrm>
              <a:off x="3050371" y="252135"/>
              <a:ext cx="1214457" cy="1214459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>
                  <a:solidFill>
                    <a:srgbClr val="FFFF00"/>
                  </a:solidFill>
                  <a:latin typeface="Calibri"/>
                  <a:ea typeface="+mn-ea"/>
                  <a:cs typeface="+mn-cs"/>
                </a:rPr>
                <a:t>красота</a:t>
              </a: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5650529" y="1451758"/>
            <a:ext cx="1717503" cy="1717503"/>
            <a:chOff x="4736129" y="1119102"/>
            <a:chExt cx="1717503" cy="1717503"/>
          </a:xfrm>
          <a:solidFill>
            <a:srgbClr val="FFFF00"/>
          </a:solidFill>
          <a:scene3d>
            <a:camera prst="orthographicFront"/>
            <a:lightRig rig="flat" dir="t"/>
          </a:scene3d>
        </p:grpSpPr>
        <p:sp>
          <p:nvSpPr>
            <p:cNvPr id="20" name="Овал 19"/>
            <p:cNvSpPr/>
            <p:nvPr/>
          </p:nvSpPr>
          <p:spPr>
            <a:xfrm>
              <a:off x="4736129" y="1119102"/>
              <a:ext cx="1717503" cy="1717503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1">
              <a:scrgbClr r="0" g="0" b="0"/>
            </a:effectRef>
            <a:fontRef idx="minor">
              <a:schemeClr val="tx1"/>
            </a:fontRef>
          </p:style>
        </p:sp>
        <p:sp>
          <p:nvSpPr>
            <p:cNvPr id="21" name="Овал 8"/>
            <p:cNvSpPr/>
            <p:nvPr/>
          </p:nvSpPr>
          <p:spPr>
            <a:xfrm>
              <a:off x="4987652" y="1370624"/>
              <a:ext cx="1214457" cy="1214459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>
                  <a:solidFill>
                    <a:sysClr val="windowText" lastClr="000000"/>
                  </a:solidFill>
                  <a:latin typeface="Calibri"/>
                  <a:ea typeface="+mn-ea"/>
                  <a:cs typeface="+mn-cs"/>
                </a:rPr>
                <a:t>птицы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650529" y="3688737"/>
            <a:ext cx="1717503" cy="1717503"/>
            <a:chOff x="4736129" y="3356081"/>
            <a:chExt cx="1717503" cy="1717503"/>
          </a:xfrm>
          <a:solidFill>
            <a:srgbClr val="FF0000"/>
          </a:solidFill>
          <a:scene3d>
            <a:camera prst="orthographicFront"/>
            <a:lightRig rig="flat" dir="t"/>
          </a:scene3d>
        </p:grpSpPr>
        <p:sp>
          <p:nvSpPr>
            <p:cNvPr id="18" name="Овал 17"/>
            <p:cNvSpPr/>
            <p:nvPr/>
          </p:nvSpPr>
          <p:spPr>
            <a:xfrm>
              <a:off x="4736129" y="3356081"/>
              <a:ext cx="1717503" cy="1717503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1">
              <a:scrgbClr r="0" g="0" b="0"/>
            </a:effectRef>
            <a:fontRef idx="minor">
              <a:schemeClr val="tx1"/>
            </a:fontRef>
          </p:style>
        </p:sp>
        <p:sp>
          <p:nvSpPr>
            <p:cNvPr id="19" name="Овал 10"/>
            <p:cNvSpPr/>
            <p:nvPr/>
          </p:nvSpPr>
          <p:spPr>
            <a:xfrm>
              <a:off x="4987652" y="3607603"/>
              <a:ext cx="1214457" cy="1214459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>
                  <a:solidFill>
                    <a:srgbClr val="FFFF00"/>
                  </a:solidFill>
                  <a:latin typeface="Calibri"/>
                  <a:ea typeface="+mn-ea"/>
                  <a:cs typeface="+mn-cs"/>
                </a:rPr>
                <a:t>цветы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3713248" y="4807227"/>
            <a:ext cx="1717503" cy="1717503"/>
            <a:chOff x="2798848" y="4474571"/>
            <a:chExt cx="1717503" cy="1717503"/>
          </a:xfrm>
          <a:solidFill>
            <a:srgbClr val="00B0F0"/>
          </a:solidFill>
          <a:scene3d>
            <a:camera prst="orthographicFront"/>
            <a:lightRig rig="flat" dir="t"/>
          </a:scene3d>
        </p:grpSpPr>
        <p:sp>
          <p:nvSpPr>
            <p:cNvPr id="16" name="Овал 15"/>
            <p:cNvSpPr/>
            <p:nvPr/>
          </p:nvSpPr>
          <p:spPr>
            <a:xfrm>
              <a:off x="2798848" y="4474571"/>
              <a:ext cx="1717503" cy="1717503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1">
              <a:scrgbClr r="0" g="0" b="0"/>
            </a:effectRef>
            <a:fontRef idx="minor">
              <a:schemeClr val="tx1"/>
            </a:fontRef>
          </p:style>
        </p:sp>
        <p:sp>
          <p:nvSpPr>
            <p:cNvPr id="17" name="Овал 12"/>
            <p:cNvSpPr/>
            <p:nvPr/>
          </p:nvSpPr>
          <p:spPr>
            <a:xfrm>
              <a:off x="3050371" y="4726093"/>
              <a:ext cx="1214457" cy="1214459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>
                  <a:solidFill>
                    <a:sysClr val="windowText" lastClr="000000"/>
                  </a:solidFill>
                  <a:latin typeface="Calibri"/>
                  <a:ea typeface="+mn-ea"/>
                  <a:cs typeface="+mn-cs"/>
                </a:rPr>
                <a:t>воздух, вода</a:t>
              </a:r>
              <a:r>
                <a:rPr lang="ru-RU" sz="2400" b="1" kern="1200" dirty="0" smtClean="0">
                  <a:solidFill>
                    <a:sysClr val="windowText" lastClr="000000"/>
                  </a:solidFill>
                  <a:latin typeface="Calibri"/>
                  <a:ea typeface="+mn-ea"/>
                  <a:cs typeface="+mn-cs"/>
                </a:rPr>
                <a:t>,</a:t>
              </a:r>
            </a:p>
            <a:p>
              <a:pPr lvl="0" algn="ctr" defTabSz="755650"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 smtClean="0">
                  <a:solidFill>
                    <a:sysClr val="windowText" lastClr="000000"/>
                  </a:solidFill>
                  <a:latin typeface="Calibri"/>
                  <a:ea typeface="+mn-ea"/>
                  <a:cs typeface="+mn-cs"/>
                </a:rPr>
                <a:t>солнце</a:t>
              </a:r>
              <a:endParaRPr lang="ru-RU" sz="2400" b="1" kern="1200" dirty="0">
                <a:solidFill>
                  <a:sysClr val="windowText" lastClr="000000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1775967" y="3688737"/>
            <a:ext cx="1717503" cy="1717503"/>
            <a:chOff x="861567" y="3356081"/>
            <a:chExt cx="1717503" cy="1717503"/>
          </a:xfrm>
          <a:solidFill>
            <a:srgbClr val="7030A0"/>
          </a:solidFill>
          <a:scene3d>
            <a:camera prst="orthographicFront"/>
            <a:lightRig rig="flat" dir="t"/>
          </a:scene3d>
        </p:grpSpPr>
        <p:sp>
          <p:nvSpPr>
            <p:cNvPr id="14" name="Овал 13"/>
            <p:cNvSpPr/>
            <p:nvPr/>
          </p:nvSpPr>
          <p:spPr>
            <a:xfrm>
              <a:off x="861567" y="3356081"/>
              <a:ext cx="1717503" cy="1717503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1">
              <a:scrgbClr r="0" g="0" b="0"/>
            </a:effectRef>
            <a:fontRef idx="minor">
              <a:schemeClr val="tx1"/>
            </a:fontRef>
          </p:style>
        </p:sp>
        <p:sp>
          <p:nvSpPr>
            <p:cNvPr id="15" name="Овал 14"/>
            <p:cNvSpPr/>
            <p:nvPr/>
          </p:nvSpPr>
          <p:spPr>
            <a:xfrm>
              <a:off x="1113090" y="3607603"/>
              <a:ext cx="1214457" cy="1214459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>
                  <a:solidFill>
                    <a:srgbClr val="FFFF00"/>
                  </a:solidFill>
                  <a:latin typeface="Calibri"/>
                  <a:ea typeface="+mn-ea"/>
                  <a:cs typeface="+mn-cs"/>
                </a:rPr>
                <a:t>отдых</a:t>
              </a: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775967" y="1451758"/>
            <a:ext cx="1717503" cy="1717503"/>
            <a:chOff x="861567" y="1119102"/>
            <a:chExt cx="1717503" cy="1717503"/>
          </a:xfrm>
          <a:solidFill>
            <a:srgbClr val="FF00FF"/>
          </a:solidFill>
          <a:scene3d>
            <a:camera prst="orthographicFront"/>
            <a:lightRig rig="flat" dir="t"/>
          </a:scene3d>
        </p:grpSpPr>
        <p:sp>
          <p:nvSpPr>
            <p:cNvPr id="12" name="Овал 11"/>
            <p:cNvSpPr/>
            <p:nvPr/>
          </p:nvSpPr>
          <p:spPr>
            <a:xfrm>
              <a:off x="861567" y="1119102"/>
              <a:ext cx="1717503" cy="1717503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rgbClr r="0" g="0" b="0"/>
            </a:lnRef>
            <a:fillRef idx="1">
              <a:scrgbClr r="0" g="0" b="0"/>
            </a:fillRef>
            <a:effectRef idx="1">
              <a:scrgbClr r="0" g="0" b="0"/>
            </a:effectRef>
            <a:fontRef idx="minor">
              <a:schemeClr val="tx1"/>
            </a:fontRef>
          </p:style>
        </p:sp>
        <p:sp>
          <p:nvSpPr>
            <p:cNvPr id="13" name="Овал 16"/>
            <p:cNvSpPr/>
            <p:nvPr/>
          </p:nvSpPr>
          <p:spPr>
            <a:xfrm>
              <a:off x="1113090" y="1370624"/>
              <a:ext cx="1214457" cy="1214459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>
                  <a:solidFill>
                    <a:srgbClr val="FFFF00"/>
                  </a:solidFill>
                  <a:latin typeface="Calibri"/>
                  <a:ea typeface="+mn-ea"/>
                  <a:cs typeface="+mn-cs"/>
                </a:rPr>
                <a:t>животные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216024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q"/>
            </a:pPr>
            <a:endParaRPr lang="ru-RU" dirty="0"/>
          </a:p>
        </p:txBody>
      </p:sp>
      <p:sp>
        <p:nvSpPr>
          <p:cNvPr id="16" name="Объект 1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92500"/>
          </a:bodyPr>
          <a:lstStyle/>
          <a:p>
            <a:pPr marL="651510" indent="-514350">
              <a:buFont typeface="+mj-lt"/>
              <a:buAutoNum type="arabicPeriod"/>
            </a:pPr>
            <a:r>
              <a:rPr lang="ru-RU" b="1" dirty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Стрижонок вылупился и пискнул</a:t>
            </a: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marL="651510" indent="-514350">
              <a:buFont typeface="+mj-lt"/>
              <a:buAutoNum type="arabicPeriod"/>
            </a:pPr>
            <a:r>
              <a:rPr lang="ru-RU" b="1" dirty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Скрип задремал, угревшись под крылом</a:t>
            </a: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51510" indent="-514350">
              <a:buFont typeface="+mj-lt"/>
              <a:buAutoNum type="arabicPeriod"/>
            </a:pPr>
            <a:r>
              <a:rPr lang="ru-RU" b="1" dirty="0" err="1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Стрижата</a:t>
            </a:r>
            <a:r>
              <a:rPr lang="ru-RU" b="1" dirty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громко и дружно запищали.</a:t>
            </a:r>
          </a:p>
          <a:p>
            <a:pPr marL="651510" indent="-514350">
              <a:buFont typeface="+mj-lt"/>
              <a:buAutoNum type="arabicPeriod"/>
            </a:pP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Мама принесла каплю дождя и отдала Скрипу.</a:t>
            </a:r>
          </a:p>
          <a:p>
            <a:pPr marL="651510" indent="-514350">
              <a:buFont typeface="+mj-lt"/>
              <a:buAutoNum type="arabicPeriod"/>
            </a:pP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Ему очень понравилось, как мама поила его из клюва.</a:t>
            </a:r>
          </a:p>
          <a:p>
            <a:pPr>
              <a:buFont typeface="Wingdings" pitchFamily="2" charset="2"/>
              <a:buChar char="q"/>
            </a:pPr>
            <a:endParaRPr lang="ru-RU" sz="3700" b="1" dirty="0" smtClean="0">
              <a:ln w="6350">
                <a:noFill/>
              </a:ln>
              <a:gradFill>
                <a:gsLst>
                  <a:gs pos="0">
                    <a:srgbClr val="CEB966">
                      <a:tint val="73000"/>
                      <a:satMod val="145000"/>
                    </a:srgbClr>
                  </a:gs>
                  <a:gs pos="73000">
                    <a:srgbClr val="CEB966">
                      <a:tint val="73000"/>
                      <a:satMod val="145000"/>
                    </a:srgbClr>
                  </a:gs>
                  <a:gs pos="100000">
                    <a:srgbClr val="CEB966">
                      <a:tint val="83000"/>
                      <a:satMod val="143000"/>
                    </a:srgb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Arial"/>
              <a:ea typeface="+mj-ea"/>
              <a:cs typeface="+mj-cs"/>
            </a:endParaRPr>
          </a:p>
          <a:p>
            <a:pPr marL="137160" indent="0">
              <a:buNone/>
            </a:pPr>
            <a:r>
              <a:rPr lang="ru-RU" sz="3700" b="1" dirty="0" smtClean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 </a:t>
            </a:r>
          </a:p>
          <a:p>
            <a:pPr>
              <a:buFont typeface="Wingdings" pitchFamily="2" charset="2"/>
              <a:buChar char="q"/>
            </a:pPr>
            <a:endParaRPr lang="ru-RU" sz="3700" b="1" dirty="0" smtClean="0">
              <a:ln w="6350">
                <a:noFill/>
              </a:ln>
              <a:gradFill>
                <a:gsLst>
                  <a:gs pos="0">
                    <a:srgbClr val="CEB966">
                      <a:tint val="73000"/>
                      <a:satMod val="145000"/>
                    </a:srgbClr>
                  </a:gs>
                  <a:gs pos="73000">
                    <a:srgbClr val="CEB966">
                      <a:tint val="73000"/>
                      <a:satMod val="145000"/>
                    </a:srgbClr>
                  </a:gs>
                  <a:gs pos="100000">
                    <a:srgbClr val="CEB966">
                      <a:tint val="83000"/>
                      <a:satMod val="143000"/>
                    </a:srgb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373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216024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q"/>
            </a:pPr>
            <a:endParaRPr lang="ru-RU" dirty="0"/>
          </a:p>
        </p:txBody>
      </p:sp>
      <p:sp>
        <p:nvSpPr>
          <p:cNvPr id="16" name="Объект 15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9685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Стрижиха </a:t>
            </a:r>
            <a:r>
              <a:rPr lang="ru-RU" b="1" dirty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- </a:t>
            </a:r>
            <a:r>
              <a:rPr lang="ru-RU" b="1" dirty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хорошая </a:t>
            </a: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мать.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Стрижиха </a:t>
            </a:r>
            <a:r>
              <a:rPr lang="ru-RU" b="1" dirty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 все стрижи </a:t>
            </a: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играли над </a:t>
            </a:r>
            <a:r>
              <a:rPr lang="ru-RU" b="1" dirty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рекой</a:t>
            </a: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Скрип рассердился на маму.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Скрип был сиротой.</a:t>
            </a:r>
          </a:p>
          <a:p>
            <a:pPr marL="137160" indent="0">
              <a:buNone/>
            </a:pPr>
            <a:r>
              <a:rPr lang="ru-RU" sz="3700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137160" indent="0">
              <a:buNone/>
            </a:pPr>
            <a:endParaRPr lang="ru-RU" sz="3700" b="1" dirty="0" smtClean="0">
              <a:ln w="6350">
                <a:noFill/>
              </a:ln>
              <a:gradFill>
                <a:gsLst>
                  <a:gs pos="0">
                    <a:srgbClr val="CEB966">
                      <a:tint val="73000"/>
                      <a:satMod val="145000"/>
                    </a:srgbClr>
                  </a:gs>
                  <a:gs pos="73000">
                    <a:srgbClr val="CEB966">
                      <a:tint val="73000"/>
                      <a:satMod val="145000"/>
                    </a:srgbClr>
                  </a:gs>
                  <a:gs pos="100000">
                    <a:srgbClr val="CEB966">
                      <a:tint val="83000"/>
                      <a:satMod val="143000"/>
                    </a:srgb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2582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216024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q"/>
            </a:pPr>
            <a:endParaRPr lang="ru-RU" dirty="0"/>
          </a:p>
        </p:txBody>
      </p:sp>
      <p:sp>
        <p:nvSpPr>
          <p:cNvPr id="16" name="Объект 15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9685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Стрижиха </a:t>
            </a:r>
            <a:r>
              <a:rPr lang="ru-RU" b="1" dirty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b="1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- </a:t>
            </a:r>
            <a:r>
              <a:rPr lang="ru-RU" b="1" dirty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хорошая </a:t>
            </a:r>
            <a:r>
              <a:rPr lang="ru-RU" b="1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мать.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Стрижиха </a:t>
            </a:r>
            <a:r>
              <a:rPr lang="ru-RU" b="1" dirty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 все стрижи </a:t>
            </a: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играли над </a:t>
            </a:r>
            <a:r>
              <a:rPr lang="ru-RU" b="1" dirty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рекой</a:t>
            </a: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Скрип рассердился на маму.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Скрип был сиротой.</a:t>
            </a:r>
          </a:p>
          <a:p>
            <a:pPr marL="137160" indent="0">
              <a:buNone/>
            </a:pPr>
            <a:r>
              <a:rPr lang="ru-RU" sz="3700" b="1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137160" indent="0">
              <a:buNone/>
            </a:pPr>
            <a:endParaRPr lang="ru-RU" sz="3700" b="1" dirty="0" smtClean="0">
              <a:ln w="6350">
                <a:noFill/>
              </a:ln>
              <a:gradFill>
                <a:gsLst>
                  <a:gs pos="0">
                    <a:srgbClr val="CEB966">
                      <a:tint val="73000"/>
                      <a:satMod val="145000"/>
                    </a:srgbClr>
                  </a:gs>
                  <a:gs pos="73000">
                    <a:srgbClr val="CEB966">
                      <a:tint val="73000"/>
                      <a:satMod val="145000"/>
                    </a:srgbClr>
                  </a:gs>
                  <a:gs pos="100000">
                    <a:srgbClr val="CEB966">
                      <a:tint val="83000"/>
                      <a:satMod val="143000"/>
                    </a:srgb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2171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42852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fr-CA" alt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785794"/>
            <a:ext cx="8352928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altLang="ru-RU" sz="2400" b="1" i="1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Стрижонок</a:t>
            </a: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вылупился из яичка в тёмном гнезде и удивлённо пискнул. </a:t>
            </a:r>
            <a:endParaRPr lang="ru-RU" altLang="ru-RU" sz="2400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Мама принесла в клюве капельку дождя и отдала её Скрипу – первому </a:t>
            </a:r>
            <a:r>
              <a:rPr lang="ru-RU" altLang="ru-RU" sz="2400" b="1" i="1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стрижонку</a:t>
            </a: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ru-RU" altLang="ru-RU" sz="2400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Понял </a:t>
            </a:r>
            <a:r>
              <a:rPr lang="ru-RU" altLang="ru-RU" sz="2400" b="1" i="1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стрижонок</a:t>
            </a: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какая у них серьёзная и строгая мама. +</a:t>
            </a:r>
            <a:endParaRPr lang="ru-RU" altLang="ru-RU" sz="2400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Таких норок в глиняном берегу над рекой было очень мало -</a:t>
            </a:r>
            <a:endParaRPr lang="ru-RU" altLang="ru-RU" sz="2400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Скрип был любопытный </a:t>
            </a:r>
            <a:r>
              <a:rPr lang="ru-RU" altLang="ru-RU" sz="2400" b="1" i="1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стрижонок</a:t>
            </a: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ru-RU" altLang="ru-RU" sz="2400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Однажды </a:t>
            </a:r>
            <a:r>
              <a:rPr lang="ru-RU" altLang="ru-RU" sz="2400" b="1" i="1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мама-стрижиха</a:t>
            </a: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вылетела на битву с врагом-разбойником коршуном. </a:t>
            </a:r>
            <a:endParaRPr lang="ru-RU" altLang="ru-RU" sz="2400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Стрижи – очень дружный народ. </a:t>
            </a:r>
          </a:p>
          <a:p>
            <a:pPr marL="342900" indent="-342900">
              <a:lnSpc>
                <a:spcPct val="115000"/>
              </a:lnSpc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Стрижонок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проснулся от того, что ему стало холодно.</a:t>
            </a:r>
          </a:p>
          <a:p>
            <a:pPr marL="342900" indent="-342900">
              <a:lnSpc>
                <a:spcPct val="115000"/>
              </a:lnSpc>
              <a:buFont typeface="Calibri" pitchFamily="34" charset="0"/>
              <a:buAutoNum type="arabicPeriod"/>
              <a:tabLst>
                <a:tab pos="457200" algn="l"/>
              </a:tabLst>
            </a:pPr>
            <a:endParaRPr lang="ru-RU" altLang="ru-RU" sz="2400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Проверь себя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Стрижонок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вылупился из яичка в тёмном гнезде и удивлённо пискнул.-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Мама принесла в клюве капельку дождя и отдала её Скрипу – первому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стрижонку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+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Понял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стрижонок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какая у него серьёзная и строгая мама. +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Таких норок в глиняном берегу над рекой было очень мало.-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Скрип был любопытный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стрижонок.+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Однажды мама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стрижиха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вылетела на битву с врагом- разбойником коршуном.-</a:t>
            </a: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Стрижи-очень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дружный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народ.+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Стрижонок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проснулся от того, что ему стало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холодно.+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l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При солнышке тепло, при матери добро»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 друга надейся, а сам не плошай!»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«Друзья познаются в беде»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Птица рада весне, а дитя матери.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-Сердце мамы лучше солнца греет.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-Роднее мамы нет родни.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b="1" i="1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4" descr="http://i007.radikal.ru/0810/e5/b7627c6fa93f.png"/>
          <p:cNvPicPr>
            <a:picLocks noChangeAspect="1" noChangeArrowheads="1"/>
          </p:cNvPicPr>
          <p:nvPr/>
        </p:nvPicPr>
        <p:blipFill>
          <a:blip r:embed="rId2" cstate="print"/>
          <a:srcRect l="937" r="937"/>
          <a:stretch>
            <a:fillRect/>
          </a:stretch>
        </p:blipFill>
        <p:spPr>
          <a:xfrm rot="4283025">
            <a:off x="5055001" y="4304508"/>
            <a:ext cx="3676650" cy="275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Найди пару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Д.Н.Мамин-Сибиряк</a:t>
            </a:r>
            <a:r>
              <a:rPr lang="ru-RU" b="1" dirty="0" smtClean="0">
                <a:solidFill>
                  <a:srgbClr val="002060"/>
                </a:solidFill>
              </a:rPr>
              <a:t>  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А.И.Куприн  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М.М.Пришвин   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Е.И.Чарушин</a:t>
            </a:r>
            <a:r>
              <a:rPr lang="ru-RU" b="1" dirty="0" smtClean="0">
                <a:solidFill>
                  <a:srgbClr val="002060"/>
                </a:solidFill>
              </a:rPr>
              <a:t>                                       </a:t>
            </a:r>
            <a:r>
              <a:rPr lang="ru-RU" dirty="0" smtClean="0"/>
              <a:t>                                                                                                                     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«Выскочка»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«Кабан»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«Приёмыш»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«Барбос и </a:t>
            </a:r>
            <a:r>
              <a:rPr lang="ru-RU" b="1" dirty="0" err="1" smtClean="0">
                <a:solidFill>
                  <a:srgbClr val="FF0000"/>
                </a:solidFill>
              </a:rPr>
              <a:t>Жулька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143372" y="1928802"/>
            <a:ext cx="1000132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786050" y="2428868"/>
            <a:ext cx="2357454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286116" y="1928802"/>
            <a:ext cx="178595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000364" y="2357430"/>
            <a:ext cx="2000264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43512"/>
            <a:ext cx="6400800" cy="1357322"/>
          </a:xfrm>
        </p:spPr>
        <p:txBody>
          <a:bodyPr>
            <a:normAutofit/>
          </a:bodyPr>
          <a:lstStyle/>
          <a:p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«Кабан»</a:t>
            </a:r>
          </a:p>
          <a:p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Е. И. </a:t>
            </a:r>
            <a:r>
              <a:rPr lang="ru-RU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Чарушин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42853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Серый журавль </a:t>
            </a:r>
          </a:p>
          <a:p>
            <a:endParaRPr lang="ru-RU" alt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http://www.veterinarian.ru/content_img/serzhur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857232"/>
            <a:ext cx="4320480" cy="43204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523435"/>
          </a:xfrm>
        </p:spPr>
        <p:txBody>
          <a:bodyPr>
            <a:normAutofit fontScale="90000"/>
          </a:bodyPr>
          <a:lstStyle/>
          <a:p>
            <a:r>
              <a:rPr lang="ru-RU" altLang="ru-RU" b="1" dirty="0" err="1" smtClean="0">
                <a:solidFill>
                  <a:srgbClr val="FF0000"/>
                </a:solidFill>
              </a:rPr>
              <a:t>Жулька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500166" y="5357826"/>
            <a:ext cx="6400800" cy="1500174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002060"/>
                </a:solidFill>
              </a:rPr>
              <a:t>«Барбос и </a:t>
            </a:r>
            <a:r>
              <a:rPr lang="ru-RU" altLang="ru-RU" b="1" dirty="0" err="1" smtClean="0">
                <a:solidFill>
                  <a:srgbClr val="002060"/>
                </a:solidFill>
              </a:rPr>
              <a:t>Жулька</a:t>
            </a:r>
            <a:r>
              <a:rPr lang="ru-RU" altLang="ru-RU" b="1" dirty="0" smtClean="0">
                <a:solidFill>
                  <a:srgbClr val="002060"/>
                </a:solidFill>
              </a:rPr>
              <a:t>» </a:t>
            </a:r>
          </a:p>
          <a:p>
            <a:r>
              <a:rPr lang="ru-RU" altLang="ru-RU" b="1" dirty="0" smtClean="0">
                <a:solidFill>
                  <a:srgbClr val="002060"/>
                </a:solidFill>
              </a:rPr>
              <a:t>А.И.Куприн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Picture 2" descr="http://www.litmir.net/BookBinary/15083/1333142120/CoverNorm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02" y="1142984"/>
            <a:ext cx="3024336" cy="41376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5643578"/>
            <a:ext cx="6400800" cy="1214422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«Приёмыш» </a:t>
            </a:r>
          </a:p>
          <a:p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Д.Н. </a:t>
            </a:r>
            <a:r>
              <a:rPr lang="ru-RU" alt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Мамин-Сибиряк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14291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Лебедь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www.musical-sad.ru/_fr/0/61901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2" y="1000108"/>
            <a:ext cx="6264696" cy="4275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387975"/>
            <a:ext cx="7772400" cy="1470025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«Выскочка» М.М.Пришвин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620689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Вьюшка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900igr.net/up/datai/113427/0011-013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214422"/>
            <a:ext cx="6215106" cy="40478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28662" y="21429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Барбос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728" y="5148266"/>
            <a:ext cx="6343672" cy="1709734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002060"/>
                </a:solidFill>
              </a:rPr>
              <a:t>«Барбос и </a:t>
            </a:r>
            <a:r>
              <a:rPr lang="ru-RU" altLang="ru-RU" b="1" dirty="0" err="1" smtClean="0">
                <a:solidFill>
                  <a:srgbClr val="002060"/>
                </a:solidFill>
              </a:rPr>
              <a:t>Жулька</a:t>
            </a:r>
            <a:r>
              <a:rPr lang="ru-RU" altLang="ru-RU" b="1" dirty="0" smtClean="0">
                <a:solidFill>
                  <a:srgbClr val="002060"/>
                </a:solidFill>
              </a:rPr>
              <a:t>» </a:t>
            </a:r>
          </a:p>
          <a:p>
            <a:r>
              <a:rPr lang="ru-RU" altLang="ru-RU" b="1" dirty="0" smtClean="0">
                <a:solidFill>
                  <a:srgbClr val="002060"/>
                </a:solidFill>
              </a:rPr>
              <a:t>А.И.Куприн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31746" name="Picture 2" descr="http://cdn01.ru/files/users/images/19/da/19daea77189fc88b10b963d527ffc8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357298"/>
            <a:ext cx="5743575" cy="3895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332656"/>
            <a:ext cx="374441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Угадайте, что за птичка- 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Тёмненькая невеличка,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Беленькая с живота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Хвост раздвинут в два хвоста,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Всех быстрей она летает, 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Мошек на лету хватает,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Если к нам летит она, 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/>
                <a:cs typeface="Times New Roman" pitchFamily="18" charset="0"/>
              </a:rPr>
              <a:t>Значит, началась весна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forum.awd.ru/gallery/image.php?mode=thumbnail&amp;album_id=27711&amp;image_id=9061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1"/>
            <a:ext cx="4357717" cy="3148451"/>
          </a:xfrm>
          <a:prstGeom prst="rect">
            <a:avLst/>
          </a:prstGeom>
          <a:noFill/>
        </p:spPr>
      </p:pic>
      <p:pic>
        <p:nvPicPr>
          <p:cNvPr id="13316" name="Picture 4" descr="http://img-0.photosight.ru/1ca/4323057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714752"/>
            <a:ext cx="4357718" cy="291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501</Words>
  <Application>Microsoft Office PowerPoint</Application>
  <PresentationFormat>Экран (4:3)</PresentationFormat>
  <Paragraphs>99</Paragraphs>
  <Slides>25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Найди пару</vt:lpstr>
      <vt:lpstr>Презентация PowerPoint</vt:lpstr>
      <vt:lpstr>Жулька</vt:lpstr>
      <vt:lpstr>Презентация PowerPoint</vt:lpstr>
      <vt:lpstr>«Выскочка» М.М.Пришвин</vt:lpstr>
      <vt:lpstr>Барбос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Чтение по слогам, затем целыми словами.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 себя</vt:lpstr>
      <vt:lpstr>Презентация PowerPoint</vt:lpstr>
    </vt:vector>
  </TitlesOfParts>
  <Company>XTreme.ws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XTreme.ws</dc:creator>
  <cp:lastModifiedBy>ui</cp:lastModifiedBy>
  <cp:revision>64</cp:revision>
  <dcterms:created xsi:type="dcterms:W3CDTF">2016-03-12T15:06:58Z</dcterms:created>
  <dcterms:modified xsi:type="dcterms:W3CDTF">2017-09-19T11:10:54Z</dcterms:modified>
</cp:coreProperties>
</file>