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69" r:id="rId2"/>
    <p:sldId id="256" r:id="rId3"/>
    <p:sldId id="257" r:id="rId4"/>
    <p:sldId id="258" r:id="rId5"/>
    <p:sldId id="260" r:id="rId6"/>
    <p:sldId id="259"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3C7A"/>
    <a:srgbClr val="003374"/>
    <a:srgbClr val="3A5896"/>
    <a:srgbClr val="385592"/>
    <a:srgbClr val="FFFFFF"/>
    <a:srgbClr val="173A8D"/>
    <a:srgbClr val="D6DEEA"/>
    <a:srgbClr val="9F9289"/>
    <a:srgbClr val="E2DEDB"/>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5" autoAdjust="0"/>
    <p:restoredTop sz="94660" autoAdjust="0"/>
  </p:normalViewPr>
  <p:slideViewPr>
    <p:cSldViewPr snapToGrid="0">
      <p:cViewPr varScale="1">
        <p:scale>
          <a:sx n="86" d="100"/>
          <a:sy n="86" d="100"/>
        </p:scale>
        <p:origin x="888"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pPr/>
              <a:t>9/19/2017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pPr/>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750845649"/>
      </p:ext>
    </p:extLst>
  </p:cSld>
  <p:clrMapOvr>
    <a:masterClrMapping/>
  </p:clrMapOvr>
  <p:transition>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712725447"/>
      </p:ext>
    </p:extLst>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3382581019"/>
      </p:ext>
    </p:extLst>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pPr/>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530094933"/>
      </p:ext>
    </p:extLst>
  </p:cSld>
  <p:clrMapOvr>
    <a:masterClrMapping/>
  </p:clrMapOvr>
  <p:transition>
    <p:newsfla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D9794-A4CC-42D0-9A65-24C6B9EF4076}" type="datetimeFigureOut">
              <a:rPr lang="en-US" smtClean="0"/>
              <a:pPr/>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309467566"/>
      </p:ext>
    </p:extLst>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pPr/>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018750251"/>
      </p:ext>
    </p:extLst>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pPr/>
              <a:t>9/19/2017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648137797"/>
      </p:ext>
    </p:extLst>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pPr/>
              <a:t>9/19/2017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817867633"/>
      </p:ext>
    </p:extLst>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pPr/>
              <a:t>9/19/2017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1400246093"/>
      </p:ext>
    </p:extLst>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pPr/>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3354897087"/>
      </p:ext>
    </p:extLst>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pPr/>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pPr/>
              <a:t>‹#›</a:t>
            </a:fld>
            <a:endParaRPr lang="en-US"/>
          </a:p>
        </p:txBody>
      </p:sp>
    </p:spTree>
    <p:extLst>
      <p:ext uri="{BB962C8B-B14F-4D97-AF65-F5344CB8AC3E}">
        <p14:creationId xmlns:p14="http://schemas.microsoft.com/office/powerpoint/2010/main" val="2508639507"/>
      </p:ext>
    </p:extLst>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628650" y="1270000"/>
            <a:ext cx="7886699" cy="4906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pPr/>
              <a:t>9/19/2017</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pPr/>
              <a:t>‹#›</a:t>
            </a:fld>
            <a:endParaRPr lang="en-US"/>
          </a:p>
        </p:txBody>
      </p:sp>
      <p:sp>
        <p:nvSpPr>
          <p:cNvPr id="2" name="Title Placeholder 1"/>
          <p:cNvSpPr>
            <a:spLocks noGrp="1"/>
          </p:cNvSpPr>
          <p:nvPr>
            <p:ph type="title"/>
          </p:nvPr>
        </p:nvSpPr>
        <p:spPr>
          <a:xfrm>
            <a:off x="628650" y="133084"/>
            <a:ext cx="7886699" cy="104722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Admin\Desktop\6,%208&#1082;&#1083;&#1072;&#1089;&#1089;\&#1076;&#1091;&#1085;&#1072;&#1077;&#1074;&#1072;%20&#1057;&#1077;&#1084;&#1077;&#1085;&#1086;&#1074;&#1089;&#1082;&#1072;&#1103;\VYEC0245.MOV" TargetMode="External"/><Relationship Id="rId1" Type="http://schemas.microsoft.com/office/2007/relationships/media" Target="file:///C:\Users\Admin\Desktop\6,%208&#1082;&#1083;&#1072;&#1089;&#1089;\&#1076;&#1091;&#1085;&#1072;&#1077;&#1074;&#1072;%20&#1057;&#1077;&#1084;&#1077;&#1085;&#1086;&#1074;&#1089;&#1082;&#1072;&#1103;\VYEC0245.MOV"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hyperlink" Target="http://www.claymath.org/millennium-problems"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Admin\Desktop\6,%208&#1082;&#1083;&#1072;&#1089;&#1089;\&#1076;&#1091;&#1085;&#1072;&#1077;&#1074;&#1072;%20&#1057;&#1077;&#1084;&#1077;&#1085;&#1086;&#1074;&#1089;&#1082;&#1072;&#1103;\SRNS6984.MOV" TargetMode="External"/><Relationship Id="rId1" Type="http://schemas.microsoft.com/office/2007/relationships/media" Target="file:///C:\Users\Admin\Desktop\6,%208&#1082;&#1083;&#1072;&#1089;&#1089;\&#1076;&#1091;&#1085;&#1072;&#1077;&#1074;&#1072;%20&#1057;&#1077;&#1084;&#1077;&#1085;&#1086;&#1074;&#1089;&#1082;&#1072;&#1103;\SRNS6984.MOV"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VYEC0245.MOV">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cstate="print"/>
          <a:stretch>
            <a:fillRect/>
          </a:stretch>
        </p:blipFill>
        <p:spPr>
          <a:xfrm>
            <a:off x="0" y="0"/>
            <a:ext cx="9154510" cy="68580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pPr algn="ctr" fontAlgn="base"/>
            <a:r>
              <a:rPr lang="ru-RU" sz="2800" dirty="0" smtClean="0">
                <a:solidFill>
                  <a:srgbClr val="FF0000"/>
                </a:solidFill>
              </a:rPr>
              <a:t>Гипотеза Гольдбаха</a:t>
            </a:r>
            <a:r>
              <a:rPr lang="ru-RU" sz="1800" dirty="0" smtClean="0"/>
              <a:t/>
            </a:r>
            <a:br>
              <a:rPr lang="ru-RU" sz="1800" dirty="0" smtClean="0"/>
            </a:br>
            <a:r>
              <a:rPr lang="ru-RU" sz="1800" dirty="0" smtClean="0"/>
              <a:t>Обложка книги «Дядюшка </a:t>
            </a:r>
            <a:r>
              <a:rPr lang="ru-RU" sz="1800" dirty="0" err="1" smtClean="0"/>
              <a:t>Петрос</a:t>
            </a:r>
            <a:r>
              <a:rPr lang="ru-RU" sz="1800" dirty="0" smtClean="0"/>
              <a:t> и гипотеза Гольдбаха»</a:t>
            </a:r>
            <a:br>
              <a:rPr lang="ru-RU" sz="1800" dirty="0" smtClean="0"/>
            </a:br>
            <a:r>
              <a:rPr lang="ru-RU" sz="1800" dirty="0" smtClean="0"/>
              <a:t>Несмотря на то, что простые числа изучаются математиками достаточно давно, на сегодняшний день остаются нерешёнными многие связанные с ними проблемы. Одной из наиболее известных нерешённых проблем является </a:t>
            </a:r>
            <a:r>
              <a:rPr lang="ru-RU" sz="1800" b="1" dirty="0" smtClean="0"/>
              <a:t>гипотеза Гольдбаха</a:t>
            </a:r>
            <a:r>
              <a:rPr lang="ru-RU" sz="1800" dirty="0" smtClean="0"/>
              <a:t>, которая формулируется следующим образом:</a:t>
            </a:r>
            <a:br>
              <a:rPr lang="ru-RU" sz="1800" dirty="0" smtClean="0"/>
            </a:br>
            <a:r>
              <a:rPr lang="ru-RU" sz="1800" dirty="0" smtClean="0"/>
              <a:t>Верно ли, что каждое чётное число, большее двух, может быть представлено в виде суммы двух простых чисел (бинарная гипотеза Гольдбаха)?</a:t>
            </a:r>
            <a:br>
              <a:rPr lang="ru-RU" sz="1800" dirty="0" smtClean="0"/>
            </a:br>
            <a:r>
              <a:rPr lang="ru-RU" sz="1800" dirty="0" smtClean="0"/>
              <a:t>Верно ли, что каждое нечётное число, большее 5, может быть представлено в виде суммы трёх простых чисел (тернарная гипотеза Гольдбаха)?</a:t>
            </a:r>
            <a:br>
              <a:rPr lang="ru-RU" sz="1800" dirty="0" smtClean="0"/>
            </a:br>
            <a:r>
              <a:rPr lang="ru-RU" sz="1800" dirty="0" smtClean="0"/>
              <a:t>Следует сказать, что тернарная гипотеза Гольдбаха является частным случаем бинарной гипотезы Гольдбаха, или, как говорят математики, тернарная гипотеза Гольдбаха является более слабой, чем бинарная гипотеза Гольдбаха.</a:t>
            </a:r>
            <a:br>
              <a:rPr lang="ru-RU" sz="1800" dirty="0" smtClean="0"/>
            </a:br>
            <a:r>
              <a:rPr lang="ru-RU" sz="1800" dirty="0" smtClean="0"/>
              <a:t>Гипотеза Гольдбаха получила широкую известность за пределами математического сообщества в 2000-м году благодаря рекламному маркетинговому трюку издательских компаний </a:t>
            </a:r>
            <a:r>
              <a:rPr lang="ru-RU" sz="1800" dirty="0" err="1" smtClean="0"/>
              <a:t>Bloomsbury</a:t>
            </a:r>
            <a:r>
              <a:rPr lang="ru-RU" sz="1800" dirty="0" smtClean="0"/>
              <a:t> USA (США) и </a:t>
            </a:r>
            <a:r>
              <a:rPr lang="ru-RU" sz="1800" dirty="0" err="1" smtClean="0"/>
              <a:t>Faber</a:t>
            </a:r>
            <a:r>
              <a:rPr lang="ru-RU" sz="1800" dirty="0" smtClean="0"/>
              <a:t> </a:t>
            </a:r>
            <a:r>
              <a:rPr lang="ru-RU" sz="1800" dirty="0" err="1" smtClean="0"/>
              <a:t>and</a:t>
            </a:r>
            <a:r>
              <a:rPr lang="ru-RU" sz="1800" dirty="0" smtClean="0"/>
              <a:t> </a:t>
            </a:r>
            <a:r>
              <a:rPr lang="ru-RU" sz="1800" dirty="0" err="1" smtClean="0"/>
              <a:t>Faber</a:t>
            </a:r>
            <a:r>
              <a:rPr lang="ru-RU" sz="1800" dirty="0" smtClean="0"/>
              <a:t> (Великобритания). Указанные издательства, выпустив книгу «</a:t>
            </a:r>
            <a:r>
              <a:rPr lang="ru-RU" sz="1800" dirty="0" err="1" smtClean="0"/>
              <a:t>Uncle</a:t>
            </a:r>
            <a:r>
              <a:rPr lang="ru-RU" sz="1800" dirty="0" smtClean="0"/>
              <a:t> </a:t>
            </a:r>
            <a:r>
              <a:rPr lang="ru-RU" sz="1800" dirty="0" err="1" smtClean="0"/>
              <a:t>Petros</a:t>
            </a:r>
            <a:r>
              <a:rPr lang="ru-RU" sz="1800" dirty="0" smtClean="0"/>
              <a:t> </a:t>
            </a:r>
            <a:r>
              <a:rPr lang="ru-RU" sz="1800" dirty="0" err="1" smtClean="0"/>
              <a:t>and</a:t>
            </a:r>
            <a:r>
              <a:rPr lang="ru-RU" sz="1800" dirty="0" smtClean="0"/>
              <a:t> </a:t>
            </a:r>
            <a:r>
              <a:rPr lang="ru-RU" sz="1800" dirty="0" err="1" smtClean="0"/>
              <a:t>Goldbach’s</a:t>
            </a:r>
            <a:r>
              <a:rPr lang="ru-RU" sz="1800" dirty="0" smtClean="0"/>
              <a:t> </a:t>
            </a:r>
            <a:r>
              <a:rPr lang="ru-RU" sz="1800" dirty="0" err="1" smtClean="0"/>
              <a:t>Conjecture</a:t>
            </a:r>
            <a:r>
              <a:rPr lang="ru-RU" sz="1800" dirty="0" smtClean="0"/>
              <a:t>» («Дядюшка </a:t>
            </a:r>
            <a:r>
              <a:rPr lang="ru-RU" sz="1800" dirty="0" err="1" smtClean="0"/>
              <a:t>Петрос</a:t>
            </a:r>
            <a:r>
              <a:rPr lang="ru-RU" sz="1800" dirty="0" smtClean="0"/>
              <a:t> и гипотеза Гольдбаха»), пообещали выплатить в течение 2-х лет с момента издания книги приз 1 миллион долларов США тому, кто докажет гипотезу Гольдбаха. Иногда упомянутый приз от издательств путают с премиями за решение </a:t>
            </a:r>
            <a:r>
              <a:rPr lang="ru-RU" sz="1800" dirty="0" smtClean="0">
                <a:hlinkClick r:id="rId2"/>
              </a:rPr>
              <a:t>«Задач тысячелетия»</a:t>
            </a:r>
            <a:r>
              <a:rPr lang="ru-RU" sz="1800" dirty="0" smtClean="0"/>
              <a:t> (</a:t>
            </a:r>
            <a:r>
              <a:rPr lang="ru-RU" sz="1800" dirty="0" err="1" smtClean="0"/>
              <a:t>Millennium</a:t>
            </a:r>
            <a:r>
              <a:rPr lang="ru-RU" sz="1800" dirty="0" smtClean="0"/>
              <a:t> </a:t>
            </a:r>
            <a:r>
              <a:rPr lang="ru-RU" sz="1800" dirty="0" err="1" smtClean="0"/>
              <a:t>Prize</a:t>
            </a:r>
            <a:r>
              <a:rPr lang="ru-RU" sz="1800" dirty="0" smtClean="0"/>
              <a:t> </a:t>
            </a:r>
            <a:r>
              <a:rPr lang="ru-RU" sz="1800" dirty="0" err="1" smtClean="0"/>
              <a:t>Problems</a:t>
            </a:r>
            <a:r>
              <a:rPr lang="ru-RU" sz="1800" dirty="0" smtClean="0"/>
              <a:t>). Не стоит </a:t>
            </a:r>
            <a:r>
              <a:rPr lang="ru-RU" sz="1800" dirty="0" err="1" smtClean="0"/>
              <a:t>заблужаться</a:t>
            </a:r>
            <a:r>
              <a:rPr lang="ru-RU" sz="1800" dirty="0" smtClean="0"/>
              <a:t>, гипотеза Гольдбаха не отнесена «Институтом </a:t>
            </a:r>
            <a:r>
              <a:rPr lang="ru-RU" sz="1800" dirty="0" err="1" smtClean="0"/>
              <a:t>Клэя</a:t>
            </a:r>
            <a:r>
              <a:rPr lang="ru-RU" sz="1800" dirty="0" smtClean="0"/>
              <a:t>» к «задачам тысячелетия», хотя и является при этом тесно связанной с </a:t>
            </a:r>
            <a:r>
              <a:rPr lang="ru-RU" sz="1800" b="1" dirty="0" smtClean="0"/>
              <a:t>гипотезой Римана</a:t>
            </a:r>
            <a:r>
              <a:rPr lang="ru-RU" sz="1800" dirty="0" smtClean="0"/>
              <a:t> — одной из «задач тысячелетия».</a:t>
            </a:r>
            <a:br>
              <a:rPr lang="ru-RU" sz="1800" dirty="0" smtClean="0"/>
            </a:br>
            <a:endParaRPr lang="ru-RU" sz="1800"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3084"/>
            <a:ext cx="9144000" cy="6724916"/>
          </a:xfrm>
        </p:spPr>
        <p:txBody>
          <a:bodyPr>
            <a:normAutofit/>
          </a:bodyPr>
          <a:lstStyle/>
          <a:p>
            <a:pPr marL="742950" indent="-742950"/>
            <a:r>
              <a:rPr lang="ru-RU" sz="4400" dirty="0" smtClean="0"/>
              <a:t>              </a:t>
            </a:r>
            <a:r>
              <a:rPr lang="ru-RU" sz="4400" dirty="0" smtClean="0">
                <a:solidFill>
                  <a:srgbClr val="FF0000"/>
                </a:solidFill>
              </a:rPr>
              <a:t>Правила простых чисел:</a:t>
            </a:r>
            <a:r>
              <a:rPr lang="ru-RU" sz="1200" dirty="0" smtClean="0">
                <a:solidFill>
                  <a:srgbClr val="FF0000"/>
                </a:solidFill>
              </a:rPr>
              <a:t/>
            </a:r>
            <a:br>
              <a:rPr lang="ru-RU" sz="1200" dirty="0" smtClean="0">
                <a:solidFill>
                  <a:srgbClr val="FF0000"/>
                </a:solidFill>
              </a:rPr>
            </a:br>
            <a:r>
              <a:rPr lang="ru-RU" sz="1200" dirty="0" smtClean="0">
                <a:solidFill>
                  <a:srgbClr val="FF0000"/>
                </a:solidFill>
              </a:rPr>
              <a:t/>
            </a:r>
            <a:br>
              <a:rPr lang="ru-RU" sz="1200" dirty="0" smtClean="0">
                <a:solidFill>
                  <a:srgbClr val="FF0000"/>
                </a:solidFill>
              </a:rPr>
            </a:br>
            <a:r>
              <a:rPr lang="ru-RU" sz="1200" dirty="0" smtClean="0">
                <a:solidFill>
                  <a:srgbClr val="FF0000"/>
                </a:solidFill>
              </a:rPr>
              <a:t/>
            </a:r>
            <a:br>
              <a:rPr lang="ru-RU" sz="1200" dirty="0" smtClean="0">
                <a:solidFill>
                  <a:srgbClr val="FF0000"/>
                </a:solidFill>
              </a:rPr>
            </a:br>
            <a:endParaRPr lang="ru-RU" sz="1200" dirty="0">
              <a:solidFill>
                <a:srgbClr val="FF0000"/>
              </a:solidFill>
            </a:endParaRP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9841" y="0"/>
            <a:ext cx="2949178" cy="6858000"/>
          </a:xfrm>
        </p:spPr>
        <p:txBody>
          <a:bodyPr>
            <a:normAutofit/>
          </a:bodyPr>
          <a:lstStyle/>
          <a:p>
            <a:endParaRPr lang="ru-RU" sz="900" dirty="0" smtClean="0"/>
          </a:p>
          <a:p>
            <a:endParaRPr lang="ru-RU" sz="900" dirty="0" smtClean="0"/>
          </a:p>
          <a:p>
            <a:r>
              <a:rPr lang="ru-RU" sz="1800" b="1" dirty="0" smtClean="0">
                <a:solidFill>
                  <a:srgbClr val="FF0000"/>
                </a:solidFill>
              </a:rPr>
              <a:t>1.Натуральное число называют простым, если оно имеет  </a:t>
            </a:r>
            <a:r>
              <a:rPr lang="ru-RU" sz="1800" dirty="0" smtClean="0">
                <a:solidFill>
                  <a:srgbClr val="FF0000"/>
                </a:solidFill>
              </a:rPr>
              <a:t/>
            </a:r>
            <a:br>
              <a:rPr lang="ru-RU" sz="1800" dirty="0" smtClean="0">
                <a:solidFill>
                  <a:srgbClr val="FF0000"/>
                </a:solidFill>
              </a:rPr>
            </a:br>
            <a:r>
              <a:rPr lang="ru-RU" sz="1800" b="1" dirty="0" smtClean="0">
                <a:solidFill>
                  <a:srgbClr val="FF0000"/>
                </a:solidFill>
              </a:rPr>
              <a:t>только два делителя: единицу и само это число.  </a:t>
            </a:r>
            <a:r>
              <a:rPr lang="ru-RU" sz="1800" dirty="0" smtClean="0">
                <a:solidFill>
                  <a:srgbClr val="FF0000"/>
                </a:solidFill>
              </a:rPr>
              <a:t/>
            </a:r>
            <a:br>
              <a:rPr lang="ru-RU" sz="1800" dirty="0" smtClean="0">
                <a:solidFill>
                  <a:srgbClr val="FF0000"/>
                </a:solidFill>
              </a:rPr>
            </a:br>
            <a:r>
              <a:rPr lang="ru-RU" sz="1800" dirty="0" smtClean="0"/>
              <a:t/>
            </a:r>
            <a:br>
              <a:rPr lang="ru-RU" sz="1800" dirty="0" smtClean="0"/>
            </a:br>
            <a:r>
              <a:rPr lang="ru-RU" sz="1800" b="1" i="1" dirty="0" smtClean="0"/>
              <a:t>       </a:t>
            </a:r>
            <a:r>
              <a:rPr lang="ru-RU" sz="1800" b="1" i="1" dirty="0" smtClean="0">
                <a:solidFill>
                  <a:srgbClr val="FF0000"/>
                </a:solidFill>
              </a:rPr>
              <a:t> Например: </a:t>
            </a:r>
          </a:p>
          <a:p>
            <a:r>
              <a:rPr lang="ru-RU" sz="1800" b="1" i="1" dirty="0" smtClean="0">
                <a:solidFill>
                  <a:srgbClr val="FF0000"/>
                </a:solidFill>
              </a:rPr>
              <a:t>2  делится без остатка на 1 и на 2;  </a:t>
            </a:r>
            <a:br>
              <a:rPr lang="ru-RU" sz="1800" b="1" i="1" dirty="0" smtClean="0">
                <a:solidFill>
                  <a:srgbClr val="FF0000"/>
                </a:solidFill>
              </a:rPr>
            </a:br>
            <a:r>
              <a:rPr lang="ru-RU" sz="1800" b="1" i="1" dirty="0" smtClean="0">
                <a:solidFill>
                  <a:srgbClr val="FF0000"/>
                </a:solidFill>
              </a:rPr>
              <a:t/>
            </a:r>
            <a:br>
              <a:rPr lang="ru-RU" sz="1800" b="1" i="1" dirty="0" smtClean="0">
                <a:solidFill>
                  <a:srgbClr val="FF0000"/>
                </a:solidFill>
              </a:rPr>
            </a:br>
            <a:r>
              <a:rPr lang="ru-RU" sz="1800" b="1" i="1" dirty="0" smtClean="0">
                <a:solidFill>
                  <a:srgbClr val="FF0000"/>
                </a:solidFill>
              </a:rPr>
              <a:t> 5   делится без остатка на 1 и на 5; </a:t>
            </a:r>
          </a:p>
          <a:p>
            <a:r>
              <a:rPr lang="ru-RU" sz="1800" b="1" i="1" dirty="0" smtClean="0">
                <a:solidFill>
                  <a:srgbClr val="FF0000"/>
                </a:solidFill>
              </a:rPr>
              <a:t> 7   делится без остатка на 1 и на 7;  </a:t>
            </a:r>
            <a:br>
              <a:rPr lang="ru-RU" sz="1800" b="1" i="1" dirty="0" smtClean="0">
                <a:solidFill>
                  <a:srgbClr val="FF0000"/>
                </a:solidFill>
              </a:rPr>
            </a:br>
            <a:r>
              <a:rPr lang="ru-RU" sz="1800" b="1" i="1" dirty="0" smtClean="0">
                <a:solidFill>
                  <a:srgbClr val="FF0000"/>
                </a:solidFill>
              </a:rPr>
              <a:t/>
            </a:r>
            <a:br>
              <a:rPr lang="ru-RU" sz="1800" b="1" i="1" dirty="0" smtClean="0">
                <a:solidFill>
                  <a:srgbClr val="FF0000"/>
                </a:solidFill>
              </a:rPr>
            </a:br>
            <a:r>
              <a:rPr lang="ru-RU" sz="1800" b="1" i="1" dirty="0" smtClean="0">
                <a:solidFill>
                  <a:srgbClr val="FF0000"/>
                </a:solidFill>
              </a:rPr>
              <a:t> 11   делится без остатка на 1 и на 11;   и т. д.    </a:t>
            </a:r>
            <a:r>
              <a:rPr lang="ru-RU" sz="1800" dirty="0" smtClean="0">
                <a:solidFill>
                  <a:srgbClr val="FF0000"/>
                </a:solidFill>
              </a:rPr>
              <a:t/>
            </a:r>
            <a:br>
              <a:rPr lang="ru-RU" sz="1800" dirty="0" smtClean="0">
                <a:solidFill>
                  <a:srgbClr val="FF0000"/>
                </a:solidFill>
              </a:rPr>
            </a:br>
            <a:endParaRPr lang="ru-RU" sz="1800" dirty="0">
              <a:solidFill>
                <a:srgbClr val="FF0000"/>
              </a:solidFill>
            </a:endParaRPr>
          </a:p>
        </p:txBody>
      </p:sp>
      <p:pic>
        <p:nvPicPr>
          <p:cNvPr id="7" name="Рисунок 6" descr="IMG_2100.JPG"/>
          <p:cNvPicPr>
            <a:picLocks noGrp="1" noChangeAspect="1"/>
          </p:cNvPicPr>
          <p:nvPr>
            <p:ph type="pic" idx="1"/>
          </p:nvPr>
        </p:nvPicPr>
        <p:blipFill>
          <a:blip r:embed="rId2" cstate="print"/>
          <a:srcRect l="14381" r="14381"/>
          <a:stretch>
            <a:fillRect/>
          </a:stretch>
        </p:blipFill>
        <p:spPr>
          <a:xfrm rot="5400000">
            <a:off x="3887391" y="987428"/>
            <a:ext cx="4629150" cy="4873625"/>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2113.JPG"/>
          <p:cNvPicPr>
            <a:picLocks noGrp="1" noChangeAspect="1"/>
          </p:cNvPicPr>
          <p:nvPr>
            <p:ph idx="1"/>
          </p:nvPr>
        </p:nvPicPr>
        <p:blipFill>
          <a:blip r:embed="rId2" cstate="print"/>
          <a:stretch>
            <a:fillRect/>
          </a:stretch>
        </p:blipFill>
        <p:spPr>
          <a:xfrm rot="5400000">
            <a:off x="3887788" y="1688306"/>
            <a:ext cx="4629150" cy="3471863"/>
          </a:xfrm>
        </p:spPr>
      </p:pic>
      <p:sp>
        <p:nvSpPr>
          <p:cNvPr id="4" name="Текст 3"/>
          <p:cNvSpPr>
            <a:spLocks noGrp="1"/>
          </p:cNvSpPr>
          <p:nvPr>
            <p:ph type="body" sz="half" idx="2"/>
          </p:nvPr>
        </p:nvSpPr>
        <p:spPr>
          <a:xfrm>
            <a:off x="168166" y="0"/>
            <a:ext cx="3410853" cy="6857999"/>
          </a:xfrm>
        </p:spPr>
        <p:txBody>
          <a:bodyPr>
            <a:normAutofit/>
          </a:bodyPr>
          <a:lstStyle/>
          <a:p>
            <a:endParaRPr lang="ru-RU" sz="3200" b="1" dirty="0" smtClean="0"/>
          </a:p>
          <a:p>
            <a:endParaRPr lang="ru-RU" sz="3200" b="1" dirty="0" smtClean="0"/>
          </a:p>
          <a:p>
            <a:r>
              <a:rPr lang="ru-RU" sz="3200" b="1" dirty="0" smtClean="0">
                <a:solidFill>
                  <a:srgbClr val="FF0000"/>
                </a:solidFill>
              </a:rPr>
              <a:t>2.Число 1 имеет только один делитель: само это число (1) .  </a:t>
            </a:r>
            <a:r>
              <a:rPr lang="ru-RU" sz="3200" dirty="0" smtClean="0">
                <a:solidFill>
                  <a:srgbClr val="FF0000"/>
                </a:solidFill>
              </a:rPr>
              <a:t/>
            </a:r>
            <a:br>
              <a:rPr lang="ru-RU" sz="3200" dirty="0" smtClean="0">
                <a:solidFill>
                  <a:srgbClr val="FF0000"/>
                </a:solidFill>
              </a:rPr>
            </a:br>
            <a:r>
              <a:rPr lang="ru-RU" sz="3200" b="1" dirty="0" smtClean="0">
                <a:solidFill>
                  <a:srgbClr val="FF0000"/>
                </a:solidFill>
              </a:rPr>
              <a:t>Поэтому его не относят ни к составным, ни к простым числам.    </a:t>
            </a:r>
            <a:r>
              <a:rPr lang="ru-RU" sz="3200" dirty="0" smtClean="0">
                <a:solidFill>
                  <a:srgbClr val="FF0000"/>
                </a:solidFill>
              </a:rPr>
              <a:t/>
            </a:r>
            <a:br>
              <a:rPr lang="ru-RU" sz="3200" dirty="0" smtClean="0">
                <a:solidFill>
                  <a:srgbClr val="FF0000"/>
                </a:solidFill>
              </a:rPr>
            </a:br>
            <a:endParaRPr lang="ru-RU" sz="3200" dirty="0">
              <a:solidFill>
                <a:srgbClr val="FF000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8)">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RNS6984.MOV">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cstate="print"/>
          <a:stretch>
            <a:fillRect/>
          </a:stretch>
        </p:blipFill>
        <p:spPr>
          <a:xfrm>
            <a:off x="0" y="1"/>
            <a:ext cx="9144000" cy="68580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50"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1"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4)">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12" fill="hold" display="0">
                  <p:stCondLst>
                    <p:cond delay="indefinite"/>
                  </p:stCondLst>
                  <p:endCondLst>
                    <p:cond evt="onNext" delay="0">
                      <p:tgtEl>
                        <p:sldTgt/>
                      </p:tgtEl>
                    </p:cond>
                    <p:cond evt="onPrev" delay="0">
                      <p:tgtEl>
                        <p:sldTgt/>
                      </p:tgtEl>
                    </p:cond>
                  </p:endCondLst>
                </p:cTn>
                <p:tgtEl>
                  <p:spTgt spid="6"/>
                </p:tgtEl>
              </p:cMediaNode>
            </p:video>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0" y="4663583"/>
            <a:ext cx="4049110" cy="1655762"/>
          </a:xfrm>
        </p:spPr>
        <p:txBody>
          <a:bodyPr>
            <a:normAutofit fontScale="92500"/>
          </a:bodyPr>
          <a:lstStyle/>
          <a:p>
            <a:r>
              <a:rPr lang="ru-RU" dirty="0" smtClean="0">
                <a:solidFill>
                  <a:srgbClr val="1D3C7A"/>
                </a:solidFill>
              </a:rPr>
              <a:t>Выполнили: ученицы 6 б класса Семеновская София и Дунаева Владислава.</a:t>
            </a:r>
          </a:p>
          <a:p>
            <a:r>
              <a:rPr lang="ru-RU" dirty="0" smtClean="0">
                <a:solidFill>
                  <a:srgbClr val="1D3C7A"/>
                </a:solidFill>
              </a:rPr>
              <a:t>Преподаватель: Аверкина Е. В.</a:t>
            </a:r>
            <a:endParaRPr lang="ru-RU" dirty="0">
              <a:solidFill>
                <a:srgbClr val="1D3C7A"/>
              </a:solidFill>
            </a:endParaRPr>
          </a:p>
        </p:txBody>
      </p:sp>
      <p:sp>
        <p:nvSpPr>
          <p:cNvPr id="1026" name="AutoShape 2" descr="https://im0-tub-ru.yandex.net/i?id=196dea82c419332289c4c6b0224e8bac&amp;n=33&amp;h=215&amp;w=21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https://im0-tub-ru.yandex.net/i?id=196dea82c419332289c4c6b0224e8bac&amp;n=33&amp;h=215&amp;w=21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4" name="AutoShape 10" descr="https://im0-tub-ru.yandex.net/i?id=196dea82c419332289c4c6b0224e8bac&amp;n=33&amp;h=215&amp;w=21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Заголовок 6"/>
          <p:cNvSpPr>
            <a:spLocks noGrp="1"/>
          </p:cNvSpPr>
          <p:nvPr>
            <p:ph type="ctrTitle"/>
          </p:nvPr>
        </p:nvSpPr>
        <p:spPr/>
        <p:txBody>
          <a:bodyPr>
            <a:normAutofit/>
          </a:bodyPr>
          <a:lstStyle/>
          <a:p>
            <a:r>
              <a:rPr lang="ru-RU" sz="8000" i="1" dirty="0" smtClean="0">
                <a:solidFill>
                  <a:srgbClr val="FF0000"/>
                </a:solidFill>
              </a:rPr>
              <a:t>Простые числа</a:t>
            </a:r>
            <a:endParaRPr lang="ru-RU" sz="8000" i="1" dirty="0">
              <a:solidFill>
                <a:srgbClr val="FF0000"/>
              </a:solidFill>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6237890"/>
          </a:xfrm>
        </p:spPr>
        <p:txBody>
          <a:bodyPr>
            <a:normAutofit fontScale="90000"/>
          </a:bodyPr>
          <a:lstStyle/>
          <a:p>
            <a:pPr algn="ctr"/>
            <a:r>
              <a:rPr lang="ru-RU" sz="2700" i="1" dirty="0" err="1" smtClean="0">
                <a:solidFill>
                  <a:srgbClr val="FF0000"/>
                </a:solidFill>
              </a:rPr>
              <a:t>Просто́е</a:t>
            </a:r>
            <a:r>
              <a:rPr lang="ru-RU" sz="2700" i="1" dirty="0" smtClean="0">
                <a:solidFill>
                  <a:srgbClr val="FF0000"/>
                </a:solidFill>
              </a:rPr>
              <a:t> число́ </a:t>
            </a:r>
            <a:r>
              <a:rPr lang="ru-RU" sz="1800" dirty="0" smtClean="0">
                <a:solidFill>
                  <a:srgbClr val="7030A0"/>
                </a:solidFill>
              </a:rPr>
              <a:t>— это натуральное число, которое имеет ровно два различных натуральных делителя: единицу и самого себя. Все остальные числа, кроме единицы, называются составными. Таким образом, все натуральные числа больше единицы разбиваются на простые и составные. Изучением свойств простых чисел занимается теория чисел. В теории колец простым числам соответствуют неприводимые элементы.</a:t>
            </a:r>
            <a:br>
              <a:rPr lang="ru-RU" sz="1800" dirty="0" smtClean="0">
                <a:solidFill>
                  <a:srgbClr val="7030A0"/>
                </a:solidFill>
              </a:rPr>
            </a:br>
            <a:r>
              <a:rPr lang="ru-RU" sz="1800" dirty="0" smtClean="0">
                <a:solidFill>
                  <a:srgbClr val="7030A0"/>
                </a:solidFill>
              </a:rPr>
              <a:t/>
            </a:r>
            <a:br>
              <a:rPr lang="ru-RU" sz="1800" dirty="0" smtClean="0">
                <a:solidFill>
                  <a:srgbClr val="7030A0"/>
                </a:solidFill>
              </a:rPr>
            </a:br>
            <a:r>
              <a:rPr lang="ru-RU" sz="1800" dirty="0" smtClean="0">
                <a:solidFill>
                  <a:srgbClr val="7030A0"/>
                </a:solidFill>
              </a:rPr>
              <a:t>Последовательность простых чисел начинается так:</a:t>
            </a:r>
            <a:br>
              <a:rPr lang="ru-RU" sz="1800" dirty="0" smtClean="0">
                <a:solidFill>
                  <a:srgbClr val="7030A0"/>
                </a:solidFill>
              </a:rPr>
            </a:br>
            <a:r>
              <a:rPr lang="ru-RU" sz="1800" dirty="0" smtClean="0">
                <a:solidFill>
                  <a:srgbClr val="7030A0"/>
                </a:solidFill>
              </a:rPr>
              <a:t/>
            </a:r>
            <a:br>
              <a:rPr lang="ru-RU" sz="1800" dirty="0" smtClean="0">
                <a:solidFill>
                  <a:srgbClr val="7030A0"/>
                </a:solidFill>
              </a:rPr>
            </a:br>
            <a:r>
              <a:rPr lang="ru-RU" sz="1800" dirty="0" smtClean="0">
                <a:solidFill>
                  <a:srgbClr val="7030A0"/>
                </a:solidFill>
              </a:rPr>
              <a:t>2, 3, 5, 7, 11, 13, 17, 19, 23, 29, 31, 37, 41, 43, 47, 53, 59, 61, 67, 71, 73, 79, 83, 89, 97, 101, 103, 107, 109, 113, 127, 131, 137, 139, 149, … </a:t>
            </a:r>
            <a:endParaRPr lang="ru-RU" dirty="0">
              <a:solidFill>
                <a:srgbClr val="7030A0"/>
              </a:solidFill>
            </a:endParaRPr>
          </a:p>
        </p:txBody>
      </p:sp>
      <p:pic>
        <p:nvPicPr>
          <p:cNvPr id="5" name="Содержимое 4" descr="3.jpg"/>
          <p:cNvPicPr>
            <a:picLocks noGrp="1" noChangeAspect="1"/>
          </p:cNvPicPr>
          <p:nvPr>
            <p:ph idx="1"/>
          </p:nvPr>
        </p:nvPicPr>
        <p:blipFill>
          <a:blip r:embed="rId2" cstate="print"/>
          <a:stretch>
            <a:fillRect/>
          </a:stretch>
        </p:blipFill>
        <p:spPr>
          <a:xfrm>
            <a:off x="3770038" y="886811"/>
            <a:ext cx="5114596" cy="5114596"/>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33084"/>
            <a:ext cx="7886699" cy="6519964"/>
          </a:xfrm>
        </p:spPr>
        <p:txBody>
          <a:bodyPr>
            <a:normAutofit fontScale="90000"/>
          </a:bodyPr>
          <a:lstStyle/>
          <a:p>
            <a:r>
              <a:rPr lang="ru-RU" sz="2400" dirty="0" smtClean="0">
                <a:solidFill>
                  <a:schemeClr val="tx1">
                    <a:lumMod val="95000"/>
                    <a:lumOff val="5000"/>
                  </a:schemeClr>
                </a:solidFill>
              </a:rPr>
              <a:t/>
            </a:r>
            <a:br>
              <a:rPr lang="ru-RU" sz="2400" dirty="0" smtClean="0">
                <a:solidFill>
                  <a:schemeClr val="tx1">
                    <a:lumMod val="95000"/>
                    <a:lumOff val="5000"/>
                  </a:schemeClr>
                </a:solidFill>
              </a:rPr>
            </a:br>
            <a:r>
              <a:rPr lang="ru-RU" sz="2400" dirty="0" smtClean="0">
                <a:solidFill>
                  <a:schemeClr val="tx1">
                    <a:lumMod val="95000"/>
                    <a:lumOff val="5000"/>
                  </a:schemeClr>
                </a:solidFill>
              </a:rPr>
              <a:t/>
            </a:r>
            <a:br>
              <a:rPr lang="ru-RU" sz="2400" dirty="0" smtClean="0">
                <a:solidFill>
                  <a:schemeClr val="tx1">
                    <a:lumMod val="95000"/>
                    <a:lumOff val="5000"/>
                  </a:schemeClr>
                </a:solidFill>
              </a:rPr>
            </a:br>
            <a:r>
              <a:rPr lang="ru-RU" sz="2400" dirty="0" smtClean="0">
                <a:solidFill>
                  <a:schemeClr val="tx1">
                    <a:lumMod val="95000"/>
                    <a:lumOff val="5000"/>
                  </a:schemeClr>
                </a:solidFill>
              </a:rPr>
              <a:t/>
            </a:r>
            <a:br>
              <a:rPr lang="ru-RU" sz="2400" dirty="0" smtClean="0">
                <a:solidFill>
                  <a:schemeClr val="tx1">
                    <a:lumMod val="95000"/>
                    <a:lumOff val="5000"/>
                  </a:schemeClr>
                </a:solidFill>
              </a:rPr>
            </a:br>
            <a:r>
              <a:rPr lang="ru-RU" sz="2400" dirty="0" smtClean="0">
                <a:solidFill>
                  <a:schemeClr val="tx1">
                    <a:lumMod val="95000"/>
                    <a:lumOff val="5000"/>
                  </a:schemeClr>
                </a:solidFill>
              </a:rPr>
              <a:t>Основная теорема арифметики утверждает, что каждое натуральное число, большее единицы, представимо в виде произведения простых чисел, причём единственным способом с точностью до порядка следования сомножителей. Таким образом, простые числа — элементарные «строительные блоки» натуральных чисел.</a:t>
            </a:r>
            <a:br>
              <a:rPr lang="ru-RU" sz="2400" dirty="0" smtClean="0">
                <a:solidFill>
                  <a:schemeClr val="tx1">
                    <a:lumMod val="95000"/>
                    <a:lumOff val="5000"/>
                  </a:schemeClr>
                </a:solidFill>
              </a:rPr>
            </a:br>
            <a:r>
              <a:rPr lang="ru-RU" sz="2400" dirty="0" smtClean="0">
                <a:solidFill>
                  <a:schemeClr val="tx1">
                    <a:lumMod val="95000"/>
                    <a:lumOff val="5000"/>
                  </a:schemeClr>
                </a:solidFill>
              </a:rPr>
              <a:t>Представление натурального числа в виде произведения простых называется </a:t>
            </a:r>
            <a:r>
              <a:rPr lang="ru-RU" sz="2400" i="1" dirty="0" smtClean="0">
                <a:solidFill>
                  <a:schemeClr val="tx1">
                    <a:lumMod val="95000"/>
                    <a:lumOff val="5000"/>
                  </a:schemeClr>
                </a:solidFill>
              </a:rPr>
              <a:t>разложением на простые</a:t>
            </a:r>
            <a:r>
              <a:rPr lang="ru-RU" sz="2400" dirty="0" smtClean="0">
                <a:solidFill>
                  <a:schemeClr val="tx1">
                    <a:lumMod val="95000"/>
                    <a:lumOff val="5000"/>
                  </a:schemeClr>
                </a:solidFill>
              </a:rPr>
              <a:t> или </a:t>
            </a:r>
            <a:r>
              <a:rPr lang="ru-RU" sz="2400" i="1" dirty="0" smtClean="0">
                <a:solidFill>
                  <a:schemeClr val="tx1">
                    <a:lumMod val="95000"/>
                    <a:lumOff val="5000"/>
                  </a:schemeClr>
                </a:solidFill>
              </a:rPr>
              <a:t>факторизацией</a:t>
            </a:r>
            <a:r>
              <a:rPr lang="ru-RU" sz="2400" dirty="0" smtClean="0">
                <a:solidFill>
                  <a:schemeClr val="tx1">
                    <a:lumMod val="95000"/>
                    <a:lumOff val="5000"/>
                  </a:schemeClr>
                </a:solidFill>
              </a:rPr>
              <a:t> числа. На настоящий момент неизвестны полиномиальные алгоритмы факторизации чисел, хотя и не доказано, что таких алгоритмов не существует. На предполагаемой большой вычислительной сложности задачи факторизации базируется криптосистема RSA и некоторые другие. Факторизация с полиномиальной сложностью возможна на квантовом компьютере с помощью алгоритма </a:t>
            </a:r>
            <a:r>
              <a:rPr lang="ru-RU" sz="2400" dirty="0" err="1" smtClean="0">
                <a:solidFill>
                  <a:schemeClr val="tx1">
                    <a:lumMod val="95000"/>
                    <a:lumOff val="5000"/>
                  </a:schemeClr>
                </a:solidFill>
              </a:rPr>
              <a:t>Шора</a:t>
            </a:r>
            <a:r>
              <a:rPr lang="ru-RU" sz="2400" dirty="0" smtClean="0">
                <a:solidFill>
                  <a:schemeClr val="tx1">
                    <a:lumMod val="95000"/>
                    <a:lumOff val="5000"/>
                  </a:schemeClr>
                </a:solidFill>
              </a:rPr>
              <a:t>.</a:t>
            </a:r>
            <a:r>
              <a:rPr lang="ru-RU" dirty="0" smtClean="0"/>
              <a:t/>
            </a:r>
            <a:br>
              <a:rPr lang="ru-RU" dirty="0" smtClean="0"/>
            </a:br>
            <a:r>
              <a:rPr lang="ru-RU" dirty="0" smtClean="0"/>
              <a:t/>
            </a:r>
            <a:br>
              <a:rPr lang="ru-RU" dirty="0" smtClean="0"/>
            </a:br>
            <a:endParaRPr lang="ru-RU"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7.png"/>
          <p:cNvPicPr>
            <a:picLocks noGrp="1" noChangeAspect="1"/>
          </p:cNvPicPr>
          <p:nvPr>
            <p:ph idx="1"/>
          </p:nvPr>
        </p:nvPicPr>
        <p:blipFill>
          <a:blip r:embed="rId2" cstate="print"/>
          <a:stretch>
            <a:fillRect/>
          </a:stretch>
        </p:blipFill>
        <p:spPr>
          <a:xfrm>
            <a:off x="819808" y="0"/>
            <a:ext cx="7462346" cy="6858000"/>
          </a:xfrm>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33084"/>
            <a:ext cx="7886699" cy="6467413"/>
          </a:xfrm>
        </p:spPr>
        <p:txBody>
          <a:bodyPr>
            <a:noAutofit/>
          </a:bodyPr>
          <a:lstStyle/>
          <a:p>
            <a:r>
              <a:rPr lang="ru-RU" sz="2400" dirty="0" smtClean="0"/>
              <a:t/>
            </a:r>
            <a:br>
              <a:rPr lang="ru-RU" sz="2400" dirty="0" smtClean="0"/>
            </a:br>
            <a:r>
              <a:rPr lang="ru-RU" sz="2400" dirty="0" smtClean="0"/>
              <a:t/>
            </a:r>
            <a:br>
              <a:rPr lang="ru-RU" sz="2400" dirty="0" smtClean="0"/>
            </a:br>
            <a:r>
              <a:rPr lang="ru-RU" sz="2400" dirty="0" smtClean="0"/>
              <a:t>Простых чисел бесконечно много. Самое старое известное доказательство этого факта было дано Евклидом в «Началах» (книга IX, утверждение 20). Его доказательство может быть кратко воспроизведено так:</a:t>
            </a:r>
            <a:br>
              <a:rPr lang="ru-RU" sz="2400" dirty="0" smtClean="0"/>
            </a:br>
            <a:r>
              <a:rPr lang="ru-RU" sz="2400" dirty="0" smtClean="0"/>
              <a:t/>
            </a:r>
            <a:br>
              <a:rPr lang="ru-RU" sz="2400" dirty="0" smtClean="0"/>
            </a:br>
            <a:r>
              <a:rPr lang="ru-RU" sz="2400" dirty="0" smtClean="0"/>
              <a:t>Представим, что количество простых чисел конечно. Перемножим их и прибавим единицу. Полученное число не делится ни на одно из конечного набора простых чисел, потому что остаток от деления на любое из них даёт единицу. Значит, число должно делиться на некоторое простое число, не включённое в этот набор.</a:t>
            </a:r>
            <a:br>
              <a:rPr lang="ru-RU" sz="2400" dirty="0" smtClean="0"/>
            </a:br>
            <a:r>
              <a:rPr lang="ru-RU" sz="2400" dirty="0" smtClean="0"/>
              <a:t>Математики предлагали другие доказательства. Одно из них (приведённое Эйлером) показывает, что сумма всех чисел, обратных к простым, расходится.</a:t>
            </a:r>
            <a:br>
              <a:rPr lang="ru-RU" sz="2400" dirty="0" smtClean="0"/>
            </a:br>
            <a:r>
              <a:rPr lang="ru-RU" sz="2400" dirty="0" smtClean="0"/>
              <a:t/>
            </a:r>
            <a:br>
              <a:rPr lang="ru-RU" sz="2400" dirty="0" smtClean="0"/>
            </a:br>
            <a:r>
              <a:rPr lang="ru-RU" sz="2400" dirty="0" smtClean="0"/>
              <a:t>Известная теорема о распределении простых чисел утверждает, что количество простых чисел меньших </a:t>
            </a:r>
            <a:r>
              <a:rPr lang="ru-RU" sz="2400" dirty="0" err="1" smtClean="0"/>
              <a:t>n</a:t>
            </a:r>
            <a:r>
              <a:rPr lang="ru-RU" sz="2400" dirty="0" smtClean="0"/>
              <a:t>, обозначаемое </a:t>
            </a:r>
            <a:r>
              <a:rPr lang="ru-RU" sz="2400" dirty="0" err="1" smtClean="0"/>
              <a:t>π</a:t>
            </a:r>
            <a:r>
              <a:rPr lang="ru-RU" sz="2400" dirty="0" smtClean="0"/>
              <a:t>(</a:t>
            </a:r>
            <a:r>
              <a:rPr lang="ru-RU" sz="2400" dirty="0" err="1" smtClean="0"/>
              <a:t>n</a:t>
            </a:r>
            <a:r>
              <a:rPr lang="ru-RU" sz="2400" dirty="0" smtClean="0"/>
              <a:t>), растёт как </a:t>
            </a:r>
            <a:r>
              <a:rPr lang="ru-RU" sz="2400" dirty="0" err="1" smtClean="0"/>
              <a:t>n</a:t>
            </a:r>
            <a:r>
              <a:rPr lang="ru-RU" sz="2400" dirty="0" smtClean="0"/>
              <a:t> / </a:t>
            </a:r>
            <a:r>
              <a:rPr lang="ru-RU" sz="2400" dirty="0" err="1" smtClean="0"/>
              <a:t>ln</a:t>
            </a:r>
            <a:r>
              <a:rPr lang="ru-RU" sz="2400" dirty="0" smtClean="0"/>
              <a:t>(</a:t>
            </a:r>
            <a:r>
              <a:rPr lang="ru-RU" sz="2400" dirty="0" err="1" smtClean="0"/>
              <a:t>n</a:t>
            </a:r>
            <a:r>
              <a:rPr lang="ru-RU" sz="2400" dirty="0" smtClean="0"/>
              <a:t>).</a:t>
            </a:r>
            <a:br>
              <a:rPr lang="ru-RU" sz="2400" dirty="0" smtClean="0"/>
            </a:br>
            <a:r>
              <a:rPr lang="ru-RU" sz="2400" dirty="0" smtClean="0"/>
              <a:t/>
            </a:r>
            <a:br>
              <a:rPr lang="ru-RU" sz="2400" dirty="0" smtClean="0"/>
            </a:br>
            <a:endParaRPr lang="ru-RU" sz="2400" dirty="0"/>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234.jpg"/>
          <p:cNvPicPr>
            <a:picLocks noGrp="1" noChangeAspect="1"/>
          </p:cNvPicPr>
          <p:nvPr>
            <p:ph idx="1"/>
          </p:nvPr>
        </p:nvPicPr>
        <p:blipFill>
          <a:blip r:embed="rId2" cstate="print"/>
          <a:stretch>
            <a:fillRect/>
          </a:stretch>
        </p:blipFill>
        <p:spPr>
          <a:xfrm>
            <a:off x="3845746" y="788276"/>
            <a:ext cx="4825287" cy="5139558"/>
          </a:xfrm>
        </p:spPr>
      </p:pic>
      <p:sp>
        <p:nvSpPr>
          <p:cNvPr id="4" name="Текст 3"/>
          <p:cNvSpPr>
            <a:spLocks noGrp="1"/>
          </p:cNvSpPr>
          <p:nvPr>
            <p:ph type="body" sz="half" idx="2"/>
          </p:nvPr>
        </p:nvSpPr>
        <p:spPr>
          <a:xfrm>
            <a:off x="661372" y="283780"/>
            <a:ext cx="2949178" cy="6180083"/>
          </a:xfrm>
        </p:spPr>
        <p:txBody>
          <a:bodyPr>
            <a:normAutofit fontScale="92500" lnSpcReduction="20000"/>
          </a:bodyPr>
          <a:lstStyle/>
          <a:p>
            <a:pPr fontAlgn="base"/>
            <a:r>
              <a:rPr lang="ru-RU" sz="2200" dirty="0" smtClean="0">
                <a:solidFill>
                  <a:srgbClr val="FF0000"/>
                </a:solidFill>
              </a:rPr>
              <a:t>Свойства простых чисел</a:t>
            </a:r>
          </a:p>
          <a:p>
            <a:pPr algn="ctr" fontAlgn="base"/>
            <a:r>
              <a:rPr lang="ru-RU" dirty="0" smtClean="0"/>
              <a:t>Любое натуральное число  либо делится на простое число , либо взаимно просто с ним (то есть НОД).</a:t>
            </a:r>
          </a:p>
          <a:p>
            <a:pPr algn="ctr" fontAlgn="base"/>
            <a:r>
              <a:rPr lang="ru-RU" dirty="0" smtClean="0"/>
              <a:t>Произведение натуральных чисел делится на простое число тогда и только тогда, когда хотя бы одно из них делится на это простое число.</a:t>
            </a:r>
          </a:p>
          <a:p>
            <a:pPr algn="ctr" fontAlgn="base"/>
            <a:r>
              <a:rPr lang="ru-RU" dirty="0" smtClean="0"/>
              <a:t>Простых чисел бесконечно много (не существует самого большого простого числа).</a:t>
            </a:r>
          </a:p>
          <a:p>
            <a:pPr algn="ctr" fontAlgn="base"/>
            <a:r>
              <a:rPr lang="ru-RU" dirty="0" smtClean="0"/>
              <a:t>Если натуральное число не делится ни на одно простое число, квадрат которого не превосходит это натуральное число, то оно само является простым.</a:t>
            </a:r>
          </a:p>
          <a:p>
            <a:pPr algn="ctr" fontAlgn="base"/>
            <a:r>
              <a:rPr lang="ru-RU" dirty="0" smtClean="0"/>
              <a:t>Если  — простое число, а  — натуральное, то  делится на  (малая теорема Ферма).</a:t>
            </a:r>
          </a:p>
          <a:p>
            <a:pPr algn="ctr" fontAlgn="base"/>
            <a:r>
              <a:rPr lang="ru-RU" dirty="0" smtClean="0"/>
              <a:t>Если  — натуральное число, то существует такое простое число , что  (постулат Бертрана).</a:t>
            </a:r>
          </a:p>
          <a:p>
            <a:pPr algn="ctr" fontAlgn="base"/>
            <a:r>
              <a:rPr lang="ru-RU" dirty="0" smtClean="0"/>
              <a:t>Любое простое число  представимо в виде  .</a:t>
            </a:r>
          </a:p>
          <a:p>
            <a:pPr algn="ctr" fontAlgn="base"/>
            <a:r>
              <a:rPr lang="ru-RU" dirty="0" smtClean="0"/>
              <a:t>Если  — простое число, то  кратно .</a:t>
            </a:r>
          </a:p>
          <a:p>
            <a:endParaRPr lang="ru-RU"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jpg"/>
          <p:cNvPicPr>
            <a:picLocks noGrp="1" noChangeAspect="1"/>
          </p:cNvPicPr>
          <p:nvPr>
            <p:ph idx="1"/>
          </p:nvPr>
        </p:nvPicPr>
        <p:blipFill>
          <a:blip r:embed="rId2" cstate="print"/>
          <a:stretch>
            <a:fillRect/>
          </a:stretch>
        </p:blipFill>
        <p:spPr>
          <a:xfrm>
            <a:off x="4933893" y="893379"/>
            <a:ext cx="3206807" cy="4474615"/>
          </a:xfrm>
        </p:spPr>
      </p:pic>
      <p:sp>
        <p:nvSpPr>
          <p:cNvPr id="4" name="Текст 3"/>
          <p:cNvSpPr>
            <a:spLocks noGrp="1"/>
          </p:cNvSpPr>
          <p:nvPr>
            <p:ph type="body" sz="half" idx="2"/>
          </p:nvPr>
        </p:nvSpPr>
        <p:spPr>
          <a:xfrm>
            <a:off x="629841" y="252248"/>
            <a:ext cx="2949178" cy="6379780"/>
          </a:xfrm>
        </p:spPr>
        <p:txBody>
          <a:bodyPr>
            <a:normAutofit fontScale="92500" lnSpcReduction="20000"/>
          </a:bodyPr>
          <a:lstStyle/>
          <a:p>
            <a:r>
              <a:rPr lang="ru-RU" sz="3600" dirty="0" smtClean="0">
                <a:solidFill>
                  <a:srgbClr val="FF0000"/>
                </a:solidFill>
              </a:rPr>
              <a:t>Решето Эратосфена</a:t>
            </a:r>
          </a:p>
          <a:p>
            <a:r>
              <a:rPr lang="ru-RU" sz="1500" dirty="0" smtClean="0"/>
              <a:t>Эратосфен Киренский.</a:t>
            </a:r>
          </a:p>
          <a:p>
            <a:r>
              <a:rPr lang="ru-RU" sz="1500" dirty="0" smtClean="0"/>
              <a:t>Одним из наиболее известных алгоритмов поиска и распознавания простых чисел является решето Эратосфена. Так этот алгоритм был назван в честь греческого математика Эратосфена Киренского, которого считают автором алгоритма.</a:t>
            </a:r>
          </a:p>
          <a:p>
            <a:r>
              <a:rPr lang="ru-RU" sz="1500" dirty="0" smtClean="0"/>
              <a:t>Для нахождения всех простых чисел, меньших заданного числа ￼, следуя методу Эратосфена, нужно выполнить следующие шаги:</a:t>
            </a:r>
          </a:p>
          <a:p>
            <a:r>
              <a:rPr lang="ru-RU" sz="1500" dirty="0" smtClean="0"/>
              <a:t>Шаг 1. Выписать подряд все натуральные числа от двух до ￼, т.е. ￼.</a:t>
            </a:r>
          </a:p>
          <a:p>
            <a:r>
              <a:rPr lang="ru-RU" sz="1500" dirty="0" smtClean="0"/>
              <a:t>Шаг 2. Присвоить переменной ￼ значение ￼, то есть значение равное наименьшему простому числу.</a:t>
            </a:r>
          </a:p>
          <a:p>
            <a:r>
              <a:rPr lang="ru-RU" sz="1500" dirty="0" smtClean="0"/>
              <a:t>Шаг 3. Вычеркнуть в списке все числа от ￼ до ￼ кратные ￼, то есть числа: ￼.</a:t>
            </a:r>
          </a:p>
          <a:p>
            <a:r>
              <a:rPr lang="ru-RU" sz="1500" dirty="0" smtClean="0"/>
              <a:t>Шаг 4. Найти первое </a:t>
            </a:r>
            <a:r>
              <a:rPr lang="ru-RU" sz="1500" dirty="0" err="1" smtClean="0"/>
              <a:t>незачёркнутое</a:t>
            </a:r>
            <a:r>
              <a:rPr lang="ru-RU" sz="1500" dirty="0" smtClean="0"/>
              <a:t> число в списке, большее ￼, и присвоить переменной ￼ значение этого числа.</a:t>
            </a:r>
          </a:p>
          <a:p>
            <a:r>
              <a:rPr lang="ru-RU" sz="1500" dirty="0" smtClean="0"/>
              <a:t>Шаг 5. Повторить шаги 3 и 4 до достижения числа ￼.</a:t>
            </a:r>
            <a:endParaRPr lang="ru-RU" sz="15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with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solidFill>
                  <a:srgbClr val="FF0000"/>
                </a:solidFill>
              </a:rPr>
              <a:t>Процесс применения алгоритма будет выглядеть следующим образом:</a:t>
            </a:r>
            <a:endParaRPr lang="ru-RU" sz="3600" dirty="0">
              <a:solidFill>
                <a:srgbClr val="FF0000"/>
              </a:solidFill>
            </a:endParaRPr>
          </a:p>
        </p:txBody>
      </p:sp>
      <p:pic>
        <p:nvPicPr>
          <p:cNvPr id="4" name="Содержимое 3" descr="ан.gif"/>
          <p:cNvPicPr>
            <a:picLocks noGrp="1" noChangeAspect="1"/>
          </p:cNvPicPr>
          <p:nvPr>
            <p:ph idx="1"/>
          </p:nvPr>
        </p:nvPicPr>
        <p:blipFill>
          <a:blip r:embed="rId2" cstate="print"/>
          <a:stretch>
            <a:fillRect/>
          </a:stretch>
        </p:blipFill>
        <p:spPr>
          <a:xfrm>
            <a:off x="1933574" y="1604169"/>
            <a:ext cx="5513569" cy="4428769"/>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517</TotalTime>
  <Words>252</Words>
  <Application>Microsoft Office PowerPoint</Application>
  <PresentationFormat>Экран (4:3)</PresentationFormat>
  <Paragraphs>35</Paragraphs>
  <Slides>14</Slides>
  <Notes>0</Notes>
  <HiddenSlides>0</HiddenSlides>
  <MMClips>2</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Arial</vt:lpstr>
      <vt:lpstr>Calibri</vt:lpstr>
      <vt:lpstr>Office Theme</vt:lpstr>
      <vt:lpstr>Презентация PowerPoint</vt:lpstr>
      <vt:lpstr>Простые числа</vt:lpstr>
      <vt:lpstr>Просто́е число́ — это натуральное число, которое имеет ровно два различных натуральных делителя: единицу и самого себя. Все остальные числа, кроме единицы, называются составными. Таким образом, все натуральные числа больше единицы разбиваются на простые и составные. Изучением свойств простых чисел занимается теория чисел. В теории колец простым числам соответствуют неприводимые элементы.  Последовательность простых чисел начинается так:  2, 3, 5, 7, 11, 13, 17, 19, 23, 29, 31, 37, 41, 43, 47, 53, 59, 61, 67, 71, 73, 79, 83, 89, 97, 101, 103, 107, 109, 113, 127, 131, 137, 139, 149, … </vt:lpstr>
      <vt:lpstr>   Основная теорема арифметики утверждает, что каждое натуральное число, большее единицы, представимо в виде произведения простых чисел, причём единственным способом с точностью до порядка следования сомножителей. Таким образом, простые числа — элементарные «строительные блоки» натуральных чисел. Представление натурального числа в виде произведения простых называется разложением на простые или факторизацией числа. На настоящий момент неизвестны полиномиальные алгоритмы факторизации чисел, хотя и не доказано, что таких алгоритмов не существует. На предполагаемой большой вычислительной сложности задачи факторизации базируется криптосистема RSA и некоторые другие. Факторизация с полиномиальной сложностью возможна на квантовом компьютере с помощью алгоритма Шора.  </vt:lpstr>
      <vt:lpstr>Презентация PowerPoint</vt:lpstr>
      <vt:lpstr>  Простых чисел бесконечно много. Самое старое известное доказательство этого факта было дано Евклидом в «Началах» (книга IX, утверждение 20). Его доказательство может быть кратко воспроизведено так:  Представим, что количество простых чисел конечно. Перемножим их и прибавим единицу. Полученное число не делится ни на одно из конечного набора простых чисел, потому что остаток от деления на любое из них даёт единицу. Значит, число должно делиться на некоторое простое число, не включённое в этот набор. Математики предлагали другие доказательства. Одно из них (приведённое Эйлером) показывает, что сумма всех чисел, обратных к простым, расходится.  Известная теорема о распределении простых чисел утверждает, что количество простых чисел меньших n, обозначаемое π(n), растёт как n / ln(n).  </vt:lpstr>
      <vt:lpstr>Презентация PowerPoint</vt:lpstr>
      <vt:lpstr>Презентация PowerPoint</vt:lpstr>
      <vt:lpstr>Процесс применения алгоритма будет выглядеть следующим образом:</vt:lpstr>
      <vt:lpstr>Гипотеза Гольдбаха Обложка книги «Дядюшка Петрос и гипотеза Гольдбаха» Несмотря на то, что простые числа изучаются математиками достаточно давно, на сегодняшний день остаются нерешёнными многие связанные с ними проблемы. Одной из наиболее известных нерешённых проблем является гипотеза Гольдбаха, которая формулируется следующим образом: Верно ли, что каждое чётное число, большее двух, может быть представлено в виде суммы двух простых чисел (бинарная гипотеза Гольдбаха)? Верно ли, что каждое нечётное число, большее 5, может быть представлено в виде суммы трёх простых чисел (тернарная гипотеза Гольдбаха)? Следует сказать, что тернарная гипотеза Гольдбаха является частным случаем бинарной гипотезы Гольдбаха, или, как говорят математики, тернарная гипотеза Гольдбаха является более слабой, чем бинарная гипотеза Гольдбаха. Гипотеза Гольдбаха получила широкую известность за пределами математического сообщества в 2000-м году благодаря рекламному маркетинговому трюку издательских компаний Bloomsbury USA (США) и Faber and Faber (Великобритания). Указанные издательства, выпустив книгу «Uncle Petros and Goldbach’s Conjecture» («Дядюшка Петрос и гипотеза Гольдбаха»), пообещали выплатить в течение 2-х лет с момента издания книги приз 1 миллион долларов США тому, кто докажет гипотезу Гольдбаха. Иногда упомянутый приз от издательств путают с премиями за решение «Задач тысячелетия» (Millennium Prize Problems). Не стоит заблужаться, гипотеза Гольдбаха не отнесена «Институтом Клэя» к «задачам тысячелетия», хотя и является при этом тесно связанной с гипотезой Римана — одной из «задач тысячелетия». </vt:lpstr>
      <vt:lpstr>              Правила простых чисел:   </vt:lpstr>
      <vt:lpstr>Презентация PowerPoint</vt:lpstr>
      <vt:lpstr>Презентация PowerPoint</vt:lpstr>
      <vt:lpstr>Презентация PowerPoint</vt:lpstr>
    </vt:vector>
  </TitlesOfParts>
  <Company>PJSC "New Engineering Technologies"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Admin</cp:lastModifiedBy>
  <cp:revision>102</cp:revision>
  <dcterms:created xsi:type="dcterms:W3CDTF">2016-11-18T14:12:19Z</dcterms:created>
  <dcterms:modified xsi:type="dcterms:W3CDTF">2017-09-19T08:20:31Z</dcterms:modified>
</cp:coreProperties>
</file>