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82" r:id="rId3"/>
    <p:sldId id="257" r:id="rId4"/>
    <p:sldId id="258" r:id="rId5"/>
    <p:sldId id="259" r:id="rId6"/>
    <p:sldId id="274" r:id="rId7"/>
    <p:sldId id="269" r:id="rId8"/>
    <p:sldId id="280" r:id="rId9"/>
    <p:sldId id="272" r:id="rId10"/>
    <p:sldId id="273" r:id="rId11"/>
    <p:sldId id="262" r:id="rId12"/>
    <p:sldId id="275" r:id="rId13"/>
    <p:sldId id="276" r:id="rId14"/>
    <p:sldId id="277" r:id="rId15"/>
    <p:sldId id="278" r:id="rId16"/>
    <p:sldId id="264" r:id="rId17"/>
    <p:sldId id="265" r:id="rId18"/>
    <p:sldId id="284" r:id="rId19"/>
    <p:sldId id="283" r:id="rId20"/>
    <p:sldId id="266" r:id="rId21"/>
    <p:sldId id="267" r:id="rId22"/>
    <p:sldId id="268" r:id="rId23"/>
    <p:sldId id="285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0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04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3AF38-3320-4A89-85F9-720E25500C0E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DCFA1-A7DE-4CAE-820B-CC66DD6D86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3AF38-3320-4A89-85F9-720E25500C0E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DCFA1-A7DE-4CAE-820B-CC66DD6D86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3AF38-3320-4A89-85F9-720E25500C0E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DCFA1-A7DE-4CAE-820B-CC66DD6D86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3AF38-3320-4A89-85F9-720E25500C0E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DCFA1-A7DE-4CAE-820B-CC66DD6D86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3AF38-3320-4A89-85F9-720E25500C0E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DCFA1-A7DE-4CAE-820B-CC66DD6D86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3AF38-3320-4A89-85F9-720E25500C0E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DCFA1-A7DE-4CAE-820B-CC66DD6D86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3AF38-3320-4A89-85F9-720E25500C0E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DCFA1-A7DE-4CAE-820B-CC66DD6D86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3AF38-3320-4A89-85F9-720E25500C0E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DCFA1-A7DE-4CAE-820B-CC66DD6D86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3AF38-3320-4A89-85F9-720E25500C0E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DCFA1-A7DE-4CAE-820B-CC66DD6D86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3AF38-3320-4A89-85F9-720E25500C0E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DCFA1-A7DE-4CAE-820B-CC66DD6D86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3AF38-3320-4A89-85F9-720E25500C0E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DCFA1-A7DE-4CAE-820B-CC66DD6D86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63AF38-3320-4A89-85F9-720E25500C0E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EDCFA1-A7DE-4CAE-820B-CC66DD6D868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бэйдж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10269" y="0"/>
            <a:ext cx="945426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192" y="2214554"/>
            <a:ext cx="8286808" cy="1470025"/>
          </a:xfrm>
        </p:spPr>
        <p:txBody>
          <a:bodyPr>
            <a:noAutofit/>
          </a:bodyPr>
          <a:lstStyle/>
          <a:p>
            <a:pPr algn="ctr"/>
            <a:r>
              <a:rPr lang="ru-RU" sz="3600" b="1" i="1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sz="3600" b="1" i="1" dirty="0" smtClean="0">
                <a:solidFill>
                  <a:schemeClr val="tx2"/>
                </a:solidFill>
              </a:rPr>
              <a:t>СИПР- </a:t>
            </a:r>
            <a:br>
              <a:rPr lang="ru-RU" sz="3600" b="1" i="1" dirty="0" smtClean="0">
                <a:solidFill>
                  <a:schemeClr val="tx2"/>
                </a:solidFill>
              </a:rPr>
            </a:br>
            <a:r>
              <a:rPr lang="ru-RU" sz="3600" b="1" i="1" dirty="0" smtClean="0">
                <a:solidFill>
                  <a:schemeClr val="tx2"/>
                </a:solidFill>
              </a:rPr>
              <a:t>СПЕЦИАЛЬНАЯ </a:t>
            </a:r>
            <a:r>
              <a:rPr lang="ru-RU" sz="3600" b="1" i="1" dirty="0">
                <a:solidFill>
                  <a:schemeClr val="tx2"/>
                </a:solidFill>
              </a:rPr>
              <a:t>ИНДИВИДУАЛЬНАЯ</a:t>
            </a:r>
            <a:r>
              <a:rPr lang="ru-RU" sz="3600" i="1" dirty="0">
                <a:solidFill>
                  <a:schemeClr val="tx2"/>
                </a:solidFill>
              </a:rPr>
              <a:t/>
            </a:r>
            <a:br>
              <a:rPr lang="ru-RU" sz="3600" i="1" dirty="0">
                <a:solidFill>
                  <a:schemeClr val="tx2"/>
                </a:solidFill>
              </a:rPr>
            </a:br>
            <a:r>
              <a:rPr lang="ru-RU" sz="3600" b="1" i="1" dirty="0">
                <a:solidFill>
                  <a:schemeClr val="tx2"/>
                </a:solidFill>
              </a:rPr>
              <a:t> ПРОГРАММА РАЗВИТИЯ</a:t>
            </a:r>
            <a:r>
              <a:rPr lang="ru-RU" sz="3600" i="1" dirty="0">
                <a:solidFill>
                  <a:schemeClr val="tx2"/>
                </a:solidFill>
              </a:rPr>
              <a:t/>
            </a:r>
            <a:br>
              <a:rPr lang="ru-RU" sz="3600" i="1" dirty="0">
                <a:solidFill>
                  <a:schemeClr val="tx2"/>
                </a:solidFill>
              </a:rPr>
            </a:br>
            <a:endParaRPr lang="ru-RU" sz="3600" i="1" dirty="0">
              <a:solidFill>
                <a:schemeClr val="tx2"/>
              </a:solidFill>
            </a:endParaRPr>
          </a:p>
        </p:txBody>
      </p:sp>
      <p:pic>
        <p:nvPicPr>
          <p:cNvPr id="5" name="Рисунок 4" descr="th0O0AFLR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3355" y="3500441"/>
            <a:ext cx="4978975" cy="32861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бэйдж.jpg"/>
          <p:cNvPicPr>
            <a:picLocks noChangeAspect="1"/>
          </p:cNvPicPr>
          <p:nvPr/>
        </p:nvPicPr>
        <p:blipFill>
          <a:blip r:embed="rId2" cstate="print"/>
          <a:srcRect r="47455" b="26326"/>
          <a:stretch>
            <a:fillRect/>
          </a:stretch>
        </p:blipFill>
        <p:spPr>
          <a:xfrm rot="10800000">
            <a:off x="7929586" y="5759803"/>
            <a:ext cx="1214414" cy="1098197"/>
          </a:xfrm>
          <a:prstGeom prst="rect">
            <a:avLst/>
          </a:prstGeom>
        </p:spPr>
      </p:pic>
      <p:pic>
        <p:nvPicPr>
          <p:cNvPr id="4" name="Рисунок 3" descr="бэйдж.jpg"/>
          <p:cNvPicPr>
            <a:picLocks noChangeAspect="1"/>
          </p:cNvPicPr>
          <p:nvPr/>
        </p:nvPicPr>
        <p:blipFill>
          <a:blip r:embed="rId2" cstate="print"/>
          <a:srcRect r="47455" b="26326"/>
          <a:stretch>
            <a:fillRect/>
          </a:stretch>
        </p:blipFill>
        <p:spPr>
          <a:xfrm>
            <a:off x="0" y="0"/>
            <a:ext cx="1214414" cy="109819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alt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Внеурочная деятельность</a:t>
            </a:r>
            <a:br>
              <a:rPr lang="ru-RU" alt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85860"/>
            <a:ext cx="8686800" cy="4525963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tx2"/>
                </a:solidFill>
              </a:rPr>
              <a:t>«Азбука здоровья»</a:t>
            </a:r>
          </a:p>
          <a:p>
            <a:pPr marL="514350" indent="-514350" algn="ctr">
              <a:buNone/>
            </a:pPr>
            <a:r>
              <a:rPr lang="ru-RU" b="1" dirty="0" smtClean="0">
                <a:solidFill>
                  <a:schemeClr val="tx2"/>
                </a:solidFill>
              </a:rPr>
              <a:t>     </a:t>
            </a:r>
            <a:r>
              <a:rPr lang="ru-RU" b="1" dirty="0" smtClean="0"/>
              <a:t>(спортивно-оздоровительное направление)</a:t>
            </a:r>
          </a:p>
          <a:p>
            <a:pPr marL="514350" indent="-514350"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tx2"/>
                </a:solidFill>
              </a:rPr>
              <a:t>«Путешествие в страну Добра»</a:t>
            </a:r>
          </a:p>
          <a:p>
            <a:pPr marL="514350" indent="-514350" algn="ctr">
              <a:buNone/>
            </a:pPr>
            <a:r>
              <a:rPr lang="ru-RU" b="1" dirty="0" smtClean="0">
                <a:solidFill>
                  <a:schemeClr val="tx2"/>
                </a:solidFill>
              </a:rPr>
              <a:t>     </a:t>
            </a:r>
            <a:r>
              <a:rPr lang="ru-RU" b="1" dirty="0" smtClean="0"/>
              <a:t>(нравственное направление)</a:t>
            </a:r>
          </a:p>
          <a:p>
            <a:pPr marL="514350" indent="-514350"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tx2"/>
                </a:solidFill>
              </a:rPr>
              <a:t>«Удивительный мир»</a:t>
            </a:r>
          </a:p>
          <a:p>
            <a:pPr marL="514350" indent="-514350" algn="ctr">
              <a:buNone/>
            </a:pPr>
            <a:r>
              <a:rPr lang="ru-RU" b="1" dirty="0" smtClean="0">
                <a:solidFill>
                  <a:schemeClr val="tx2"/>
                </a:solidFill>
              </a:rPr>
              <a:t>     </a:t>
            </a:r>
            <a:r>
              <a:rPr lang="ru-RU" b="1" dirty="0" smtClean="0"/>
              <a:t>(Социальное направление)</a:t>
            </a:r>
          </a:p>
          <a:p>
            <a:pPr marL="514350" indent="-514350"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tx2"/>
                </a:solidFill>
              </a:rPr>
              <a:t>«Улыбка»</a:t>
            </a:r>
          </a:p>
          <a:p>
            <a:pPr marL="514350" indent="-514350" algn="ctr">
              <a:buNone/>
            </a:pPr>
            <a:r>
              <a:rPr lang="ru-RU" b="1" dirty="0" smtClean="0"/>
              <a:t>     (общекультурное направление)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бэйдж.jpg"/>
          <p:cNvPicPr>
            <a:picLocks noChangeAspect="1"/>
          </p:cNvPicPr>
          <p:nvPr/>
        </p:nvPicPr>
        <p:blipFill>
          <a:blip r:embed="rId2" cstate="print"/>
          <a:srcRect r="47455" b="26326"/>
          <a:stretch>
            <a:fillRect/>
          </a:stretch>
        </p:blipFill>
        <p:spPr>
          <a:xfrm rot="10800000">
            <a:off x="7929586" y="5759803"/>
            <a:ext cx="1214414" cy="1098197"/>
          </a:xfrm>
          <a:prstGeom prst="rect">
            <a:avLst/>
          </a:prstGeom>
        </p:spPr>
      </p:pic>
      <p:pic>
        <p:nvPicPr>
          <p:cNvPr id="4" name="Рисунок 3" descr="бэйдж.jpg"/>
          <p:cNvPicPr>
            <a:picLocks noChangeAspect="1"/>
          </p:cNvPicPr>
          <p:nvPr/>
        </p:nvPicPr>
        <p:blipFill>
          <a:blip r:embed="rId2" cstate="print"/>
          <a:srcRect r="47455" b="26326"/>
          <a:stretch>
            <a:fillRect/>
          </a:stretch>
        </p:blipFill>
        <p:spPr>
          <a:xfrm>
            <a:off x="0" y="0"/>
            <a:ext cx="1214414" cy="109819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785794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Базовые учебные действия.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</a:b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071670" y="2214554"/>
            <a:ext cx="6357982" cy="3571900"/>
          </a:xfrm>
        </p:spPr>
        <p:txBody>
          <a:bodyPr/>
          <a:lstStyle/>
          <a:p>
            <a:pPr>
              <a:buClr>
                <a:srgbClr val="7030A0"/>
              </a:buClr>
              <a:buFont typeface="Wingdings" pitchFamily="2" charset="2"/>
              <a:buChar char="Ø"/>
            </a:pPr>
            <a:r>
              <a:rPr lang="ru-RU" b="1" dirty="0">
                <a:solidFill>
                  <a:schemeClr val="tx2"/>
                </a:solidFill>
              </a:rPr>
              <a:t>Личностные </a:t>
            </a:r>
          </a:p>
          <a:p>
            <a:pPr>
              <a:buClr>
                <a:srgbClr val="7030A0"/>
              </a:buClr>
              <a:buFont typeface="Wingdings" pitchFamily="2" charset="2"/>
              <a:buChar char="Ø"/>
            </a:pPr>
            <a:r>
              <a:rPr lang="ru-RU" b="1" dirty="0">
                <a:solidFill>
                  <a:schemeClr val="tx2"/>
                </a:solidFill>
              </a:rPr>
              <a:t>Коммуникативные </a:t>
            </a:r>
          </a:p>
          <a:p>
            <a:pPr>
              <a:buClr>
                <a:srgbClr val="7030A0"/>
              </a:buClr>
              <a:buFont typeface="Wingdings" pitchFamily="2" charset="2"/>
              <a:buChar char="Ø"/>
            </a:pPr>
            <a:r>
              <a:rPr lang="ru-RU" b="1" dirty="0">
                <a:solidFill>
                  <a:schemeClr val="tx2"/>
                </a:solidFill>
              </a:rPr>
              <a:t>Регулятивные </a:t>
            </a:r>
          </a:p>
          <a:p>
            <a:pPr>
              <a:buClr>
                <a:srgbClr val="7030A0"/>
              </a:buClr>
              <a:buFont typeface="Wingdings" pitchFamily="2" charset="2"/>
              <a:buChar char="Ø"/>
            </a:pPr>
            <a:r>
              <a:rPr lang="ru-RU" b="1" dirty="0">
                <a:solidFill>
                  <a:schemeClr val="tx2"/>
                </a:solidFill>
              </a:rPr>
              <a:t>Познавательные </a:t>
            </a:r>
          </a:p>
          <a:p>
            <a:pPr>
              <a:buFont typeface="Wingdings" pitchFamily="2" charset="2"/>
              <a:buChar char="Ø"/>
            </a:pPr>
            <a:endParaRPr lang="ru-RU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500042"/>
          <a:ext cx="8820000" cy="61200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260000"/>
                <a:gridCol w="1260000"/>
                <a:gridCol w="1260000"/>
                <a:gridCol w="1260000"/>
                <a:gridCol w="1260000"/>
                <a:gridCol w="1260000"/>
                <a:gridCol w="1260000"/>
              </a:tblGrid>
              <a:tr h="720000">
                <a:tc gridSpan="7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000" b="1" kern="120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+mj-lt"/>
                          <a:ea typeface="+mn-ea"/>
                          <a:cs typeface="+mn-cs"/>
                        </a:rPr>
                        <a:t>Личностные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400000">
                <a:tc>
                  <a:txBody>
                    <a:bodyPr/>
                    <a:lstStyle/>
                    <a:p>
                      <a:r>
                        <a:rPr lang="ru-RU" sz="1600" b="1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Осознание себя как ученика, заинтересованного посещением школы, обучением, занятиями, как члена семьи, одноклассника друга</a:t>
                      </a:r>
                      <a:endParaRPr lang="ru-RU" sz="16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Способность к осмыслению социального окружения, своего места в нем, принятие соответствующих возрасту ценностей и социальных ролей</a:t>
                      </a:r>
                      <a:endParaRPr lang="ru-RU" sz="16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Положительное отношение к окружающей действительности, готовность к организации </a:t>
                      </a:r>
                      <a:r>
                        <a:rPr lang="ru-RU" sz="1600" b="1" kern="1200" dirty="0" err="1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взаимодйсвия</a:t>
                      </a:r>
                      <a:r>
                        <a:rPr lang="ru-RU" sz="1600" b="1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 с ней и эстетическому ее восприятию</a:t>
                      </a:r>
                      <a:endParaRPr lang="ru-RU" sz="16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Присутствует </a:t>
                      </a:r>
                      <a:r>
                        <a:rPr lang="ru-RU" sz="1600" b="1" kern="1200" dirty="0" err="1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целостныйсоциально</a:t>
                      </a:r>
                      <a:r>
                        <a:rPr lang="ru-RU" sz="1600" b="1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 ориентированный взгляд на мир в единстве его природной и социальной частей</a:t>
                      </a:r>
                      <a:endParaRPr lang="ru-RU" sz="16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Самостоятелен в выполнении учебных заданий, поручений договоренностей</a:t>
                      </a:r>
                      <a:endParaRPr lang="ru-RU" sz="16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Сформировано понимание личной ответственности за свои поступки на основе представлений об этических нормах и правилах поведения в современном </a:t>
                      </a:r>
                    </a:p>
                    <a:p>
                      <a:r>
                        <a:rPr lang="ru-RU" sz="1600" b="1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обществе</a:t>
                      </a:r>
                      <a:endParaRPr lang="ru-RU" sz="16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Проявляет готовность к безопасному и бережному поведению в природе и обществе</a:t>
                      </a:r>
                      <a:endParaRPr lang="ru-RU" sz="16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2844" y="357166"/>
          <a:ext cx="8820000" cy="600456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260000"/>
                <a:gridCol w="1260000"/>
                <a:gridCol w="1260000"/>
                <a:gridCol w="1260000"/>
                <a:gridCol w="1260000"/>
                <a:gridCol w="1260000"/>
                <a:gridCol w="1260000"/>
              </a:tblGrid>
              <a:tr h="642942">
                <a:tc gridSpan="7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000" b="1" kern="120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+mj-lt"/>
                          <a:ea typeface="+mn-ea"/>
                          <a:cs typeface="+mn-cs"/>
                        </a:rPr>
                        <a:t>Коммуникативные </a:t>
                      </a:r>
                    </a:p>
                    <a:p>
                      <a:pPr algn="ctr"/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5029200">
                <a:tc>
                  <a:txBody>
                    <a:bodyPr/>
                    <a:lstStyle/>
                    <a:p>
                      <a:r>
                        <a:rPr lang="ru-RU" sz="1600" b="1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Умеет вступать в контакт и работать в коллективе (учитель -  ученик, ученик - </a:t>
                      </a:r>
                      <a:r>
                        <a:rPr lang="ru-RU" sz="1600" b="1" kern="1200" dirty="0" err="1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ученик</a:t>
                      </a:r>
                      <a:r>
                        <a:rPr lang="ru-RU" sz="1600" b="1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1600" b="1" kern="1200" dirty="0" err="1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ученик</a:t>
                      </a:r>
                      <a:r>
                        <a:rPr lang="ru-RU" sz="1600" b="1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 - класс, учитель-класс)</a:t>
                      </a:r>
                      <a:endParaRPr lang="ru-RU" sz="16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Использует принятые ритуалы социального взаимодействия с одноклассниками и учителем</a:t>
                      </a:r>
                      <a:endParaRPr lang="ru-RU" sz="16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Умеет обращаться за помощью и принимать помощь</a:t>
                      </a:r>
                      <a:endParaRPr lang="ru-RU" sz="16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Слушает и понимает инструкцию к учебному заданию в разных видах деятельности и быту</a:t>
                      </a:r>
                      <a:endParaRPr lang="ru-RU" sz="16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Умеет сотрудничать с взрослыми и сверстниками в разных социальных ситуациях</a:t>
                      </a:r>
                      <a:endParaRPr lang="ru-RU" sz="16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kern="120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Доброжелательно относитсясопереживаетконструктивно </a:t>
                      </a:r>
                      <a:r>
                        <a:rPr lang="ru-RU" sz="1600" b="1" kern="1200" dirty="0" err="1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взаимодействовует</a:t>
                      </a:r>
                      <a:r>
                        <a:rPr lang="ru-RU" sz="1600" b="1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 с людьми</a:t>
                      </a:r>
                      <a:endParaRPr lang="ru-RU" sz="16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Умеет договариваться и изменять свое поведение с учетом поведения других участников спорной ситуации</a:t>
                      </a:r>
                      <a:endParaRPr lang="ru-RU" sz="16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500042"/>
          <a:ext cx="8748000" cy="604008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936000"/>
                <a:gridCol w="936000"/>
                <a:gridCol w="936000"/>
                <a:gridCol w="936000"/>
                <a:gridCol w="936000"/>
                <a:gridCol w="936000"/>
                <a:gridCol w="936000"/>
                <a:gridCol w="1188000"/>
                <a:gridCol w="1008000"/>
              </a:tblGrid>
              <a:tr h="428628">
                <a:tc gridSpan="9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Регулятивные</a:t>
                      </a:r>
                    </a:p>
                    <a:p>
                      <a:pPr algn="ctr"/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5400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Умеет входить и выходить из учебного помещения со звонком</a:t>
                      </a:r>
                      <a:endParaRPr lang="ru-RU" sz="1400" kern="1200" dirty="0" smtClean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4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Умеет ориентироваться в пространстве класса зала, учебного помещения</a:t>
                      </a:r>
                      <a:endParaRPr lang="ru-RU" sz="14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Умеет пользоваться учебной мебелью</a:t>
                      </a:r>
                      <a:endParaRPr lang="ru-RU" sz="1400" kern="1200" dirty="0" smtClean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4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Умеет адекватно использовать ритуалы школьного поведения (поднимать руку, вставать и выходить из-за парты и т.д.)</a:t>
                      </a:r>
                      <a:endParaRPr lang="ru-RU" sz="14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Умеет работать с учебными принадлежностями инструментами, спортивным </a:t>
                      </a:r>
                      <a:r>
                        <a:rPr lang="ru-RU" sz="1400" b="1" kern="1200" dirty="0" err="1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инвентареми</a:t>
                      </a:r>
                      <a:r>
                        <a:rPr lang="ru-RU" sz="1400" b="1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 организовывать рабочее </a:t>
                      </a:r>
                      <a:endParaRPr lang="ru-RU" sz="1400" kern="1200" dirty="0" smtClean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400" b="1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место</a:t>
                      </a:r>
                      <a:endParaRPr lang="ru-RU" sz="14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Принимает цели и произвольно включается в деятельность, следует предложенному плану и работает в общем темпе</a:t>
                      </a:r>
                      <a:endParaRPr lang="ru-RU" sz="14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Активно участвует в деятельности, контролирует и оценивает свои действия и действия одноклассников</a:t>
                      </a:r>
                      <a:endParaRPr lang="ru-RU" sz="14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Соотносит свои действия и их результаты с заданными образцами, принимает оценку деятельности, оценивает ее с учетом предложенных критериев, корректирует свою деятельность с учетом выявленных </a:t>
                      </a:r>
                      <a:endParaRPr lang="ru-RU" sz="1400" kern="1200" dirty="0" smtClean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400" b="1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недочетов</a:t>
                      </a:r>
                      <a:endParaRPr lang="ru-RU" sz="14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Умеет передвигаться по школе, находить свой класс, другие необходимые помещения</a:t>
                      </a:r>
                      <a:endParaRPr lang="ru-RU" sz="14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2844" y="428604"/>
          <a:ext cx="8748000" cy="582862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044000"/>
                <a:gridCol w="1044000"/>
                <a:gridCol w="1044000"/>
                <a:gridCol w="1044000"/>
                <a:gridCol w="1044000"/>
                <a:gridCol w="1044000"/>
                <a:gridCol w="1044000"/>
                <a:gridCol w="1440000"/>
              </a:tblGrid>
              <a:tr h="428628">
                <a:tc gridSpan="8"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Познавательные </a:t>
                      </a:r>
                      <a:endParaRPr lang="ru-RU" dirty="0">
                        <a:solidFill>
                          <a:schemeClr val="accent3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5400000">
                <a:tc>
                  <a:txBody>
                    <a:bodyPr/>
                    <a:lstStyle/>
                    <a:p>
                      <a:pPr algn="l"/>
                      <a:r>
                        <a:rPr lang="ru-RU" sz="1600" b="1" kern="1200" dirty="0" smtClean="0">
                          <a:solidFill>
                            <a:schemeClr val="tx2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Выделяет существенные, общие и отличительные свойства предметов</a:t>
                      </a:r>
                      <a:endParaRPr lang="ru-RU" sz="1600" dirty="0">
                        <a:solidFill>
                          <a:schemeClr val="tx2"/>
                        </a:solidFill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b="1" kern="1200" dirty="0" smtClean="0">
                          <a:solidFill>
                            <a:schemeClr val="tx2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Устанавливает </a:t>
                      </a:r>
                      <a:r>
                        <a:rPr lang="ru-RU" sz="1600" b="1" kern="1200" dirty="0" err="1" smtClean="0">
                          <a:solidFill>
                            <a:schemeClr val="tx2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видо-родовые</a:t>
                      </a:r>
                      <a:r>
                        <a:rPr lang="ru-RU" sz="1600" b="1" kern="1200" dirty="0" smtClean="0">
                          <a:solidFill>
                            <a:schemeClr val="tx2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 отношения предметов</a:t>
                      </a:r>
                      <a:endParaRPr lang="ru-RU" sz="1600" dirty="0">
                        <a:solidFill>
                          <a:schemeClr val="tx2"/>
                        </a:solidFill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 smtClean="0">
                          <a:solidFill>
                            <a:schemeClr val="tx2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Делает простейшие обобщения, сравнивает, классифицирует на наглядном материале</a:t>
                      </a:r>
                      <a:endParaRPr lang="ru-RU" sz="1600" dirty="0">
                        <a:solidFill>
                          <a:schemeClr val="tx2"/>
                        </a:solidFill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spc="0" dirty="0">
                          <a:solidFill>
                            <a:schemeClr val="tx2"/>
                          </a:solidFill>
                          <a:latin typeface="Calibri" pitchFamily="34" charset="0"/>
                          <a:ea typeface="Times New Roman"/>
                          <a:cs typeface="Times New Roman"/>
                        </a:rPr>
                        <a:t>Умеет пользоваться знаками, </a:t>
                      </a:r>
                      <a:endParaRPr lang="ru-RU" sz="1600" b="1" dirty="0">
                        <a:solidFill>
                          <a:schemeClr val="tx2"/>
                        </a:solidFill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b="1" spc="0" dirty="0">
                          <a:solidFill>
                            <a:schemeClr val="tx2"/>
                          </a:solidFill>
                          <a:latin typeface="Calibri" pitchFamily="34" charset="0"/>
                          <a:ea typeface="Calibri"/>
                          <a:cs typeface="Times New Roman"/>
                        </a:rPr>
                        <a:t>символами, </a:t>
                      </a:r>
                      <a:r>
                        <a:rPr lang="ru-RU" sz="1600" b="1" spc="0" dirty="0" err="1">
                          <a:solidFill>
                            <a:schemeClr val="tx2"/>
                          </a:solidFill>
                          <a:latin typeface="Calibri" pitchFamily="34" charset="0"/>
                          <a:ea typeface="Calibri"/>
                          <a:cs typeface="Times New Roman"/>
                        </a:rPr>
                        <a:t>предметамизаместителями</a:t>
                      </a:r>
                      <a:endParaRPr lang="ru-RU" sz="1600" b="1" dirty="0">
                        <a:solidFill>
                          <a:schemeClr val="tx2"/>
                        </a:solidFill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b="1" kern="1200" dirty="0" smtClean="0">
                          <a:solidFill>
                            <a:schemeClr val="tx2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Умеет читать</a:t>
                      </a:r>
                      <a:endParaRPr lang="ru-RU" sz="1600" dirty="0">
                        <a:solidFill>
                          <a:schemeClr val="tx2"/>
                        </a:solidFill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b="1" kern="1200" dirty="0" smtClean="0">
                          <a:solidFill>
                            <a:schemeClr val="tx2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Умеет писать</a:t>
                      </a:r>
                      <a:endParaRPr lang="ru-RU" sz="1600" dirty="0">
                        <a:solidFill>
                          <a:schemeClr val="tx2"/>
                        </a:solidFill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b="1" kern="1200" dirty="0" smtClean="0">
                          <a:solidFill>
                            <a:schemeClr val="tx2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Умеет выполнять арифметические действия</a:t>
                      </a:r>
                      <a:endParaRPr lang="ru-RU" sz="1600" dirty="0">
                        <a:solidFill>
                          <a:schemeClr val="tx2"/>
                        </a:solidFill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b="1" kern="1200" dirty="0" smtClean="0">
                          <a:solidFill>
                            <a:schemeClr val="tx2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Умеет наблюдать; работать с информацией (понимать изображение, текст, устное высказывание, элементарное схематическое изображение, таблицу, предъявленные на бумажных  и электронных и других носителях).</a:t>
                      </a:r>
                      <a:endParaRPr lang="ru-RU" sz="1600" dirty="0">
                        <a:solidFill>
                          <a:schemeClr val="tx2"/>
                        </a:solidFill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бэйдж.jpg"/>
          <p:cNvPicPr>
            <a:picLocks noChangeAspect="1"/>
          </p:cNvPicPr>
          <p:nvPr/>
        </p:nvPicPr>
        <p:blipFill>
          <a:blip r:embed="rId2" cstate="print"/>
          <a:srcRect r="47455" b="26326"/>
          <a:stretch>
            <a:fillRect/>
          </a:stretch>
        </p:blipFill>
        <p:spPr>
          <a:xfrm rot="10800000">
            <a:off x="7929586" y="5759803"/>
            <a:ext cx="1214414" cy="1098197"/>
          </a:xfrm>
          <a:prstGeom prst="rect">
            <a:avLst/>
          </a:prstGeom>
        </p:spPr>
      </p:pic>
      <p:pic>
        <p:nvPicPr>
          <p:cNvPr id="4" name="Рисунок 3" descr="бэйдж.jpg"/>
          <p:cNvPicPr>
            <a:picLocks noChangeAspect="1"/>
          </p:cNvPicPr>
          <p:nvPr/>
        </p:nvPicPr>
        <p:blipFill>
          <a:blip r:embed="rId2" cstate="print"/>
          <a:srcRect r="47455" b="26326"/>
          <a:stretch>
            <a:fillRect/>
          </a:stretch>
        </p:blipFill>
        <p:spPr>
          <a:xfrm>
            <a:off x="0" y="0"/>
            <a:ext cx="1214414" cy="109819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5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Для отслеживания динамики  используется</a:t>
            </a:r>
            <a:b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 следующая система оценок: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</a:b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57366"/>
            <a:ext cx="8686800" cy="5000636"/>
          </a:xfrm>
        </p:spPr>
        <p:txBody>
          <a:bodyPr>
            <a:normAutofit fontScale="70000" lnSpcReduction="20000"/>
          </a:bodyPr>
          <a:lstStyle/>
          <a:p>
            <a:pPr lvl="0">
              <a:buClr>
                <a:srgbClr val="7030A0"/>
              </a:buClr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accent2"/>
                </a:solidFill>
              </a:rPr>
              <a:t>0 баллов </a:t>
            </a:r>
            <a:r>
              <a:rPr lang="ru-RU" b="1" dirty="0" smtClean="0">
                <a:solidFill>
                  <a:schemeClr val="tx2"/>
                </a:solidFill>
              </a:rPr>
              <a:t>― действие отсутствует, обучающийся не понимает его смысла, не включается в процесс выполнения вместе с учителем;</a:t>
            </a:r>
          </a:p>
          <a:p>
            <a:pPr lvl="0">
              <a:buClr>
                <a:srgbClr val="7030A0"/>
              </a:buClr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accent2"/>
                </a:solidFill>
              </a:rPr>
              <a:t>1 балл </a:t>
            </a:r>
            <a:r>
              <a:rPr lang="ru-RU" b="1" dirty="0" smtClean="0">
                <a:solidFill>
                  <a:schemeClr val="tx2"/>
                </a:solidFill>
              </a:rPr>
              <a:t>― смысл действия понимает, связывает с конкретной ситуацией, выполняет действие только по прямому указанию учителя, при необходимости требуется оказание помощи;</a:t>
            </a:r>
          </a:p>
          <a:p>
            <a:pPr lvl="0">
              <a:buClr>
                <a:srgbClr val="7030A0"/>
              </a:buClr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accent2"/>
                </a:solidFill>
              </a:rPr>
              <a:t>2 балла</a:t>
            </a:r>
            <a:r>
              <a:rPr lang="ru-RU" b="1" dirty="0" smtClean="0">
                <a:solidFill>
                  <a:schemeClr val="tx2"/>
                </a:solidFill>
              </a:rPr>
              <a:t> ― преимущественно выполняет действие по указанию учителя, в отдельных ситуациях способен выполнить его самостоятельно;</a:t>
            </a:r>
          </a:p>
          <a:p>
            <a:pPr lvl="0">
              <a:buClr>
                <a:srgbClr val="7030A0"/>
              </a:buClr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accent2"/>
                </a:solidFill>
              </a:rPr>
              <a:t>3 балла </a:t>
            </a:r>
            <a:r>
              <a:rPr lang="ru-RU" b="1" dirty="0" smtClean="0">
                <a:solidFill>
                  <a:schemeClr val="tx2"/>
                </a:solidFill>
              </a:rPr>
              <a:t>― способен самостоятельно выполнять действие в определенных ситуациях, нередко допускает ошибки, которые исправляет по прямому указанию учителя; </a:t>
            </a:r>
          </a:p>
          <a:p>
            <a:pPr lvl="0">
              <a:buClr>
                <a:srgbClr val="7030A0"/>
              </a:buClr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accent2"/>
                </a:solidFill>
              </a:rPr>
              <a:t>4 балла </a:t>
            </a:r>
            <a:r>
              <a:rPr lang="ru-RU" b="1" dirty="0" smtClean="0">
                <a:solidFill>
                  <a:schemeClr val="tx2"/>
                </a:solidFill>
              </a:rPr>
              <a:t>― способен самостоятельно применять действие, но иногда допускает ошибки, которые исправляет по замечанию учителя;</a:t>
            </a:r>
          </a:p>
          <a:p>
            <a:pPr lvl="0">
              <a:buClr>
                <a:srgbClr val="7030A0"/>
              </a:buClr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accent2"/>
                </a:solidFill>
              </a:rPr>
              <a:t>5 баллов </a:t>
            </a:r>
            <a:r>
              <a:rPr lang="ru-RU" b="1" dirty="0" smtClean="0">
                <a:solidFill>
                  <a:schemeClr val="tx2"/>
                </a:solidFill>
              </a:rPr>
              <a:t>― самостоятельно применяет действие в любой ситуации. </a:t>
            </a:r>
          </a:p>
          <a:p>
            <a:pPr>
              <a:buClr>
                <a:srgbClr val="7030A0"/>
              </a:buClr>
              <a:buFont typeface="Wingdings" pitchFamily="2" charset="2"/>
              <a:buChar char="v"/>
            </a:pPr>
            <a:endParaRPr lang="ru-RU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бэйдж.jpg"/>
          <p:cNvPicPr>
            <a:picLocks noChangeAspect="1"/>
          </p:cNvPicPr>
          <p:nvPr/>
        </p:nvPicPr>
        <p:blipFill>
          <a:blip r:embed="rId2" cstate="print"/>
          <a:srcRect r="47455" b="26326"/>
          <a:stretch>
            <a:fillRect/>
          </a:stretch>
        </p:blipFill>
        <p:spPr>
          <a:xfrm rot="10800000">
            <a:off x="7929586" y="5759803"/>
            <a:ext cx="1214414" cy="1098197"/>
          </a:xfrm>
          <a:prstGeom prst="rect">
            <a:avLst/>
          </a:prstGeom>
        </p:spPr>
      </p:pic>
      <p:pic>
        <p:nvPicPr>
          <p:cNvPr id="4" name="Рисунок 3" descr="бэйдж.jpg"/>
          <p:cNvPicPr>
            <a:picLocks noChangeAspect="1"/>
          </p:cNvPicPr>
          <p:nvPr/>
        </p:nvPicPr>
        <p:blipFill>
          <a:blip r:embed="rId2" cstate="print"/>
          <a:srcRect r="47455" b="26326"/>
          <a:stretch>
            <a:fillRect/>
          </a:stretch>
        </p:blipFill>
        <p:spPr>
          <a:xfrm>
            <a:off x="0" y="0"/>
            <a:ext cx="1214414" cy="109819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92867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Программа сотрудничества с семьей.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928794" y="2714620"/>
            <a:ext cx="5072098" cy="2500330"/>
          </a:xfrm>
        </p:spPr>
        <p:txBody>
          <a:bodyPr/>
          <a:lstStyle/>
          <a:p>
            <a:pPr>
              <a:buClr>
                <a:srgbClr val="7030A0"/>
              </a:buCl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tx2"/>
                </a:solidFill>
              </a:rPr>
              <a:t>Мероприятия </a:t>
            </a:r>
          </a:p>
          <a:p>
            <a:pPr>
              <a:buClr>
                <a:srgbClr val="7030A0"/>
              </a:buCl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tx2"/>
                </a:solidFill>
              </a:rPr>
              <a:t>Сроки </a:t>
            </a:r>
          </a:p>
          <a:p>
            <a:pPr>
              <a:buClr>
                <a:srgbClr val="7030A0"/>
              </a:buCl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tx2"/>
                </a:solidFill>
              </a:rPr>
              <a:t>Примечание </a:t>
            </a:r>
          </a:p>
          <a:p>
            <a:pPr>
              <a:buClr>
                <a:srgbClr val="7030A0"/>
              </a:buClr>
              <a:buFont typeface="Wingdings" pitchFamily="2" charset="2"/>
              <a:buChar char="Ø"/>
            </a:pPr>
            <a:endParaRPr lang="ru-RU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бэйдж.jpg"/>
          <p:cNvPicPr>
            <a:picLocks noChangeAspect="1"/>
          </p:cNvPicPr>
          <p:nvPr/>
        </p:nvPicPr>
        <p:blipFill>
          <a:blip r:embed="rId2" cstate="print"/>
          <a:srcRect r="47455" b="26326"/>
          <a:stretch>
            <a:fillRect/>
          </a:stretch>
        </p:blipFill>
        <p:spPr>
          <a:xfrm rot="10800000">
            <a:off x="7929586" y="5759803"/>
            <a:ext cx="1214414" cy="1098197"/>
          </a:xfrm>
          <a:prstGeom prst="rect">
            <a:avLst/>
          </a:prstGeom>
        </p:spPr>
      </p:pic>
      <p:pic>
        <p:nvPicPr>
          <p:cNvPr id="4" name="Рисунок 3" descr="бэйдж.jpg"/>
          <p:cNvPicPr>
            <a:picLocks noChangeAspect="1"/>
          </p:cNvPicPr>
          <p:nvPr/>
        </p:nvPicPr>
        <p:blipFill>
          <a:blip r:embed="rId3" cstate="print"/>
          <a:srcRect r="47455" b="26326"/>
          <a:stretch>
            <a:fillRect/>
          </a:stretch>
        </p:blipFill>
        <p:spPr>
          <a:xfrm>
            <a:off x="0" y="1"/>
            <a:ext cx="1071538" cy="968994"/>
          </a:xfrm>
          <a:prstGeom prst="rect">
            <a:avLst/>
          </a:prstGeom>
        </p:spPr>
      </p:pic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altLang="ru-RU" dirty="0" smtClean="0"/>
              <a:t> </a:t>
            </a:r>
            <a:r>
              <a:rPr lang="ru-RU" altLang="ru-RU" sz="4000" dirty="0">
                <a:solidFill>
                  <a:schemeClr val="accent3">
                    <a:lumMod val="75000"/>
                  </a:schemeClr>
                </a:solidFill>
              </a:rPr>
              <a:t>Программа сотрудничества с семьей</a:t>
            </a:r>
          </a:p>
        </p:txBody>
      </p:sp>
      <p:sp>
        <p:nvSpPr>
          <p:cNvPr id="19459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>
            <a:normAutofit fontScale="92500" lnSpcReduction="10000"/>
          </a:bodyPr>
          <a:lstStyle/>
          <a:p>
            <a:pPr>
              <a:buFontTx/>
              <a:buNone/>
            </a:pPr>
            <a:r>
              <a:rPr lang="ru-RU" altLang="ru-RU" sz="1800" b="1" dirty="0">
                <a:solidFill>
                  <a:srgbClr val="7030A0"/>
                </a:solidFill>
                <a:ea typeface="Calibri" pitchFamily="34" charset="0"/>
                <a:cs typeface="Times New Roman" pitchFamily="18" charset="0"/>
              </a:rPr>
              <a:t>Задача: Обеспечение единства требований к обучающемуся в семье и в образовательной организации</a:t>
            </a:r>
          </a:p>
          <a:p>
            <a:pPr>
              <a:lnSpc>
                <a:spcPct val="115000"/>
              </a:lnSpc>
              <a:buFont typeface="Wingdings" pitchFamily="2" charset="2"/>
              <a:buChar char="Ø"/>
            </a:pPr>
            <a:r>
              <a:rPr lang="ru-RU" altLang="ru-RU" sz="1800" b="1" dirty="0">
                <a:solidFill>
                  <a:schemeClr val="tx2">
                    <a:lumMod val="75000"/>
                  </a:schemeClr>
                </a:solidFill>
                <a:ea typeface="Calibri" pitchFamily="34" charset="0"/>
                <a:cs typeface="Times New Roman" pitchFamily="18" charset="0"/>
              </a:rPr>
              <a:t>договор о сотрудничестве между родителями и образовательной организацией;</a:t>
            </a:r>
          </a:p>
          <a:p>
            <a:pPr>
              <a:lnSpc>
                <a:spcPct val="115000"/>
              </a:lnSpc>
              <a:buFont typeface="Wingdings" pitchFamily="2" charset="2"/>
              <a:buChar char="Ø"/>
            </a:pPr>
            <a:r>
              <a:rPr lang="ru-RU" altLang="ru-RU" sz="1800" b="1" dirty="0">
                <a:solidFill>
                  <a:schemeClr val="tx2">
                    <a:lumMod val="75000"/>
                  </a:schemeClr>
                </a:solidFill>
                <a:ea typeface="Calibri" pitchFamily="34" charset="0"/>
                <a:cs typeface="Times New Roman" pitchFamily="18" charset="0"/>
              </a:rPr>
              <a:t>консультирование;</a:t>
            </a:r>
          </a:p>
          <a:p>
            <a:pPr>
              <a:lnSpc>
                <a:spcPct val="115000"/>
              </a:lnSpc>
              <a:buFont typeface="Wingdings" pitchFamily="2" charset="2"/>
              <a:buChar char="Ø"/>
            </a:pPr>
            <a:r>
              <a:rPr lang="ru-RU" altLang="ru-RU" sz="1800" b="1" dirty="0">
                <a:solidFill>
                  <a:schemeClr val="tx2">
                    <a:lumMod val="75000"/>
                  </a:schemeClr>
                </a:solidFill>
                <a:ea typeface="Calibri" pitchFamily="34" charset="0"/>
                <a:cs typeface="Times New Roman" pitchFamily="18" charset="0"/>
              </a:rPr>
              <a:t>посещение родителями уроков/занятий в организации (при необходимости);</a:t>
            </a:r>
          </a:p>
          <a:p>
            <a:pPr>
              <a:lnSpc>
                <a:spcPct val="115000"/>
              </a:lnSpc>
              <a:buFont typeface="Wingdings" pitchFamily="2" charset="2"/>
              <a:buChar char="Ø"/>
            </a:pPr>
            <a:r>
              <a:rPr lang="ru-RU" altLang="ru-RU" sz="1800" b="1" dirty="0">
                <a:solidFill>
                  <a:schemeClr val="tx2">
                    <a:lumMod val="75000"/>
                  </a:schemeClr>
                </a:solidFill>
                <a:ea typeface="Calibri" pitchFamily="34" charset="0"/>
                <a:cs typeface="Times New Roman" pitchFamily="18" charset="0"/>
              </a:rPr>
              <a:t>посещение </a:t>
            </a:r>
            <a:r>
              <a:rPr lang="ru-RU" altLang="ru-RU" sz="1800" b="1" dirty="0" smtClean="0">
                <a:solidFill>
                  <a:schemeClr val="tx2">
                    <a:lumMod val="75000"/>
                  </a:schemeClr>
                </a:solidFill>
                <a:ea typeface="Calibri" pitchFamily="34" charset="0"/>
                <a:cs typeface="Times New Roman" pitchFamily="18" charset="0"/>
              </a:rPr>
              <a:t>семьи</a:t>
            </a:r>
          </a:p>
          <a:p>
            <a:pPr>
              <a:buFontTx/>
              <a:buNone/>
            </a:pPr>
            <a:r>
              <a:rPr lang="ru-RU" altLang="ru-RU" sz="1800" b="1" dirty="0" smtClean="0">
                <a:solidFill>
                  <a:srgbClr val="7030A0"/>
                </a:solidFill>
                <a:ea typeface="Calibri" pitchFamily="34" charset="0"/>
                <a:cs typeface="Times New Roman" pitchFamily="18" charset="0"/>
              </a:rPr>
              <a:t>Задача: Организация регулярного обмена информацией о ребенке, о ходе реализации СИПР и результатах ее освоения</a:t>
            </a:r>
          </a:p>
          <a:p>
            <a:pPr>
              <a:lnSpc>
                <a:spcPct val="115000"/>
              </a:lnSpc>
              <a:buFont typeface="Wingdings" pitchFamily="2" charset="2"/>
              <a:buChar char="Ø"/>
            </a:pPr>
            <a:r>
              <a:rPr lang="ru-RU" altLang="ru-RU" sz="1800" b="1" dirty="0" smtClean="0">
                <a:solidFill>
                  <a:schemeClr val="tx2">
                    <a:lumMod val="75000"/>
                  </a:schemeClr>
                </a:solidFill>
                <a:ea typeface="Calibri" pitchFamily="34" charset="0"/>
                <a:cs typeface="Times New Roman" pitchFamily="18" charset="0"/>
              </a:rPr>
              <a:t>ведение дневника наблюдений (краткие записи);</a:t>
            </a:r>
          </a:p>
          <a:p>
            <a:pPr>
              <a:lnSpc>
                <a:spcPct val="115000"/>
              </a:lnSpc>
              <a:buFont typeface="Wingdings" pitchFamily="2" charset="2"/>
              <a:buChar char="Ø"/>
            </a:pPr>
            <a:r>
              <a:rPr lang="ru-RU" altLang="ru-RU" sz="1800" b="1" dirty="0" smtClean="0">
                <a:solidFill>
                  <a:schemeClr val="tx2">
                    <a:lumMod val="75000"/>
                  </a:schemeClr>
                </a:solidFill>
                <a:ea typeface="Calibri" pitchFamily="34" charset="0"/>
                <a:cs typeface="Times New Roman" pitchFamily="18" charset="0"/>
              </a:rPr>
              <a:t>информирование электронными средствами;</a:t>
            </a:r>
          </a:p>
          <a:p>
            <a:pPr>
              <a:lnSpc>
                <a:spcPct val="115000"/>
              </a:lnSpc>
              <a:buFont typeface="Wingdings" pitchFamily="2" charset="2"/>
              <a:buChar char="Ø"/>
            </a:pPr>
            <a:r>
              <a:rPr lang="ru-RU" altLang="ru-RU" sz="1800" b="1" dirty="0" smtClean="0">
                <a:solidFill>
                  <a:schemeClr val="tx2">
                    <a:lumMod val="75000"/>
                  </a:schemeClr>
                </a:solidFill>
                <a:ea typeface="Calibri" pitchFamily="34" charset="0"/>
                <a:cs typeface="Times New Roman" pitchFamily="18" charset="0"/>
              </a:rPr>
              <a:t>личные встречи, беседы;</a:t>
            </a:r>
          </a:p>
          <a:p>
            <a:pPr>
              <a:lnSpc>
                <a:spcPct val="115000"/>
              </a:lnSpc>
              <a:buFont typeface="Wingdings" pitchFamily="2" charset="2"/>
              <a:buChar char="Ø"/>
            </a:pPr>
            <a:r>
              <a:rPr lang="ru-RU" altLang="ru-RU" sz="1800" b="1" dirty="0" smtClean="0">
                <a:solidFill>
                  <a:schemeClr val="tx2">
                    <a:lumMod val="75000"/>
                  </a:schemeClr>
                </a:solidFill>
                <a:ea typeface="Calibri" pitchFamily="34" charset="0"/>
                <a:cs typeface="Times New Roman" pitchFamily="18" charset="0"/>
              </a:rPr>
              <a:t>проведение открытых уроков/занятий</a:t>
            </a:r>
          </a:p>
          <a:p>
            <a:pPr>
              <a:buFontTx/>
              <a:buNone/>
            </a:pPr>
            <a:r>
              <a:rPr lang="ru-RU" altLang="ru-RU" sz="1800" b="1" dirty="0" smtClean="0">
                <a:solidFill>
                  <a:srgbClr val="7030A0"/>
                </a:solidFill>
                <a:ea typeface="Calibri" pitchFamily="34" charset="0"/>
                <a:cs typeface="Times New Roman" pitchFamily="18" charset="0"/>
              </a:rPr>
              <a:t>Задача: Организация участия родителей во внеурочных мероприятиях</a:t>
            </a:r>
          </a:p>
          <a:p>
            <a:pPr>
              <a:lnSpc>
                <a:spcPct val="115000"/>
              </a:lnSpc>
              <a:buFont typeface="Wingdings" pitchFamily="2" charset="2"/>
              <a:buChar char="Ø"/>
            </a:pPr>
            <a:r>
              <a:rPr lang="ru-RU" altLang="ru-RU" sz="1800" b="1" dirty="0" smtClean="0">
                <a:solidFill>
                  <a:schemeClr val="tx2">
                    <a:lumMod val="75000"/>
                  </a:schemeClr>
                </a:solidFill>
                <a:ea typeface="Calibri" pitchFamily="34" charset="0"/>
                <a:cs typeface="Times New Roman" pitchFamily="18" charset="0"/>
              </a:rPr>
              <a:t>привлечение родителей к планированию мероприятий;</a:t>
            </a:r>
          </a:p>
          <a:p>
            <a:pPr>
              <a:lnSpc>
                <a:spcPct val="115000"/>
              </a:lnSpc>
              <a:buFont typeface="Wingdings" pitchFamily="2" charset="2"/>
              <a:buChar char="Ø"/>
            </a:pPr>
            <a:r>
              <a:rPr lang="ru-RU" altLang="ru-RU" sz="1800" b="1" dirty="0" smtClean="0">
                <a:solidFill>
                  <a:schemeClr val="tx2">
                    <a:lumMod val="75000"/>
                  </a:schemeClr>
                </a:solidFill>
                <a:ea typeface="Calibri" pitchFamily="34" charset="0"/>
                <a:cs typeface="Times New Roman" pitchFamily="18" charset="0"/>
              </a:rPr>
              <a:t>анонсы внеурочных мероприятий;</a:t>
            </a:r>
          </a:p>
          <a:p>
            <a:pPr>
              <a:lnSpc>
                <a:spcPct val="115000"/>
              </a:lnSpc>
              <a:buFont typeface="Wingdings" pitchFamily="2" charset="2"/>
              <a:buChar char="Ø"/>
            </a:pPr>
            <a:r>
              <a:rPr lang="ru-RU" altLang="ru-RU" sz="1800" b="1" dirty="0" smtClean="0">
                <a:solidFill>
                  <a:schemeClr val="tx2">
                    <a:lumMod val="75000"/>
                  </a:schemeClr>
                </a:solidFill>
                <a:ea typeface="Calibri" pitchFamily="34" charset="0"/>
                <a:cs typeface="Times New Roman" pitchFamily="18" charset="0"/>
              </a:rPr>
              <a:t>поощрение активных родителей.</a:t>
            </a:r>
            <a:endParaRPr lang="ru-RU" altLang="ru-RU" sz="18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lnSpc>
                <a:spcPct val="115000"/>
              </a:lnSpc>
              <a:buFont typeface="Symbol" pitchFamily="16" charset="2"/>
              <a:buChar char=""/>
            </a:pPr>
            <a:endParaRPr lang="ru-RU" altLang="ru-RU" sz="1800" dirty="0" smtClean="0"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buFont typeface="Symbol" pitchFamily="16" charset="2"/>
              <a:buChar char=""/>
            </a:pPr>
            <a:endParaRPr lang="ru-RU" alt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бэйдж.jpg"/>
          <p:cNvPicPr>
            <a:picLocks noChangeAspect="1"/>
          </p:cNvPicPr>
          <p:nvPr/>
        </p:nvPicPr>
        <p:blipFill>
          <a:blip r:embed="rId2"/>
          <a:srcRect r="47455" b="26326"/>
          <a:stretch>
            <a:fillRect/>
          </a:stretch>
        </p:blipFill>
        <p:spPr>
          <a:xfrm rot="10800000">
            <a:off x="7668958" y="5524116"/>
            <a:ext cx="1475042" cy="1333884"/>
          </a:xfrm>
          <a:prstGeom prst="rect">
            <a:avLst/>
          </a:prstGeom>
        </p:spPr>
      </p:pic>
      <p:pic>
        <p:nvPicPr>
          <p:cNvPr id="4" name="Рисунок 3" descr="бэйдж.jpg"/>
          <p:cNvPicPr>
            <a:picLocks noChangeAspect="1"/>
          </p:cNvPicPr>
          <p:nvPr/>
        </p:nvPicPr>
        <p:blipFill>
          <a:blip r:embed="rId3" cstate="print"/>
          <a:srcRect r="47455" b="26326"/>
          <a:stretch>
            <a:fillRect/>
          </a:stretch>
        </p:blipFill>
        <p:spPr>
          <a:xfrm>
            <a:off x="0" y="0"/>
            <a:ext cx="1214414" cy="109819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Средства мониторинга и оценки динамики обучения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altLang="ru-RU" dirty="0" smtClean="0">
                <a:solidFill>
                  <a:srgbClr val="7030A0"/>
                </a:solidFill>
              </a:rPr>
              <a:t>Относительно степени самостоятельности при выполнении заданий:</a:t>
            </a:r>
          </a:p>
          <a:p>
            <a:pPr>
              <a:buFont typeface="Wingdings" pitchFamily="2" charset="2"/>
              <a:buChar char="Ø"/>
            </a:pPr>
            <a:r>
              <a:rPr lang="ru-RU" altLang="ru-RU" b="1" dirty="0" smtClean="0">
                <a:solidFill>
                  <a:schemeClr val="tx2"/>
                </a:solidFill>
              </a:rPr>
              <a:t>Значительная помощь,</a:t>
            </a:r>
          </a:p>
          <a:p>
            <a:pPr>
              <a:buFont typeface="Wingdings" pitchFamily="2" charset="2"/>
              <a:buChar char="Ø"/>
            </a:pPr>
            <a:r>
              <a:rPr lang="ru-RU" altLang="ru-RU" b="1" dirty="0" smtClean="0">
                <a:solidFill>
                  <a:schemeClr val="tx2"/>
                </a:solidFill>
              </a:rPr>
              <a:t>Частичная помощь,</a:t>
            </a:r>
          </a:p>
          <a:p>
            <a:pPr>
              <a:buFont typeface="Wingdings" pitchFamily="2" charset="2"/>
              <a:buChar char="Ø"/>
            </a:pPr>
            <a:r>
              <a:rPr lang="ru-RU" altLang="ru-RU" b="1" dirty="0" smtClean="0">
                <a:solidFill>
                  <a:schemeClr val="tx2"/>
                </a:solidFill>
              </a:rPr>
              <a:t>По подражанию,</a:t>
            </a:r>
          </a:p>
          <a:p>
            <a:pPr>
              <a:buFont typeface="Wingdings" pitchFamily="2" charset="2"/>
              <a:buChar char="Ø"/>
            </a:pPr>
            <a:r>
              <a:rPr lang="ru-RU" altLang="ru-RU" b="1" dirty="0" smtClean="0">
                <a:solidFill>
                  <a:schemeClr val="tx2"/>
                </a:solidFill>
              </a:rPr>
              <a:t>Самостоятельно с ошибками</a:t>
            </a:r>
          </a:p>
          <a:p>
            <a:pPr>
              <a:buFont typeface="Wingdings" pitchFamily="2" charset="2"/>
              <a:buChar char="Ø"/>
            </a:pPr>
            <a:r>
              <a:rPr lang="ru-RU" altLang="ru-RU" b="1" dirty="0" smtClean="0">
                <a:solidFill>
                  <a:schemeClr val="tx2"/>
                </a:solidFill>
              </a:rPr>
              <a:t>Самостоятельно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бэйдж.jpg"/>
          <p:cNvPicPr>
            <a:picLocks noChangeAspect="1"/>
          </p:cNvPicPr>
          <p:nvPr/>
        </p:nvPicPr>
        <p:blipFill>
          <a:blip r:embed="rId2" cstate="print"/>
          <a:srcRect r="47455" b="26326"/>
          <a:stretch>
            <a:fillRect/>
          </a:stretch>
        </p:blipFill>
        <p:spPr>
          <a:xfrm rot="10800000">
            <a:off x="7929586" y="5759803"/>
            <a:ext cx="1214414" cy="1098197"/>
          </a:xfrm>
          <a:prstGeom prst="rect">
            <a:avLst/>
          </a:prstGeom>
        </p:spPr>
      </p:pic>
      <p:pic>
        <p:nvPicPr>
          <p:cNvPr id="4" name="Рисунок 3" descr="бэйдж.jpg"/>
          <p:cNvPicPr>
            <a:picLocks noChangeAspect="1"/>
          </p:cNvPicPr>
          <p:nvPr/>
        </p:nvPicPr>
        <p:blipFill>
          <a:blip r:embed="rId2" cstate="print"/>
          <a:srcRect r="47455" b="26326"/>
          <a:stretch>
            <a:fillRect/>
          </a:stretch>
        </p:blipFill>
        <p:spPr>
          <a:xfrm>
            <a:off x="0" y="0"/>
            <a:ext cx="1214414" cy="1098197"/>
          </a:xfrm>
          <a:prstGeom prst="rect">
            <a:avLst/>
          </a:prstGeom>
        </p:spPr>
      </p:pic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357158" y="428604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altLang="ru-RU" b="1" dirty="0" smtClean="0">
                <a:solidFill>
                  <a:schemeClr val="accent3">
                    <a:lumMod val="75000"/>
                  </a:schemeClr>
                </a:solidFill>
              </a:rPr>
              <a:t>Порядок </a:t>
            </a:r>
            <a:r>
              <a:rPr lang="ru-RU" altLang="ru-RU" b="1" dirty="0">
                <a:solidFill>
                  <a:schemeClr val="accent3">
                    <a:lumMod val="75000"/>
                  </a:schemeClr>
                </a:solidFill>
              </a:rPr>
              <a:t>разработки СИПР</a:t>
            </a:r>
            <a:endParaRPr lang="ru-RU" alt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62038" y="1643063"/>
            <a:ext cx="7769225" cy="4237037"/>
          </a:xfrm>
        </p:spPr>
        <p:txBody>
          <a:bodyPr>
            <a:normAutofit fontScale="92500" lnSpcReduction="10000"/>
          </a:bodyPr>
          <a:lstStyle/>
          <a:p>
            <a:pPr marL="457200" indent="-457200">
              <a:buFont typeface="Wingdings" pitchFamily="2" charset="2"/>
              <a:buChar char="Ø"/>
              <a:defRPr/>
            </a:pPr>
            <a:r>
              <a:rPr lang="ru-RU" sz="2800" b="1" dirty="0" smtClean="0">
                <a:solidFill>
                  <a:schemeClr val="tx2"/>
                </a:solidFill>
              </a:rPr>
              <a:t>Прохождение </a:t>
            </a:r>
            <a:r>
              <a:rPr lang="ru-RU" sz="2800" b="1" dirty="0">
                <a:solidFill>
                  <a:schemeClr val="tx2"/>
                </a:solidFill>
              </a:rPr>
              <a:t>процедуры ПМПК, принятие </a:t>
            </a:r>
            <a:r>
              <a:rPr lang="ru-RU" sz="2800" b="1" dirty="0" smtClean="0">
                <a:solidFill>
                  <a:schemeClr val="tx2"/>
                </a:solidFill>
              </a:rPr>
              <a:t>  решения о </a:t>
            </a:r>
            <a:r>
              <a:rPr lang="ru-RU" sz="2800" b="1" dirty="0">
                <a:solidFill>
                  <a:schemeClr val="tx2"/>
                </a:solidFill>
              </a:rPr>
              <a:t>необходимости программы.</a:t>
            </a:r>
          </a:p>
          <a:p>
            <a:pPr marL="457200" indent="-457200">
              <a:buFont typeface="Wingdings" pitchFamily="2" charset="2"/>
              <a:buChar char="Ø"/>
              <a:defRPr/>
            </a:pPr>
            <a:r>
              <a:rPr lang="ru-RU" sz="2800" b="1" dirty="0" smtClean="0">
                <a:solidFill>
                  <a:schemeClr val="tx2"/>
                </a:solidFill>
              </a:rPr>
              <a:t>Обсуждение </a:t>
            </a:r>
            <a:r>
              <a:rPr lang="ru-RU" sz="2800" b="1" dirty="0">
                <a:solidFill>
                  <a:schemeClr val="tx2"/>
                </a:solidFill>
              </a:rPr>
              <a:t>актуального уровня </a:t>
            </a:r>
            <a:r>
              <a:rPr lang="ru-RU" sz="2800" b="1" dirty="0" smtClean="0">
                <a:solidFill>
                  <a:schemeClr val="tx2"/>
                </a:solidFill>
              </a:rPr>
              <a:t>развития обучающегося</a:t>
            </a:r>
            <a:r>
              <a:rPr lang="ru-RU" sz="2800" b="1" dirty="0">
                <a:solidFill>
                  <a:schemeClr val="tx2"/>
                </a:solidFill>
              </a:rPr>
              <a:t>, необходимости разработки индивидуального учебного плана, определение содержательной линии. Определение временных границ освоения СИПР (на </a:t>
            </a:r>
            <a:r>
              <a:rPr lang="ru-RU" sz="2800" b="1" dirty="0" err="1">
                <a:solidFill>
                  <a:schemeClr val="tx2"/>
                </a:solidFill>
              </a:rPr>
              <a:t>ПМПк</a:t>
            </a:r>
            <a:r>
              <a:rPr lang="ru-RU" sz="2800" b="1" dirty="0">
                <a:solidFill>
                  <a:schemeClr val="tx2"/>
                </a:solidFill>
              </a:rPr>
              <a:t>). </a:t>
            </a:r>
            <a:endParaRPr lang="ru-RU" sz="2800" b="1" dirty="0" smtClean="0">
              <a:solidFill>
                <a:schemeClr val="tx2"/>
              </a:solidFill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ru-RU" sz="2800" b="1" dirty="0" smtClean="0">
                <a:solidFill>
                  <a:schemeClr val="tx2"/>
                </a:solidFill>
              </a:rPr>
              <a:t>  Оформление программы.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sz="2800" b="1" dirty="0" smtClean="0">
                <a:solidFill>
                  <a:schemeClr val="tx2"/>
                </a:solidFill>
              </a:rPr>
              <a:t>  Согласование </a:t>
            </a:r>
            <a:r>
              <a:rPr lang="ru-RU" sz="2800" b="1" dirty="0">
                <a:solidFill>
                  <a:schemeClr val="tx2"/>
                </a:solidFill>
              </a:rPr>
              <a:t>с родителями.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sz="2800" b="1" dirty="0" smtClean="0">
                <a:solidFill>
                  <a:schemeClr val="tx2"/>
                </a:solidFill>
              </a:rPr>
              <a:t>  Утверждение </a:t>
            </a:r>
            <a:r>
              <a:rPr lang="ru-RU" sz="2800" b="1" dirty="0">
                <a:solidFill>
                  <a:schemeClr val="tx2"/>
                </a:solidFill>
              </a:rPr>
              <a:t>директором.</a:t>
            </a:r>
          </a:p>
          <a:p>
            <a:pPr>
              <a:defRPr/>
            </a:pPr>
            <a:endParaRPr lang="ru-RU" sz="28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бэйдж.jpg"/>
          <p:cNvPicPr>
            <a:picLocks noChangeAspect="1"/>
          </p:cNvPicPr>
          <p:nvPr/>
        </p:nvPicPr>
        <p:blipFill>
          <a:blip r:embed="rId2"/>
          <a:srcRect r="47455" b="26326"/>
          <a:stretch>
            <a:fillRect/>
          </a:stretch>
        </p:blipFill>
        <p:spPr>
          <a:xfrm>
            <a:off x="0" y="0"/>
            <a:ext cx="1475042" cy="1333884"/>
          </a:xfrm>
          <a:prstGeom prst="rect">
            <a:avLst/>
          </a:prstGeom>
        </p:spPr>
      </p:pic>
      <p:pic>
        <p:nvPicPr>
          <p:cNvPr id="8" name="Рисунок 7" descr="бэйдж.jpg"/>
          <p:cNvPicPr>
            <a:picLocks noChangeAspect="1"/>
          </p:cNvPicPr>
          <p:nvPr/>
        </p:nvPicPr>
        <p:blipFill>
          <a:blip r:embed="rId2"/>
          <a:srcRect r="47455" b="26326"/>
          <a:stretch>
            <a:fillRect/>
          </a:stretch>
        </p:blipFill>
        <p:spPr>
          <a:xfrm rot="10800000">
            <a:off x="7668958" y="5524116"/>
            <a:ext cx="1475042" cy="133388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3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98976466"/>
              </p:ext>
            </p:extLst>
          </p:nvPr>
        </p:nvGraphicFramePr>
        <p:xfrm>
          <a:off x="285720" y="1214422"/>
          <a:ext cx="8686800" cy="4765044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5857916"/>
                <a:gridCol w="1414442"/>
                <a:gridCol w="1414442"/>
              </a:tblGrid>
              <a:tr h="379127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Предмет </a:t>
                      </a:r>
                      <a:endParaRPr lang="ru-RU" sz="20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Н.Г</a:t>
                      </a:r>
                      <a:endParaRPr lang="ru-RU" sz="20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К.Г</a:t>
                      </a:r>
                      <a:endParaRPr lang="ru-RU" sz="20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97164">
                <a:tc>
                  <a:txBody>
                    <a:bodyPr/>
                    <a:lstStyle/>
                    <a:p>
                      <a:pPr>
                        <a:buFontTx/>
                        <a:buNone/>
                      </a:pPr>
                      <a:r>
                        <a:rPr lang="ru-RU" sz="20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Русский язык </a:t>
                      </a:r>
                      <a:endParaRPr lang="ru-RU" sz="20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97164">
                <a:tc>
                  <a:txBody>
                    <a:bodyPr/>
                    <a:lstStyle/>
                    <a:p>
                      <a:pPr>
                        <a:buFontTx/>
                        <a:buNone/>
                      </a:pPr>
                      <a:r>
                        <a:rPr lang="ru-RU" sz="20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Чтение</a:t>
                      </a:r>
                      <a:r>
                        <a:rPr lang="ru-RU" sz="2000" b="1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 </a:t>
                      </a:r>
                      <a:endParaRPr lang="ru-RU" sz="20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97164">
                <a:tc>
                  <a:txBody>
                    <a:bodyPr/>
                    <a:lstStyle/>
                    <a:p>
                      <a:pPr>
                        <a:buFontTx/>
                        <a:buNone/>
                      </a:pPr>
                      <a:r>
                        <a:rPr lang="ru-RU" sz="20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Речевая</a:t>
                      </a:r>
                      <a:r>
                        <a:rPr lang="ru-RU" sz="2000" b="1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 практика</a:t>
                      </a:r>
                      <a:endParaRPr lang="ru-RU" sz="20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97164">
                <a:tc>
                  <a:txBody>
                    <a:bodyPr/>
                    <a:lstStyle/>
                    <a:p>
                      <a:pPr>
                        <a:buFontTx/>
                        <a:buNone/>
                      </a:pPr>
                      <a:r>
                        <a:rPr lang="ru-RU" sz="20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Математика </a:t>
                      </a:r>
                      <a:endParaRPr lang="ru-RU" sz="20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97164">
                <a:tc>
                  <a:txBody>
                    <a:bodyPr/>
                    <a:lstStyle/>
                    <a:p>
                      <a:pPr>
                        <a:buFontTx/>
                        <a:buNone/>
                      </a:pPr>
                      <a:r>
                        <a:rPr lang="ru-RU" sz="20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Мир природы и человека</a:t>
                      </a:r>
                      <a:endParaRPr lang="ru-RU" sz="20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97164">
                <a:tc>
                  <a:txBody>
                    <a:bodyPr/>
                    <a:lstStyle/>
                    <a:p>
                      <a:pPr>
                        <a:buFontTx/>
                        <a:buNone/>
                      </a:pPr>
                      <a:r>
                        <a:rPr lang="ru-RU" sz="20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Ручной труд </a:t>
                      </a:r>
                      <a:endParaRPr lang="ru-RU" sz="20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97164">
                <a:tc>
                  <a:txBody>
                    <a:bodyPr/>
                    <a:lstStyle/>
                    <a:p>
                      <a:pPr>
                        <a:buFontTx/>
                        <a:buNone/>
                      </a:pPr>
                      <a:r>
                        <a:rPr lang="ru-RU" sz="20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Физкультура </a:t>
                      </a:r>
                      <a:endParaRPr lang="ru-RU" sz="20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97164">
                <a:tc>
                  <a:txBody>
                    <a:bodyPr/>
                    <a:lstStyle/>
                    <a:p>
                      <a:pPr>
                        <a:buFontTx/>
                        <a:buNone/>
                      </a:pPr>
                      <a:r>
                        <a:rPr lang="ru-RU" sz="20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Ритмика </a:t>
                      </a:r>
                      <a:endParaRPr lang="ru-RU" sz="20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97164">
                <a:tc>
                  <a:txBody>
                    <a:bodyPr/>
                    <a:lstStyle/>
                    <a:p>
                      <a:pPr>
                        <a:buFontTx/>
                        <a:buNone/>
                      </a:pPr>
                      <a:r>
                        <a:rPr lang="ru-RU" sz="20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Музыка </a:t>
                      </a:r>
                      <a:endParaRPr lang="ru-RU" sz="20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97164">
                <a:tc>
                  <a:txBody>
                    <a:bodyPr/>
                    <a:lstStyle/>
                    <a:p>
                      <a:pPr>
                        <a:buFontTx/>
                        <a:buNone/>
                      </a:pPr>
                      <a:r>
                        <a:rPr lang="ru-RU" sz="20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ЛФК </a:t>
                      </a:r>
                      <a:endParaRPr lang="ru-RU" sz="20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97164">
                <a:tc>
                  <a:txBody>
                    <a:bodyPr/>
                    <a:lstStyle/>
                    <a:p>
                      <a:pPr>
                        <a:buFontTx/>
                        <a:buNone/>
                      </a:pPr>
                      <a:r>
                        <a:rPr lang="ru-RU" sz="20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Рисование </a:t>
                      </a:r>
                      <a:endParaRPr lang="ru-RU" sz="20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428860" y="500042"/>
            <a:ext cx="37003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</a:rPr>
              <a:t>Таблица мониторинга </a:t>
            </a:r>
            <a:endParaRPr lang="ru-RU" sz="2800" b="1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бэйдж.jpg"/>
          <p:cNvPicPr>
            <a:picLocks noChangeAspect="1"/>
          </p:cNvPicPr>
          <p:nvPr/>
        </p:nvPicPr>
        <p:blipFill>
          <a:blip r:embed="rId2"/>
          <a:srcRect r="47455" b="26326"/>
          <a:stretch>
            <a:fillRect/>
          </a:stretch>
        </p:blipFill>
        <p:spPr>
          <a:xfrm rot="10800000">
            <a:off x="7668958" y="5524116"/>
            <a:ext cx="1475042" cy="1333884"/>
          </a:xfrm>
          <a:prstGeom prst="rect">
            <a:avLst/>
          </a:prstGeom>
        </p:spPr>
      </p:pic>
      <p:pic>
        <p:nvPicPr>
          <p:cNvPr id="4" name="Рисунок 3" descr="бэйдж.jpg"/>
          <p:cNvPicPr>
            <a:picLocks noChangeAspect="1"/>
          </p:cNvPicPr>
          <p:nvPr/>
        </p:nvPicPr>
        <p:blipFill>
          <a:blip r:embed="rId2"/>
          <a:srcRect r="47455" b="26326"/>
          <a:stretch>
            <a:fillRect/>
          </a:stretch>
        </p:blipFill>
        <p:spPr>
          <a:xfrm>
            <a:off x="0" y="0"/>
            <a:ext cx="1475042" cy="133388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142984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Перечень необходимых технических средств и дидактических материалов.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</a:b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786061"/>
            <a:ext cx="8229600" cy="4668839"/>
          </a:xfrm>
        </p:spPr>
        <p:txBody>
          <a:bodyPr>
            <a:normAutofit/>
          </a:bodyPr>
          <a:lstStyle/>
          <a:p>
            <a:pPr>
              <a:buClr>
                <a:srgbClr val="7030A0"/>
              </a:buCl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tx2"/>
                </a:solidFill>
              </a:rPr>
              <a:t>Учебно-практическое оборудование</a:t>
            </a:r>
            <a:endParaRPr lang="ru-RU" dirty="0" smtClean="0">
              <a:solidFill>
                <a:schemeClr val="tx2"/>
              </a:solidFill>
            </a:endParaRPr>
          </a:p>
          <a:p>
            <a:pPr>
              <a:buClr>
                <a:srgbClr val="7030A0"/>
              </a:buCl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tx2"/>
                </a:solidFill>
              </a:rPr>
              <a:t>Технических средств обучения</a:t>
            </a:r>
            <a:endParaRPr lang="ru-RU" dirty="0" smtClean="0">
              <a:solidFill>
                <a:schemeClr val="tx2"/>
              </a:solidFill>
            </a:endParaRPr>
          </a:p>
          <a:p>
            <a:pPr>
              <a:buClr>
                <a:srgbClr val="7030A0"/>
              </a:buCl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tx2"/>
                </a:solidFill>
              </a:rPr>
              <a:t>Экранно-звуковые пособия</a:t>
            </a:r>
            <a:endParaRPr lang="ru-RU" dirty="0" smtClean="0">
              <a:solidFill>
                <a:schemeClr val="tx2"/>
              </a:solidFill>
            </a:endParaRPr>
          </a:p>
          <a:p>
            <a:pPr>
              <a:buClr>
                <a:srgbClr val="7030A0"/>
              </a:buCl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tx2"/>
                </a:solidFill>
              </a:rPr>
              <a:t>Оборудование для проведения предметно-практических упражнений</a:t>
            </a:r>
            <a:endParaRPr lang="ru-RU" dirty="0" smtClean="0">
              <a:solidFill>
                <a:schemeClr val="tx2"/>
              </a:solidFill>
            </a:endParaRPr>
          </a:p>
          <a:p>
            <a:pPr>
              <a:buClr>
                <a:srgbClr val="7030A0"/>
              </a:buClr>
              <a:buFont typeface="Wingdings" pitchFamily="2" charset="2"/>
              <a:buChar char="Ø"/>
            </a:pPr>
            <a:endParaRPr lang="ru-RU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бэйдж.jpg"/>
          <p:cNvPicPr>
            <a:picLocks noChangeAspect="1"/>
          </p:cNvPicPr>
          <p:nvPr/>
        </p:nvPicPr>
        <p:blipFill>
          <a:blip r:embed="rId2"/>
          <a:srcRect r="47455" b="26326"/>
          <a:stretch>
            <a:fillRect/>
          </a:stretch>
        </p:blipFill>
        <p:spPr>
          <a:xfrm>
            <a:off x="0" y="0"/>
            <a:ext cx="1475042" cy="133388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28671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Специалисты, участвующие в реализации СИПР.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	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71604" y="1428736"/>
            <a:ext cx="5715008" cy="5214951"/>
          </a:xfrm>
        </p:spPr>
        <p:txBody>
          <a:bodyPr>
            <a:normAutofit/>
          </a:bodyPr>
          <a:lstStyle/>
          <a:p>
            <a:pPr lvl="0">
              <a:buClr>
                <a:srgbClr val="7030A0"/>
              </a:buCl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tx2"/>
                </a:solidFill>
              </a:rPr>
              <a:t>Учитель начальных классов (дефектолог)</a:t>
            </a:r>
          </a:p>
          <a:p>
            <a:pPr lvl="0">
              <a:buClr>
                <a:srgbClr val="7030A0"/>
              </a:buCl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tx2"/>
                </a:solidFill>
              </a:rPr>
              <a:t>Учитель логопед</a:t>
            </a:r>
          </a:p>
          <a:p>
            <a:pPr lvl="0">
              <a:buClr>
                <a:srgbClr val="7030A0"/>
              </a:buCl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tx2"/>
                </a:solidFill>
              </a:rPr>
              <a:t>Психолог</a:t>
            </a:r>
          </a:p>
          <a:p>
            <a:pPr lvl="0">
              <a:buClr>
                <a:srgbClr val="7030A0"/>
              </a:buClr>
              <a:buFont typeface="Wingdings" pitchFamily="2" charset="2"/>
              <a:buChar char="Ø"/>
            </a:pPr>
            <a:r>
              <a:rPr lang="ru-RU" b="1" dirty="0" err="1" smtClean="0">
                <a:solidFill>
                  <a:schemeClr val="tx2"/>
                </a:solidFill>
              </a:rPr>
              <a:t>Тьютор</a:t>
            </a:r>
            <a:endParaRPr lang="ru-RU" b="1" dirty="0" smtClean="0">
              <a:solidFill>
                <a:schemeClr val="tx2"/>
              </a:solidFill>
            </a:endParaRPr>
          </a:p>
          <a:p>
            <a:pPr lvl="0">
              <a:buClr>
                <a:srgbClr val="7030A0"/>
              </a:buCl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tx2"/>
                </a:solidFill>
              </a:rPr>
              <a:t>Учитель физкультуры</a:t>
            </a:r>
          </a:p>
          <a:p>
            <a:pPr lvl="0">
              <a:buClr>
                <a:srgbClr val="7030A0"/>
              </a:buCl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tx2"/>
                </a:solidFill>
              </a:rPr>
              <a:t>Учитель рисования</a:t>
            </a:r>
          </a:p>
          <a:p>
            <a:pPr lvl="0">
              <a:buClr>
                <a:srgbClr val="7030A0"/>
              </a:buCl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tx2"/>
                </a:solidFill>
              </a:rPr>
              <a:t>Учитель музыки </a:t>
            </a:r>
          </a:p>
          <a:p>
            <a:pPr lvl="0">
              <a:buClr>
                <a:srgbClr val="7030A0"/>
              </a:buClr>
              <a:buNone/>
            </a:pP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smtClean="0">
                <a:solidFill>
                  <a:schemeClr val="tx2"/>
                </a:solidFill>
              </a:rPr>
              <a:t>     </a:t>
            </a:r>
          </a:p>
          <a:p>
            <a:pPr>
              <a:buClr>
                <a:srgbClr val="7030A0"/>
              </a:buClr>
              <a:buNone/>
            </a:pPr>
            <a:endParaRPr lang="ru-RU" dirty="0" smtClean="0"/>
          </a:p>
          <a:p>
            <a:pPr>
              <a:buClr>
                <a:srgbClr val="7030A0"/>
              </a:buClr>
              <a:buFont typeface="Wingdings" pitchFamily="2" charset="2"/>
              <a:buChar char="v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бэйдж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03846" y="0"/>
            <a:ext cx="9347846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643042" y="1857364"/>
            <a:ext cx="600079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Творческих успехов </a:t>
            </a:r>
            <a:br>
              <a:rPr lang="ru-RU" sz="4000" b="1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b="1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реализации </a:t>
            </a:r>
            <a:br>
              <a:rPr lang="ru-RU" sz="4000" b="1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b="1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инновационных  технологий </a:t>
            </a:r>
            <a:br>
              <a:rPr lang="ru-RU" sz="4000" b="1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b="1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обучении и воспитании </a:t>
            </a:r>
            <a:br>
              <a:rPr lang="ru-RU" sz="4000" b="1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b="1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разных категорий детей!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бэйдж.jpg"/>
          <p:cNvPicPr>
            <a:picLocks noChangeAspect="1"/>
          </p:cNvPicPr>
          <p:nvPr/>
        </p:nvPicPr>
        <p:blipFill>
          <a:blip r:embed="rId2" cstate="print"/>
          <a:srcRect r="47455" b="26326"/>
          <a:stretch>
            <a:fillRect/>
          </a:stretch>
        </p:blipFill>
        <p:spPr>
          <a:xfrm rot="10800000">
            <a:off x="7929586" y="5759803"/>
            <a:ext cx="1214414" cy="1098197"/>
          </a:xfrm>
          <a:prstGeom prst="rect">
            <a:avLst/>
          </a:prstGeom>
        </p:spPr>
      </p:pic>
      <p:pic>
        <p:nvPicPr>
          <p:cNvPr id="4" name="Рисунок 3" descr="бэйдж.jpg"/>
          <p:cNvPicPr>
            <a:picLocks noChangeAspect="1"/>
          </p:cNvPicPr>
          <p:nvPr/>
        </p:nvPicPr>
        <p:blipFill>
          <a:blip r:embed="rId3" cstate="print"/>
          <a:srcRect r="47455" b="26326"/>
          <a:stretch>
            <a:fillRect/>
          </a:stretch>
        </p:blipFill>
        <p:spPr>
          <a:xfrm>
            <a:off x="0" y="0"/>
            <a:ext cx="1142976" cy="103359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"/>
            <a:ext cx="8686800" cy="1500175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Структура СИПР.</a:t>
            </a:r>
            <a:b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</a:b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28605"/>
            <a:ext cx="8929718" cy="6786611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	</a:t>
            </a:r>
            <a:r>
              <a:rPr lang="ru-RU" sz="3400" b="1" dirty="0" smtClean="0">
                <a:solidFill>
                  <a:schemeClr val="accent1">
                    <a:lumMod val="75000"/>
                  </a:schemeClr>
                </a:solidFill>
              </a:rPr>
              <a:t>Содержание:</a:t>
            </a:r>
          </a:p>
          <a:p>
            <a:pPr lvl="0">
              <a:buClr>
                <a:schemeClr val="accent4">
                  <a:lumMod val="75000"/>
                </a:schemeClr>
              </a:buClr>
              <a:buFont typeface="Wingdings" pitchFamily="2" charset="2"/>
              <a:buChar char="Ø"/>
            </a:pPr>
            <a:r>
              <a:rPr lang="ru-RU" sz="3400" b="1" dirty="0" smtClean="0">
                <a:solidFill>
                  <a:schemeClr val="accent1">
                    <a:lumMod val="75000"/>
                  </a:schemeClr>
                </a:solidFill>
              </a:rPr>
              <a:t>Индивидуальные сведения о ребёнке </a:t>
            </a:r>
          </a:p>
          <a:p>
            <a:pPr lvl="0">
              <a:buClr>
                <a:schemeClr val="accent4">
                  <a:lumMod val="75000"/>
                </a:schemeClr>
              </a:buClr>
              <a:buFont typeface="Wingdings" pitchFamily="2" charset="2"/>
              <a:buChar char="Ø"/>
            </a:pPr>
            <a:r>
              <a:rPr lang="ru-RU" sz="3400" b="1" dirty="0" smtClean="0">
                <a:solidFill>
                  <a:schemeClr val="accent1">
                    <a:lumMod val="75000"/>
                  </a:schemeClr>
                </a:solidFill>
              </a:rPr>
              <a:t>Психолого-педагогическая характеристика на начало и    на конец учебного года</a:t>
            </a:r>
          </a:p>
          <a:p>
            <a:pPr lvl="0">
              <a:buClr>
                <a:schemeClr val="accent4">
                  <a:lumMod val="75000"/>
                </a:schemeClr>
              </a:buClr>
              <a:buFont typeface="Wingdings" pitchFamily="2" charset="2"/>
              <a:buChar char="Ø"/>
            </a:pPr>
            <a:r>
              <a:rPr lang="ru-RU" sz="3400" b="1" dirty="0" smtClean="0">
                <a:solidFill>
                  <a:schemeClr val="accent1">
                    <a:lumMod val="75000"/>
                  </a:schemeClr>
                </a:solidFill>
              </a:rPr>
              <a:t>Условия реализации потребности в уходе и присмотре</a:t>
            </a:r>
          </a:p>
          <a:p>
            <a:pPr lvl="0">
              <a:buClr>
                <a:schemeClr val="accent4">
                  <a:lumMod val="75000"/>
                </a:schemeClr>
              </a:buClr>
              <a:buFont typeface="Wingdings" pitchFamily="2" charset="2"/>
              <a:buChar char="Ø"/>
            </a:pPr>
            <a:r>
              <a:rPr lang="ru-RU" sz="3400" b="1" dirty="0" smtClean="0">
                <a:solidFill>
                  <a:schemeClr val="accent1">
                    <a:lumMod val="75000"/>
                  </a:schemeClr>
                </a:solidFill>
              </a:rPr>
              <a:t>Индивидуальный учебный план </a:t>
            </a:r>
          </a:p>
          <a:p>
            <a:pPr lvl="0">
              <a:buClr>
                <a:schemeClr val="accent4">
                  <a:lumMod val="75000"/>
                </a:schemeClr>
              </a:buClr>
              <a:buFont typeface="Wingdings" pitchFamily="2" charset="2"/>
              <a:buChar char="Ø"/>
            </a:pPr>
            <a:r>
              <a:rPr lang="ru-RU" sz="3400" b="1" dirty="0" smtClean="0">
                <a:solidFill>
                  <a:schemeClr val="accent1">
                    <a:lumMod val="75000"/>
                  </a:schemeClr>
                </a:solidFill>
              </a:rPr>
              <a:t>Базовые учебные действия.</a:t>
            </a:r>
          </a:p>
          <a:p>
            <a:pPr lvl="0">
              <a:buClr>
                <a:schemeClr val="accent4">
                  <a:lumMod val="75000"/>
                </a:schemeClr>
              </a:buClr>
              <a:buFont typeface="Wingdings" pitchFamily="2" charset="2"/>
              <a:buChar char="Ø"/>
            </a:pPr>
            <a:r>
              <a:rPr lang="ru-RU" sz="3400" b="1" dirty="0" smtClean="0">
                <a:solidFill>
                  <a:schemeClr val="accent1">
                    <a:lumMod val="75000"/>
                  </a:schemeClr>
                </a:solidFill>
              </a:rPr>
              <a:t>Содержание учебных предметов, коррекционных курсов и внеурочной    деятельности.</a:t>
            </a:r>
          </a:p>
          <a:p>
            <a:pPr lvl="0">
              <a:buClr>
                <a:schemeClr val="accent4">
                  <a:lumMod val="75000"/>
                </a:schemeClr>
              </a:buClr>
              <a:buFont typeface="Wingdings" pitchFamily="2" charset="2"/>
              <a:buChar char="Ø"/>
            </a:pPr>
            <a:r>
              <a:rPr lang="ru-RU" sz="3400" b="1" dirty="0" smtClean="0">
                <a:solidFill>
                  <a:schemeClr val="accent1">
                    <a:lumMod val="75000"/>
                  </a:schemeClr>
                </a:solidFill>
              </a:rPr>
              <a:t>Программа сотрудничества с семьей</a:t>
            </a:r>
          </a:p>
          <a:p>
            <a:pPr lvl="0">
              <a:buClr>
                <a:schemeClr val="accent4">
                  <a:lumMod val="75000"/>
                </a:schemeClr>
              </a:buClr>
              <a:buFont typeface="Wingdings" pitchFamily="2" charset="2"/>
              <a:buChar char="Ø"/>
            </a:pPr>
            <a:r>
              <a:rPr lang="ru-RU" sz="3400" b="1" dirty="0" smtClean="0">
                <a:solidFill>
                  <a:schemeClr val="accent1">
                    <a:lumMod val="75000"/>
                  </a:schemeClr>
                </a:solidFill>
              </a:rPr>
              <a:t>Средства мониторинга и оценки динамики обучения.</a:t>
            </a:r>
          </a:p>
          <a:p>
            <a:pPr lvl="0">
              <a:buClr>
                <a:schemeClr val="accent4">
                  <a:lumMod val="75000"/>
                </a:schemeClr>
              </a:buClr>
              <a:buFont typeface="Wingdings" pitchFamily="2" charset="2"/>
              <a:buChar char="Ø"/>
            </a:pPr>
            <a:r>
              <a:rPr lang="ru-RU" sz="3400" b="1" dirty="0" smtClean="0">
                <a:solidFill>
                  <a:schemeClr val="accent1">
                    <a:lumMod val="75000"/>
                  </a:schemeClr>
                </a:solidFill>
              </a:rPr>
              <a:t>Перечень необходимых технических средств и дидактических материалов.</a:t>
            </a:r>
          </a:p>
          <a:p>
            <a:pPr lvl="0">
              <a:buClr>
                <a:schemeClr val="accent4">
                  <a:lumMod val="75000"/>
                </a:schemeClr>
              </a:buClr>
              <a:buFont typeface="Wingdings" pitchFamily="2" charset="2"/>
              <a:buChar char="Ø"/>
            </a:pPr>
            <a:r>
              <a:rPr lang="ru-RU" sz="3400" b="1" dirty="0" smtClean="0">
                <a:solidFill>
                  <a:schemeClr val="accent1">
                    <a:lumMod val="75000"/>
                  </a:schemeClr>
                </a:solidFill>
              </a:rPr>
              <a:t>Специалисты, участвующие в реализации СИПР.</a:t>
            </a:r>
          </a:p>
          <a:p>
            <a:pPr lvl="0">
              <a:buClr>
                <a:schemeClr val="accent4">
                  <a:lumMod val="75000"/>
                </a:schemeClr>
              </a:buClr>
              <a:buFont typeface="Wingdings" pitchFamily="2" charset="2"/>
              <a:buChar char="Ø"/>
            </a:pPr>
            <a:r>
              <a:rPr lang="ru-RU" sz="3400" b="1" dirty="0" smtClean="0">
                <a:solidFill>
                  <a:schemeClr val="accent1">
                    <a:lumMod val="75000"/>
                  </a:schemeClr>
                </a:solidFill>
              </a:rPr>
              <a:t>Участники образовательного процесса.</a:t>
            </a:r>
          </a:p>
          <a:p>
            <a:pPr>
              <a:buClr>
                <a:schemeClr val="accent4">
                  <a:lumMod val="75000"/>
                </a:schemeClr>
              </a:buClr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бэйдж.jpg"/>
          <p:cNvPicPr>
            <a:picLocks noChangeAspect="1"/>
          </p:cNvPicPr>
          <p:nvPr/>
        </p:nvPicPr>
        <p:blipFill>
          <a:blip r:embed="rId2" cstate="print"/>
          <a:srcRect r="47455" b="26326"/>
          <a:stretch>
            <a:fillRect/>
          </a:stretch>
        </p:blipFill>
        <p:spPr>
          <a:xfrm rot="10800000">
            <a:off x="7929586" y="5759803"/>
            <a:ext cx="1214414" cy="1098197"/>
          </a:xfrm>
          <a:prstGeom prst="rect">
            <a:avLst/>
          </a:prstGeom>
        </p:spPr>
      </p:pic>
      <p:pic>
        <p:nvPicPr>
          <p:cNvPr id="5" name="Рисунок 4" descr="бэйдж.jpg"/>
          <p:cNvPicPr>
            <a:picLocks noChangeAspect="1"/>
          </p:cNvPicPr>
          <p:nvPr/>
        </p:nvPicPr>
        <p:blipFill>
          <a:blip r:embed="rId2" cstate="print"/>
          <a:srcRect r="47455" b="26326"/>
          <a:stretch>
            <a:fillRect/>
          </a:stretch>
        </p:blipFill>
        <p:spPr>
          <a:xfrm>
            <a:off x="0" y="0"/>
            <a:ext cx="1214414" cy="109819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642918"/>
            <a:ext cx="8686800" cy="1081111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Индивидуальные сведения </a:t>
            </a:r>
            <a:b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о ребёнке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</a:b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2000232" y="1643050"/>
            <a:ext cx="8229600" cy="4525963"/>
          </a:xfrm>
        </p:spPr>
        <p:txBody>
          <a:bodyPr/>
          <a:lstStyle/>
          <a:p>
            <a:pPr>
              <a:buClr>
                <a:srgbClr val="7030A0"/>
              </a:buCl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tx2"/>
                </a:solidFill>
              </a:rPr>
              <a:t>ФИО ребенка </a:t>
            </a:r>
          </a:p>
          <a:p>
            <a:pPr>
              <a:buClr>
                <a:srgbClr val="7030A0"/>
              </a:buCl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tx2"/>
                </a:solidFill>
              </a:rPr>
              <a:t>Число месяц год рождения </a:t>
            </a:r>
          </a:p>
          <a:p>
            <a:pPr>
              <a:buClr>
                <a:srgbClr val="7030A0"/>
              </a:buCl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tx2"/>
                </a:solidFill>
              </a:rPr>
              <a:t>Место жительства </a:t>
            </a:r>
          </a:p>
          <a:p>
            <a:pPr>
              <a:buClr>
                <a:srgbClr val="7030A0"/>
              </a:buCl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tx2"/>
                </a:solidFill>
              </a:rPr>
              <a:t>Год обучения в школе </a:t>
            </a:r>
          </a:p>
          <a:p>
            <a:pPr>
              <a:buClr>
                <a:srgbClr val="7030A0"/>
              </a:buCl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tx2"/>
                </a:solidFill>
              </a:rPr>
              <a:t>Класс </a:t>
            </a:r>
          </a:p>
          <a:p>
            <a:pPr>
              <a:buClr>
                <a:srgbClr val="7030A0"/>
              </a:buCl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tx2"/>
                </a:solidFill>
              </a:rPr>
              <a:t>Особые потребности</a:t>
            </a:r>
            <a:endParaRPr lang="ru-RU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бэйдж.jpg"/>
          <p:cNvPicPr>
            <a:picLocks noChangeAspect="1"/>
          </p:cNvPicPr>
          <p:nvPr/>
        </p:nvPicPr>
        <p:blipFill>
          <a:blip r:embed="rId2" cstate="print"/>
          <a:srcRect r="47455" b="26326"/>
          <a:stretch>
            <a:fillRect/>
          </a:stretch>
        </p:blipFill>
        <p:spPr>
          <a:xfrm rot="10800000">
            <a:off x="7929586" y="5759803"/>
            <a:ext cx="1214414" cy="1098197"/>
          </a:xfrm>
          <a:prstGeom prst="rect">
            <a:avLst/>
          </a:prstGeom>
        </p:spPr>
      </p:pic>
      <p:pic>
        <p:nvPicPr>
          <p:cNvPr id="4" name="Рисунок 3" descr="бэйдж.jpg"/>
          <p:cNvPicPr>
            <a:picLocks noChangeAspect="1"/>
          </p:cNvPicPr>
          <p:nvPr/>
        </p:nvPicPr>
        <p:blipFill>
          <a:blip r:embed="rId2" cstate="print"/>
          <a:srcRect r="47455" b="26326"/>
          <a:stretch>
            <a:fillRect/>
          </a:stretch>
        </p:blipFill>
        <p:spPr>
          <a:xfrm>
            <a:off x="0" y="0"/>
            <a:ext cx="1214414" cy="109819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1"/>
            <a:ext cx="8686800" cy="140968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Психолого-педагогическая характеристика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3"/>
            <a:ext cx="8686800" cy="5143536"/>
          </a:xfrm>
        </p:spPr>
        <p:txBody>
          <a:bodyPr>
            <a:normAutofit fontScale="77500" lnSpcReduction="20000"/>
          </a:bodyPr>
          <a:lstStyle/>
          <a:p>
            <a:pPr>
              <a:buClr>
                <a:srgbClr val="7030A0"/>
              </a:buCl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Особенности поведения, общения, привычки и интересы</a:t>
            </a:r>
          </a:p>
          <a:p>
            <a:pPr>
              <a:buClr>
                <a:srgbClr val="7030A0"/>
              </a:buClr>
              <a:buFont typeface="Wingdings" pitchFamily="2" charset="2"/>
              <a:buChar char="Ø"/>
            </a:pPr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</a:rPr>
              <a:t>Сформированность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 социально-бытовых  ориентиров</a:t>
            </a:r>
          </a:p>
          <a:p>
            <a:pPr>
              <a:buClr>
                <a:srgbClr val="7030A0"/>
              </a:buClr>
              <a:buFont typeface="Wingdings" pitchFamily="2" charset="2"/>
              <a:buChar char="Ø"/>
            </a:pPr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</a:rPr>
              <a:t>Сформированность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 представления о пространственных и временных отношений</a:t>
            </a:r>
          </a:p>
          <a:p>
            <a:pPr>
              <a:buClr>
                <a:srgbClr val="7030A0"/>
              </a:buCl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Мотивация</a:t>
            </a:r>
          </a:p>
          <a:p>
            <a:pPr>
              <a:buClr>
                <a:srgbClr val="7030A0"/>
              </a:buCl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Критичность </a:t>
            </a:r>
          </a:p>
          <a:p>
            <a:pPr>
              <a:buClr>
                <a:srgbClr val="7030A0"/>
              </a:buCl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Работоспособность</a:t>
            </a:r>
          </a:p>
          <a:p>
            <a:pPr>
              <a:buClr>
                <a:srgbClr val="7030A0"/>
              </a:buCl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Темп деятельности</a:t>
            </a:r>
          </a:p>
          <a:p>
            <a:pPr>
              <a:buClr>
                <a:srgbClr val="7030A0"/>
              </a:buCl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Особенности внимания</a:t>
            </a:r>
          </a:p>
          <a:p>
            <a:pPr>
              <a:buClr>
                <a:srgbClr val="7030A0"/>
              </a:buCl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Особенности памяти</a:t>
            </a:r>
          </a:p>
          <a:p>
            <a:pPr>
              <a:buClr>
                <a:srgbClr val="7030A0"/>
              </a:buCl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Характеристика речи</a:t>
            </a:r>
          </a:p>
          <a:p>
            <a:pPr>
              <a:buClr>
                <a:srgbClr val="7030A0"/>
              </a:buCl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Характеристика интеллектуального развития</a:t>
            </a:r>
          </a:p>
          <a:p>
            <a:pPr>
              <a:buClr>
                <a:srgbClr val="7030A0"/>
              </a:buClr>
              <a:buFont typeface="Wingdings" pitchFamily="2" charset="2"/>
              <a:buChar char="v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бэйдж.jpg"/>
          <p:cNvPicPr>
            <a:picLocks noChangeAspect="1"/>
          </p:cNvPicPr>
          <p:nvPr/>
        </p:nvPicPr>
        <p:blipFill>
          <a:blip r:embed="rId2" cstate="print"/>
          <a:srcRect r="47455" b="26326"/>
          <a:stretch>
            <a:fillRect/>
          </a:stretch>
        </p:blipFill>
        <p:spPr>
          <a:xfrm rot="10800000">
            <a:off x="7929586" y="5759803"/>
            <a:ext cx="1214414" cy="1098197"/>
          </a:xfrm>
          <a:prstGeom prst="rect">
            <a:avLst/>
          </a:prstGeom>
        </p:spPr>
      </p:pic>
      <p:pic>
        <p:nvPicPr>
          <p:cNvPr id="4" name="Рисунок 3" descr="бэйдж.jpg"/>
          <p:cNvPicPr>
            <a:picLocks noChangeAspect="1"/>
          </p:cNvPicPr>
          <p:nvPr/>
        </p:nvPicPr>
        <p:blipFill>
          <a:blip r:embed="rId2" cstate="print"/>
          <a:srcRect r="47455" b="26326"/>
          <a:stretch>
            <a:fillRect/>
          </a:stretch>
        </p:blipFill>
        <p:spPr>
          <a:xfrm>
            <a:off x="0" y="0"/>
            <a:ext cx="1214414" cy="109819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357298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Условия реализации потребности в уходе и присмотре</a:t>
            </a:r>
            <a:r>
              <a:rPr lang="ru-RU" dirty="0" smtClean="0">
                <a:solidFill>
                  <a:srgbClr val="00B050"/>
                </a:solidFill>
              </a:rPr>
              <a:t/>
            </a:r>
            <a:br>
              <a:rPr lang="ru-RU" dirty="0" smtClean="0">
                <a:solidFill>
                  <a:srgbClr val="00B050"/>
                </a:solidFill>
              </a:rPr>
            </a:b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1785918" y="2643182"/>
            <a:ext cx="8229600" cy="2257428"/>
          </a:xfrm>
        </p:spPr>
        <p:txBody>
          <a:bodyPr>
            <a:normAutofit lnSpcReduction="10000"/>
          </a:bodyPr>
          <a:lstStyle/>
          <a:p>
            <a:pPr>
              <a:buClr>
                <a:srgbClr val="7030A0"/>
              </a:buCl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tx2"/>
                </a:solidFill>
              </a:rPr>
              <a:t>День недели </a:t>
            </a:r>
          </a:p>
          <a:p>
            <a:pPr>
              <a:buClr>
                <a:srgbClr val="7030A0"/>
              </a:buCl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tx2"/>
                </a:solidFill>
              </a:rPr>
              <a:t>Время </a:t>
            </a:r>
          </a:p>
          <a:p>
            <a:pPr>
              <a:buClr>
                <a:srgbClr val="7030A0"/>
              </a:buCl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tx2"/>
                </a:solidFill>
              </a:rPr>
              <a:t>Вид деятельности</a:t>
            </a:r>
            <a:r>
              <a:rPr lang="ru-RU" b="1" baseline="0" dirty="0" smtClean="0">
                <a:solidFill>
                  <a:schemeClr val="tx2"/>
                </a:solidFill>
              </a:rPr>
              <a:t> </a:t>
            </a:r>
            <a:endParaRPr lang="ru-RU" b="1" dirty="0" smtClean="0">
              <a:solidFill>
                <a:schemeClr val="tx2"/>
              </a:solidFill>
            </a:endParaRPr>
          </a:p>
          <a:p>
            <a:pPr>
              <a:buClr>
                <a:srgbClr val="7030A0"/>
              </a:buCl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tx2"/>
                </a:solidFill>
              </a:rPr>
              <a:t>Вид помощи </a:t>
            </a:r>
          </a:p>
          <a:p>
            <a:pPr>
              <a:buFont typeface="Wingdings" pitchFamily="2" charset="2"/>
              <a:buChar char="Ø"/>
            </a:pPr>
            <a:endParaRPr lang="ru-RU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бэйдж.jpg"/>
          <p:cNvPicPr>
            <a:picLocks noChangeAspect="1"/>
          </p:cNvPicPr>
          <p:nvPr/>
        </p:nvPicPr>
        <p:blipFill>
          <a:blip r:embed="rId2" cstate="print"/>
          <a:srcRect r="47455" b="26326"/>
          <a:stretch>
            <a:fillRect/>
          </a:stretch>
        </p:blipFill>
        <p:spPr>
          <a:xfrm rot="10800000">
            <a:off x="7929586" y="5759803"/>
            <a:ext cx="1214414" cy="1098197"/>
          </a:xfrm>
          <a:prstGeom prst="rect">
            <a:avLst/>
          </a:prstGeom>
        </p:spPr>
      </p:pic>
      <p:pic>
        <p:nvPicPr>
          <p:cNvPr id="4" name="Рисунок 3" descr="бэйдж.jpg"/>
          <p:cNvPicPr>
            <a:picLocks noChangeAspect="1"/>
          </p:cNvPicPr>
          <p:nvPr/>
        </p:nvPicPr>
        <p:blipFill>
          <a:blip r:embed="rId2" cstate="print"/>
          <a:srcRect r="47455" b="26326"/>
          <a:stretch>
            <a:fillRect/>
          </a:stretch>
        </p:blipFill>
        <p:spPr>
          <a:xfrm>
            <a:off x="0" y="0"/>
            <a:ext cx="1214414" cy="109819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8572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Индивидуальный учебный план </a:t>
            </a:r>
            <a:b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857364"/>
            <a:ext cx="8229600" cy="4525963"/>
          </a:xfrm>
        </p:spPr>
        <p:txBody>
          <a:bodyPr/>
          <a:lstStyle/>
          <a:p>
            <a:pPr>
              <a:buClr>
                <a:srgbClr val="7030A0"/>
              </a:buCl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tx2"/>
                </a:solidFill>
              </a:rPr>
              <a:t> Учебная деятельность </a:t>
            </a:r>
          </a:p>
          <a:p>
            <a:pPr>
              <a:buClr>
                <a:srgbClr val="7030A0"/>
              </a:buCl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tx2"/>
                </a:solidFill>
              </a:rPr>
              <a:t> Коррекционно-развивающие занятия</a:t>
            </a:r>
          </a:p>
          <a:p>
            <a:pPr>
              <a:buClr>
                <a:srgbClr val="7030A0"/>
              </a:buCl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tx2"/>
                </a:solidFill>
              </a:rPr>
              <a:t> Логопедические занятия </a:t>
            </a:r>
          </a:p>
          <a:p>
            <a:pPr>
              <a:buClr>
                <a:srgbClr val="7030A0"/>
              </a:buCl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tx2"/>
                </a:solidFill>
              </a:rPr>
              <a:t> Внеурочная деятельность </a:t>
            </a:r>
          </a:p>
          <a:p>
            <a:endParaRPr lang="ru-RU" b="1" dirty="0" smtClean="0">
              <a:solidFill>
                <a:schemeClr val="tx2"/>
              </a:solidFill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бэйдж.jpg"/>
          <p:cNvPicPr>
            <a:picLocks noChangeAspect="1"/>
          </p:cNvPicPr>
          <p:nvPr/>
        </p:nvPicPr>
        <p:blipFill>
          <a:blip r:embed="rId2" cstate="print"/>
          <a:srcRect r="47455" b="26326"/>
          <a:stretch>
            <a:fillRect/>
          </a:stretch>
        </p:blipFill>
        <p:spPr>
          <a:xfrm rot="10800000">
            <a:off x="7929586" y="5759803"/>
            <a:ext cx="1214414" cy="1098197"/>
          </a:xfrm>
          <a:prstGeom prst="rect">
            <a:avLst/>
          </a:prstGeom>
        </p:spPr>
      </p:pic>
      <p:pic>
        <p:nvPicPr>
          <p:cNvPr id="4" name="Рисунок 3" descr="бэйдж.jpg"/>
          <p:cNvPicPr>
            <a:picLocks noChangeAspect="1"/>
          </p:cNvPicPr>
          <p:nvPr/>
        </p:nvPicPr>
        <p:blipFill>
          <a:blip r:embed="rId2" cstate="print"/>
          <a:srcRect r="47455" b="26326"/>
          <a:stretch>
            <a:fillRect/>
          </a:stretch>
        </p:blipFill>
        <p:spPr>
          <a:xfrm>
            <a:off x="0" y="0"/>
            <a:ext cx="1214414" cy="109819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Учебная деятельность</a:t>
            </a:r>
            <a:endParaRPr lang="ru-RU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43042" y="1571612"/>
            <a:ext cx="8229600" cy="4329130"/>
          </a:xfrm>
        </p:spPr>
        <p:txBody>
          <a:bodyPr>
            <a:normAutofit fontScale="775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tx2"/>
                </a:solidFill>
              </a:rPr>
              <a:t>Русский язык 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tx2"/>
                </a:solidFill>
              </a:rPr>
              <a:t>Чтение 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tx2"/>
                </a:solidFill>
              </a:rPr>
              <a:t>Речевая практика 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tx2"/>
                </a:solidFill>
              </a:rPr>
              <a:t>Математика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tx2"/>
                </a:solidFill>
              </a:rPr>
              <a:t> Мир природы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tx2"/>
                </a:solidFill>
              </a:rPr>
              <a:t>Физкультура 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tx2"/>
                </a:solidFill>
              </a:rPr>
              <a:t>Музыка 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tx2"/>
                </a:solidFill>
              </a:rPr>
              <a:t>Изобразительное </a:t>
            </a:r>
            <a:r>
              <a:rPr lang="ru-RU" b="1" dirty="0" err="1" smtClean="0">
                <a:solidFill>
                  <a:schemeClr val="tx2"/>
                </a:solidFill>
              </a:rPr>
              <a:t>искуство</a:t>
            </a:r>
            <a:r>
              <a:rPr lang="ru-RU" b="1" dirty="0" smtClean="0">
                <a:solidFill>
                  <a:schemeClr val="tx2"/>
                </a:solidFill>
              </a:rPr>
              <a:t> 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tx2"/>
                </a:solidFill>
              </a:rPr>
              <a:t>Труд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tx2"/>
                </a:solidFill>
              </a:rPr>
              <a:t>Ритмика 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tx2"/>
                </a:solidFill>
              </a:rPr>
              <a:t>ЛФК </a:t>
            </a:r>
          </a:p>
          <a:p>
            <a:pPr>
              <a:buFont typeface="Wingdings" pitchFamily="2" charset="2"/>
              <a:buChar char="Ø"/>
            </a:pPr>
            <a:endParaRPr lang="ru-RU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бэйдж.jpg"/>
          <p:cNvPicPr>
            <a:picLocks noChangeAspect="1"/>
          </p:cNvPicPr>
          <p:nvPr/>
        </p:nvPicPr>
        <p:blipFill>
          <a:blip r:embed="rId2" cstate="print"/>
          <a:srcRect r="47455" b="26326"/>
          <a:stretch>
            <a:fillRect/>
          </a:stretch>
        </p:blipFill>
        <p:spPr>
          <a:xfrm rot="10800000">
            <a:off x="7929586" y="5759803"/>
            <a:ext cx="1214414" cy="1098197"/>
          </a:xfrm>
          <a:prstGeom prst="rect">
            <a:avLst/>
          </a:prstGeom>
        </p:spPr>
      </p:pic>
      <p:pic>
        <p:nvPicPr>
          <p:cNvPr id="5" name="Рисунок 4" descr="бэйдж.jpg"/>
          <p:cNvPicPr>
            <a:picLocks noChangeAspect="1"/>
          </p:cNvPicPr>
          <p:nvPr/>
        </p:nvPicPr>
        <p:blipFill>
          <a:blip r:embed="rId3" cstate="print"/>
          <a:srcRect r="47455" b="26326"/>
          <a:stretch>
            <a:fillRect/>
          </a:stretch>
        </p:blipFill>
        <p:spPr>
          <a:xfrm>
            <a:off x="0" y="1"/>
            <a:ext cx="1000100" cy="90439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ru-RU" sz="4000" b="1" dirty="0" smtClean="0">
                <a:solidFill>
                  <a:schemeClr val="accent3">
                    <a:lumMod val="75000"/>
                  </a:schemeClr>
                </a:solidFill>
              </a:rPr>
              <a:t>Коррекционно-развивающие занятия </a:t>
            </a:r>
            <a:r>
              <a:rPr lang="ru-RU" alt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chemeClr val="tx2"/>
                </a:solidFill>
              </a:rPr>
              <a:t>Содержание коррекционных курсов 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/>
              <a:t>Развитие психомоторики и сенсорных процессов </a:t>
            </a:r>
          </a:p>
          <a:p>
            <a:pPr>
              <a:buFont typeface="Wingdings" pitchFamily="2" charset="2"/>
              <a:buChar char="Ø"/>
            </a:pPr>
            <a:r>
              <a:rPr lang="ru-RU" b="1" dirty="0" err="1" smtClean="0"/>
              <a:t>Психокоррекция</a:t>
            </a:r>
            <a:r>
              <a:rPr lang="ru-RU" b="1" dirty="0" smtClean="0"/>
              <a:t>  познавательной деятельности 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/>
              <a:t>Развитие эмоционально-волевой сферы 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tx2"/>
                </a:solidFill>
              </a:rPr>
              <a:t>Содержание логопедической работы 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/>
              <a:t>Сенсорное развитие 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/>
              <a:t>Развитие общей и мелкой моторики 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/>
              <a:t>Ознакомление с окружающей действительностью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248</TotalTime>
  <Words>922</Words>
  <Application>Microsoft Office PowerPoint</Application>
  <PresentationFormat>Экран (4:3)</PresentationFormat>
  <Paragraphs>188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 СИПР-  СПЕЦИАЛЬНАЯ ИНДИВИДУАЛЬНАЯ  ПРОГРАММА РАЗВИТИЯ </vt:lpstr>
      <vt:lpstr>Порядок разработки СИПР</vt:lpstr>
      <vt:lpstr>Структура СИПР. </vt:lpstr>
      <vt:lpstr>Индивидуальные сведения  о ребёнке </vt:lpstr>
      <vt:lpstr>Психолого-педагогическая характеристика  </vt:lpstr>
      <vt:lpstr>Условия реализации потребности в уходе и присмотре </vt:lpstr>
      <vt:lpstr>Индивидуальный учебный план  </vt:lpstr>
      <vt:lpstr>Учебная деятельность</vt:lpstr>
      <vt:lpstr>Коррекционно-развивающие занятия  </vt:lpstr>
      <vt:lpstr>Внеурочная деятельность </vt:lpstr>
      <vt:lpstr>Базовые учебные действия. </vt:lpstr>
      <vt:lpstr>Слайд 12</vt:lpstr>
      <vt:lpstr>Слайд 13</vt:lpstr>
      <vt:lpstr>Слайд 14</vt:lpstr>
      <vt:lpstr>Слайд 15</vt:lpstr>
      <vt:lpstr>Для отслеживания динамики  используется  следующая система оценок: </vt:lpstr>
      <vt:lpstr> Программа сотрудничества с семьей. </vt:lpstr>
      <vt:lpstr> Программа сотрудничества с семьей</vt:lpstr>
      <vt:lpstr>Средства мониторинга и оценки динамики обучения</vt:lpstr>
      <vt:lpstr> </vt:lpstr>
      <vt:lpstr>Перечень необходимых технических средств и дидактических материалов. </vt:lpstr>
      <vt:lpstr>Специалисты, участвующие в реализации СИПР.   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СПЕЦИАЛЬНАЯ ИНДИВИДУАЛЬНАЯ  ПРОГРАММА РАЗВИТИЯ</dc:title>
  <dc:creator>User27</dc:creator>
  <cp:lastModifiedBy>User</cp:lastModifiedBy>
  <cp:revision>37</cp:revision>
  <dcterms:created xsi:type="dcterms:W3CDTF">2017-03-12T22:57:18Z</dcterms:created>
  <dcterms:modified xsi:type="dcterms:W3CDTF">2017-09-19T03:55:52Z</dcterms:modified>
</cp:coreProperties>
</file>