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4572008"/>
            <a:ext cx="6400800" cy="1643074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Смертина</a:t>
            </a:r>
            <a:r>
              <a:rPr lang="ru-RU" dirty="0" smtClean="0"/>
              <a:t> Елена Викторовна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МБОУ «СОШ №4 имени В.В.Бианки»</a:t>
            </a:r>
          </a:p>
          <a:p>
            <a:r>
              <a:rPr lang="ru-RU" dirty="0" smtClean="0"/>
              <a:t>10.01.2017 год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57298"/>
            <a:ext cx="9001156" cy="20717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sz="3600" b="1" dirty="0" smtClean="0"/>
              <a:t>Воспитательная работа в начальных классах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через организацию внеурочной 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428868"/>
            <a:ext cx="3143272" cy="419102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674447">
            <a:off x="6044025" y="114679"/>
            <a:ext cx="3048000" cy="3048000"/>
          </a:xfrm>
          <a:prstGeom prst="ellipse">
            <a:avLst/>
          </a:prstGeom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«Бусинка»</a:t>
            </a:r>
            <a:endParaRPr lang="ru-RU" b="1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 rot="20695373">
            <a:off x="343959" y="201060"/>
            <a:ext cx="3048000" cy="3048000"/>
          </a:xfrm>
          <a:prstGeom prst="ellipse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F38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2071678"/>
            <a:ext cx="3929090" cy="32976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«Азбука Добра»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Познаю мир и себя</a:t>
            </a:r>
            <a:endParaRPr lang="ru-RU" b="1" dirty="0"/>
          </a:p>
        </p:txBody>
      </p:sp>
      <p:pic>
        <p:nvPicPr>
          <p:cNvPr id="4" name="Содержимое 3" descr="DSCF246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17578" t="1563" r="20312" b="18749"/>
          <a:stretch>
            <a:fillRect/>
          </a:stretch>
        </p:blipFill>
        <p:spPr>
          <a:xfrm>
            <a:off x="2857488" y="1928802"/>
            <a:ext cx="3786214" cy="3643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Организация внеурочной деятельности обучающихся является одним из важных направлений развития воспитательной работы школы, показателем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социального опыта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Воспитание </a:t>
            </a:r>
            <a:r>
              <a:rPr lang="ru-RU" dirty="0" smtClean="0"/>
              <a:t>- социальное взаимодействие педагога и воспитанника, ориентированное на сознательное овладение детьми социальным и духовным опытом, формирование у них социально значимых ценностей и социально адекватных приемов поведения.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Отличительной особенностью стандартов второго поколения </a:t>
            </a:r>
            <a:r>
              <a:rPr lang="ru-RU" dirty="0" smtClean="0"/>
              <a:t>является требование </a:t>
            </a:r>
            <a:r>
              <a:rPr lang="ru-RU" b="1" dirty="0" smtClean="0"/>
              <a:t>организации внеурочной деятельности учащихся </a:t>
            </a:r>
            <a:r>
              <a:rPr lang="ru-RU" dirty="0" smtClean="0"/>
              <a:t>как неотъемлемой части образовательного процесса в школе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Под внеурочной деятельностью </a:t>
            </a:r>
            <a:r>
              <a:rPr lang="ru-RU" dirty="0" smtClean="0"/>
              <a:t>в рамках реализации ФГОС НОО следует понимать деятельность, осуществляемую в формах, </a:t>
            </a:r>
            <a:r>
              <a:rPr lang="ru-RU" b="1" dirty="0" smtClean="0"/>
              <a:t>отличных от классно-урочной,  организуемую во внеурочное время,</a:t>
            </a:r>
            <a:r>
              <a:rPr lang="ru-RU" dirty="0" smtClean="0"/>
              <a:t>  для удовлетворения потребностей учащихся в содержательном досуге, их участии в самоуправлении и общественно-полезной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28670"/>
            <a:ext cx="7772400" cy="142876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Основными задачами воспитания на современном этапе развития нашего общества являются: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714620"/>
            <a:ext cx="7772400" cy="3305180"/>
          </a:xfrm>
        </p:spPr>
        <p:txBody>
          <a:bodyPr/>
          <a:lstStyle/>
          <a:p>
            <a:r>
              <a:rPr lang="ru-RU" dirty="0" smtClean="0"/>
              <a:t>формирование у обучающихся гражданской ответственности и правового самосознания, духовности и культуры, инициативности, самостоятельности, способности к успешной социализации в обществе.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Внеурочная деятельность оказывает существенное воспитательное воздействие на обучающихся</a:t>
            </a:r>
            <a:r>
              <a:rPr lang="ru-RU" dirty="0" smtClean="0"/>
              <a:t>: способствует возникновению у ребенка потребности в саморазвитии; формирует у ребенка готовность и привычку к творческой деятельности; повышает собственную самооценку ученика, его статус в глазах сверстников, педагогов, родителей.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57232"/>
            <a:ext cx="7772400" cy="15001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 </a:t>
            </a:r>
            <a:r>
              <a:rPr lang="ru-RU" sz="3100" b="1" dirty="0" smtClean="0"/>
              <a:t>Внеурочная деятельность в начальной школе позволяет решить ещё целый ряд очень важных задач:</a:t>
            </a:r>
            <a:r>
              <a:rPr lang="ru-RU" sz="2700" b="1" dirty="0" smtClean="0"/>
              <a:t> </a:t>
            </a:r>
            <a:endParaRPr lang="ru-RU" sz="2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928934"/>
            <a:ext cx="7772400" cy="3090866"/>
          </a:xfrm>
        </p:spPr>
        <p:txBody>
          <a:bodyPr/>
          <a:lstStyle/>
          <a:p>
            <a:pPr lvl="0"/>
            <a:r>
              <a:rPr lang="ru-RU" dirty="0" smtClean="0"/>
              <a:t>обеспечить благоприятную адаптацию ребенка в школе; </a:t>
            </a:r>
          </a:p>
          <a:p>
            <a:pPr lvl="0"/>
            <a:r>
              <a:rPr lang="ru-RU" dirty="0" smtClean="0"/>
              <a:t>улучшить условия для развития ребенка; </a:t>
            </a:r>
          </a:p>
          <a:p>
            <a:pPr lvl="0"/>
            <a:r>
              <a:rPr lang="ru-RU" dirty="0" smtClean="0"/>
              <a:t>учесть возрастные и индивидуальные особенности обучающихся.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Внеурочная деятельность в школе организуется по направлениям развития личности: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спортивно-оздоровительное </a:t>
            </a:r>
          </a:p>
          <a:p>
            <a:pPr lvl="0"/>
            <a:r>
              <a:rPr lang="ru-RU" dirty="0" smtClean="0"/>
              <a:t> духовно-нравственное </a:t>
            </a:r>
          </a:p>
          <a:p>
            <a:pPr lvl="0"/>
            <a:r>
              <a:rPr lang="ru-RU" dirty="0" smtClean="0"/>
              <a:t>Социальное </a:t>
            </a:r>
          </a:p>
          <a:p>
            <a:pPr lvl="0"/>
            <a:r>
              <a:rPr lang="ru-RU" dirty="0" err="1" smtClean="0"/>
              <a:t>Общеинтеллектуальное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 Общекультурное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Школьный театр «Петрушка»</a:t>
            </a:r>
            <a:endParaRPr lang="ru-RU" b="1" dirty="0"/>
          </a:p>
        </p:txBody>
      </p:sp>
      <p:pic>
        <p:nvPicPr>
          <p:cNvPr id="25602" name="Picture 2" descr="D:\1. Моя работа))))\фото 4б -школа 4\ФОТО МОЕГО КЛАССА 2012-2015уч.год\DSCF316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857364"/>
            <a:ext cx="6096000" cy="4286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DSCF3163.JPG"/>
          <p:cNvPicPr>
            <a:picLocks noChangeAspect="1"/>
          </p:cNvPicPr>
          <p:nvPr/>
        </p:nvPicPr>
        <p:blipFill>
          <a:blip r:embed="rId3" cstate="print"/>
          <a:srcRect l="1013" t="1888" r="-615" b="-40"/>
          <a:stretch>
            <a:fillRect/>
          </a:stretch>
        </p:blipFill>
        <p:spPr>
          <a:xfrm>
            <a:off x="1500166" y="1643050"/>
            <a:ext cx="6500858" cy="47149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_45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1857364"/>
            <a:ext cx="5715040" cy="42718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 descr="DSCF48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1500174"/>
            <a:ext cx="3714758" cy="49530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F4766.JPG"/>
          <p:cNvPicPr>
            <a:picLocks noChangeAspect="1"/>
          </p:cNvPicPr>
          <p:nvPr/>
        </p:nvPicPr>
        <p:blipFill>
          <a:blip r:embed="rId6" cstate="print"/>
          <a:srcRect l="15625" t="10416" r="15625" b="9375"/>
          <a:stretch>
            <a:fillRect/>
          </a:stretch>
        </p:blipFill>
        <p:spPr>
          <a:xfrm>
            <a:off x="4071934" y="1571612"/>
            <a:ext cx="4500562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91</TotalTime>
  <Words>255</Words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  Воспитательная работа в начальных классах  через организацию внеурочной деятельности.  </vt:lpstr>
      <vt:lpstr>Слайд 2</vt:lpstr>
      <vt:lpstr>Слайд 3</vt:lpstr>
      <vt:lpstr>Слайд 4</vt:lpstr>
      <vt:lpstr>Основными задачами воспитания на современном этапе развития нашего общества являются:</vt:lpstr>
      <vt:lpstr>Слайд 6</vt:lpstr>
      <vt:lpstr>  Внеурочная деятельность в начальной школе позволяет решить ещё целый ряд очень важных задач: </vt:lpstr>
      <vt:lpstr>Внеурочная деятельность в школе организуется по направлениям развития личности:</vt:lpstr>
      <vt:lpstr>Школьный театр «Петрушка»</vt:lpstr>
      <vt:lpstr>«Бусинка»</vt:lpstr>
      <vt:lpstr>«Азбука Добра»</vt:lpstr>
      <vt:lpstr>Познаю мир и себя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средствами дополнительного образования (внеурочная деятельность). </dc:title>
  <dc:creator>Алексей</dc:creator>
  <cp:lastModifiedBy>Алексей</cp:lastModifiedBy>
  <cp:revision>12</cp:revision>
  <dcterms:created xsi:type="dcterms:W3CDTF">2017-01-09T11:35:06Z</dcterms:created>
  <dcterms:modified xsi:type="dcterms:W3CDTF">2017-09-19T14:22:17Z</dcterms:modified>
</cp:coreProperties>
</file>