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3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6339F-0E5C-4BEC-A714-A37281354C5E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E528E3C-1F3A-4780-900F-FF045CCC8BF8}">
      <dgm:prSet custT="1"/>
      <dgm:spPr/>
      <dgm:t>
        <a:bodyPr/>
        <a:lstStyle/>
        <a:p>
          <a:pPr rtl="0"/>
          <a:r>
            <a:rPr lang="ru-RU" sz="2400" b="1" i="1" dirty="0" smtClean="0"/>
            <a:t>Возникновение «Северного» и «Южного» обществ.</a:t>
          </a:r>
          <a:endParaRPr lang="ru-RU" sz="2400" dirty="0"/>
        </a:p>
      </dgm:t>
    </dgm:pt>
    <dgm:pt modelId="{3626B87A-1C34-424C-AD89-DFDAF7AF0E1C}" type="parTrans" cxnId="{91470F2B-BF18-4172-8BFD-931A0755290E}">
      <dgm:prSet/>
      <dgm:spPr/>
      <dgm:t>
        <a:bodyPr/>
        <a:lstStyle/>
        <a:p>
          <a:endParaRPr lang="ru-RU"/>
        </a:p>
      </dgm:t>
    </dgm:pt>
    <dgm:pt modelId="{04AB700F-164D-462A-ACEE-8908CBB0FD40}" type="sibTrans" cxnId="{91470F2B-BF18-4172-8BFD-931A0755290E}">
      <dgm:prSet/>
      <dgm:spPr/>
      <dgm:t>
        <a:bodyPr/>
        <a:lstStyle/>
        <a:p>
          <a:endParaRPr lang="ru-RU"/>
        </a:p>
      </dgm:t>
    </dgm:pt>
    <dgm:pt modelId="{EDA254E9-B9DA-4F7D-9210-C8DD91EEB76C}">
      <dgm:prSet custT="1"/>
      <dgm:spPr/>
      <dgm:t>
        <a:bodyPr/>
        <a:lstStyle/>
        <a:p>
          <a:pPr rtl="0"/>
          <a:r>
            <a:rPr lang="ru-RU" sz="2400" b="1" i="1" dirty="0" smtClean="0"/>
            <a:t>«Конституция» Н. Муравьева и «Русская правда» П. Пестеля.</a:t>
          </a:r>
          <a:endParaRPr lang="ru-RU" sz="2400" dirty="0"/>
        </a:p>
      </dgm:t>
    </dgm:pt>
    <dgm:pt modelId="{139C8198-868A-4678-99F6-3761C9E65F97}" type="parTrans" cxnId="{49B50333-C618-4065-8872-1F27DA69C05F}">
      <dgm:prSet/>
      <dgm:spPr/>
      <dgm:t>
        <a:bodyPr/>
        <a:lstStyle/>
        <a:p>
          <a:endParaRPr lang="ru-RU"/>
        </a:p>
      </dgm:t>
    </dgm:pt>
    <dgm:pt modelId="{9976A8A1-2548-4D95-94E9-043A47C8137F}" type="sibTrans" cxnId="{49B50333-C618-4065-8872-1F27DA69C05F}">
      <dgm:prSet/>
      <dgm:spPr/>
      <dgm:t>
        <a:bodyPr/>
        <a:lstStyle/>
        <a:p>
          <a:endParaRPr lang="ru-RU"/>
        </a:p>
      </dgm:t>
    </dgm:pt>
    <dgm:pt modelId="{38F1CE07-6EB6-46F8-B551-43068B260B6E}">
      <dgm:prSet custT="1"/>
      <dgm:spPr/>
      <dgm:t>
        <a:bodyPr/>
        <a:lstStyle/>
        <a:p>
          <a:pPr rtl="0"/>
          <a:r>
            <a:rPr lang="ru-RU" sz="2400" b="1" i="1" dirty="0" smtClean="0"/>
            <a:t>Династический кризис 1825 г.</a:t>
          </a:r>
          <a:endParaRPr lang="ru-RU" sz="2400" dirty="0"/>
        </a:p>
      </dgm:t>
    </dgm:pt>
    <dgm:pt modelId="{4E6CBFA7-C7A7-4BE1-8F45-7A2E2734531E}" type="parTrans" cxnId="{8DE7E136-7932-4943-9C5E-69F22EC04B80}">
      <dgm:prSet/>
      <dgm:spPr/>
      <dgm:t>
        <a:bodyPr/>
        <a:lstStyle/>
        <a:p>
          <a:endParaRPr lang="ru-RU"/>
        </a:p>
      </dgm:t>
    </dgm:pt>
    <dgm:pt modelId="{9C49DBFB-96AE-46A5-AF91-9B54213A3041}" type="sibTrans" cxnId="{8DE7E136-7932-4943-9C5E-69F22EC04B80}">
      <dgm:prSet/>
      <dgm:spPr/>
      <dgm:t>
        <a:bodyPr/>
        <a:lstStyle/>
        <a:p>
          <a:endParaRPr lang="ru-RU"/>
        </a:p>
      </dgm:t>
    </dgm:pt>
    <dgm:pt modelId="{D06AB2AD-BC77-45B4-A872-9C57D66DC191}">
      <dgm:prSet custT="1"/>
      <dgm:spPr/>
      <dgm:t>
        <a:bodyPr/>
        <a:lstStyle/>
        <a:p>
          <a:pPr rtl="0"/>
          <a:r>
            <a:rPr lang="ru-RU" sz="2400" b="1" i="1" dirty="0" smtClean="0"/>
            <a:t>Декабристы на Сенатской площади. Восстание Черниговского полка.</a:t>
          </a:r>
          <a:endParaRPr lang="ru-RU" sz="2400" dirty="0"/>
        </a:p>
      </dgm:t>
    </dgm:pt>
    <dgm:pt modelId="{40A435A9-C172-4806-98F2-D42AE27E6ADB}" type="parTrans" cxnId="{D0CE773C-0DAD-44B0-B36A-9462C1769102}">
      <dgm:prSet/>
      <dgm:spPr/>
      <dgm:t>
        <a:bodyPr/>
        <a:lstStyle/>
        <a:p>
          <a:endParaRPr lang="ru-RU"/>
        </a:p>
      </dgm:t>
    </dgm:pt>
    <dgm:pt modelId="{4A34683D-F272-4A31-B82E-88683C901469}" type="sibTrans" cxnId="{D0CE773C-0DAD-44B0-B36A-9462C1769102}">
      <dgm:prSet/>
      <dgm:spPr/>
      <dgm:t>
        <a:bodyPr/>
        <a:lstStyle/>
        <a:p>
          <a:endParaRPr lang="ru-RU"/>
        </a:p>
      </dgm:t>
    </dgm:pt>
    <dgm:pt modelId="{1DE93D43-F851-4D26-9524-7C3E8C05ACAB}">
      <dgm:prSet custT="1"/>
      <dgm:spPr/>
      <dgm:t>
        <a:bodyPr/>
        <a:lstStyle/>
        <a:p>
          <a:pPr rtl="0"/>
          <a:r>
            <a:rPr lang="ru-RU" sz="2400" b="1" i="1" dirty="0" smtClean="0"/>
            <a:t>Суд над декабристами.</a:t>
          </a:r>
          <a:endParaRPr lang="ru-RU" sz="2400" dirty="0"/>
        </a:p>
      </dgm:t>
    </dgm:pt>
    <dgm:pt modelId="{252C40E6-56AB-40AD-BB57-8A29ED47AC22}" type="parTrans" cxnId="{BD5FFA51-F3BD-4908-A8E7-C0E5C00FBEDA}">
      <dgm:prSet/>
      <dgm:spPr/>
      <dgm:t>
        <a:bodyPr/>
        <a:lstStyle/>
        <a:p>
          <a:endParaRPr lang="ru-RU"/>
        </a:p>
      </dgm:t>
    </dgm:pt>
    <dgm:pt modelId="{6A752C91-7947-4CA0-90D9-613F640815E5}" type="sibTrans" cxnId="{BD5FFA51-F3BD-4908-A8E7-C0E5C00FBEDA}">
      <dgm:prSet/>
      <dgm:spPr/>
      <dgm:t>
        <a:bodyPr/>
        <a:lstStyle/>
        <a:p>
          <a:endParaRPr lang="ru-RU"/>
        </a:p>
      </dgm:t>
    </dgm:pt>
    <dgm:pt modelId="{69597017-C638-46A2-8758-956CD98328C7}">
      <dgm:prSet custT="1"/>
      <dgm:spPr/>
      <dgm:t>
        <a:bodyPr/>
        <a:lstStyle/>
        <a:p>
          <a:pPr rtl="0"/>
          <a:r>
            <a:rPr lang="ru-RU" sz="2400" b="1" i="1" dirty="0" smtClean="0"/>
            <a:t>Историческое значение восстания Декабристов</a:t>
          </a:r>
          <a:r>
            <a:rPr lang="ru-RU" sz="2000" b="1" i="1" dirty="0" smtClean="0"/>
            <a:t>.</a:t>
          </a:r>
          <a:endParaRPr lang="ru-RU" sz="2000" b="1" i="1" dirty="0"/>
        </a:p>
      </dgm:t>
    </dgm:pt>
    <dgm:pt modelId="{902857E4-7C30-485E-AA72-560C1CFD6575}" type="parTrans" cxnId="{549AA459-804B-483E-A2EA-6C87C5198749}">
      <dgm:prSet/>
      <dgm:spPr/>
      <dgm:t>
        <a:bodyPr/>
        <a:lstStyle/>
        <a:p>
          <a:endParaRPr lang="ru-RU"/>
        </a:p>
      </dgm:t>
    </dgm:pt>
    <dgm:pt modelId="{DA294BFB-A1EA-4C20-A467-2CFCE50C8F2D}" type="sibTrans" cxnId="{549AA459-804B-483E-A2EA-6C87C5198749}">
      <dgm:prSet/>
      <dgm:spPr/>
      <dgm:t>
        <a:bodyPr/>
        <a:lstStyle/>
        <a:p>
          <a:endParaRPr lang="ru-RU"/>
        </a:p>
      </dgm:t>
    </dgm:pt>
    <dgm:pt modelId="{885B4309-FAF2-4541-A177-B49BAA647D52}">
      <dgm:prSet custT="1"/>
      <dgm:spPr/>
      <dgm:t>
        <a:bodyPr/>
        <a:lstStyle/>
        <a:p>
          <a:pPr rtl="0"/>
          <a:r>
            <a:rPr lang="ru-RU" sz="2400" b="1" i="1" dirty="0" smtClean="0"/>
            <a:t>Причины возникновения декабристского движения  </a:t>
          </a:r>
          <a:endParaRPr lang="ru-RU" sz="2400" b="1" i="1" dirty="0"/>
        </a:p>
      </dgm:t>
    </dgm:pt>
    <dgm:pt modelId="{82B21D78-54C2-4042-8D56-8E4144B173F1}" type="parTrans" cxnId="{AC85649C-3986-4460-B31C-6E3973E7C911}">
      <dgm:prSet/>
      <dgm:spPr/>
      <dgm:t>
        <a:bodyPr/>
        <a:lstStyle/>
        <a:p>
          <a:endParaRPr lang="ru-RU"/>
        </a:p>
      </dgm:t>
    </dgm:pt>
    <dgm:pt modelId="{B788E0A2-2707-4C11-9630-826EA5394EEF}" type="sibTrans" cxnId="{AC85649C-3986-4460-B31C-6E3973E7C911}">
      <dgm:prSet/>
      <dgm:spPr/>
      <dgm:t>
        <a:bodyPr/>
        <a:lstStyle/>
        <a:p>
          <a:endParaRPr lang="ru-RU"/>
        </a:p>
      </dgm:t>
    </dgm:pt>
    <dgm:pt modelId="{D5E74C64-7A00-429E-9B3F-A7BC17657AAE}" type="pres">
      <dgm:prSet presAssocID="{9C36339F-0E5C-4BEC-A714-A37281354C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AB0D10-91D9-4246-B825-39A48C8DA198}" type="pres">
      <dgm:prSet presAssocID="{885B4309-FAF2-4541-A177-B49BAA647D52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94276-9B1A-4444-97E7-4C68ACF4AC0C}" type="pres">
      <dgm:prSet presAssocID="{B788E0A2-2707-4C11-9630-826EA5394EEF}" presName="spacer" presStyleCnt="0"/>
      <dgm:spPr/>
    </dgm:pt>
    <dgm:pt modelId="{E0484DDD-73F5-4C37-92D9-F22D470AA041}" type="pres">
      <dgm:prSet presAssocID="{AE528E3C-1F3A-4780-900F-FF045CCC8BF8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4F6C4-8C07-4FD3-9418-0052DD97C89B}" type="pres">
      <dgm:prSet presAssocID="{04AB700F-164D-462A-ACEE-8908CBB0FD40}" presName="spacer" presStyleCnt="0"/>
      <dgm:spPr/>
    </dgm:pt>
    <dgm:pt modelId="{D14AF77F-24E4-484F-A809-760954B98EFA}" type="pres">
      <dgm:prSet presAssocID="{EDA254E9-B9DA-4F7D-9210-C8DD91EEB76C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ABF417-E5A7-4D64-A5EB-33497F4844E9}" type="pres">
      <dgm:prSet presAssocID="{9976A8A1-2548-4D95-94E9-043A47C8137F}" presName="spacer" presStyleCnt="0"/>
      <dgm:spPr/>
    </dgm:pt>
    <dgm:pt modelId="{84AF6B45-0609-4934-9B85-60E33D9AE9C7}" type="pres">
      <dgm:prSet presAssocID="{38F1CE07-6EB6-46F8-B551-43068B260B6E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DAE5A-3B1A-4B15-854D-BD0F9F9819B8}" type="pres">
      <dgm:prSet presAssocID="{9C49DBFB-96AE-46A5-AF91-9B54213A3041}" presName="spacer" presStyleCnt="0"/>
      <dgm:spPr/>
    </dgm:pt>
    <dgm:pt modelId="{E0B20C15-326A-466F-BF24-12E98BC7A1D8}" type="pres">
      <dgm:prSet presAssocID="{D06AB2AD-BC77-45B4-A872-9C57D66DC191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457DC-AC54-4846-834B-C3A83A2DD0D8}" type="pres">
      <dgm:prSet presAssocID="{4A34683D-F272-4A31-B82E-88683C901469}" presName="spacer" presStyleCnt="0"/>
      <dgm:spPr/>
    </dgm:pt>
    <dgm:pt modelId="{86437918-6F7C-4567-976A-53E9732BBB10}" type="pres">
      <dgm:prSet presAssocID="{1DE93D43-F851-4D26-9524-7C3E8C05ACA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E9E525-876F-4804-B0A8-145C9B4DB4E1}" type="pres">
      <dgm:prSet presAssocID="{6A752C91-7947-4CA0-90D9-613F640815E5}" presName="spacer" presStyleCnt="0"/>
      <dgm:spPr/>
    </dgm:pt>
    <dgm:pt modelId="{F47FCF93-EC04-4880-B687-B1D5A79BA47A}" type="pres">
      <dgm:prSet presAssocID="{69597017-C638-46A2-8758-956CD98328C7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CE773C-0DAD-44B0-B36A-9462C1769102}" srcId="{9C36339F-0E5C-4BEC-A714-A37281354C5E}" destId="{D06AB2AD-BC77-45B4-A872-9C57D66DC191}" srcOrd="4" destOrd="0" parTransId="{40A435A9-C172-4806-98F2-D42AE27E6ADB}" sibTransId="{4A34683D-F272-4A31-B82E-88683C901469}"/>
    <dgm:cxn modelId="{B1CAEF7E-D320-4260-BAA9-DF5E3DF0EA7A}" type="presOf" srcId="{AE528E3C-1F3A-4780-900F-FF045CCC8BF8}" destId="{E0484DDD-73F5-4C37-92D9-F22D470AA041}" srcOrd="0" destOrd="0" presId="urn:microsoft.com/office/officeart/2005/8/layout/vList2"/>
    <dgm:cxn modelId="{902AF0A2-2172-4E26-B044-CE9143B0F1B0}" type="presOf" srcId="{38F1CE07-6EB6-46F8-B551-43068B260B6E}" destId="{84AF6B45-0609-4934-9B85-60E33D9AE9C7}" srcOrd="0" destOrd="0" presId="urn:microsoft.com/office/officeart/2005/8/layout/vList2"/>
    <dgm:cxn modelId="{9109E698-1F53-433E-B0EA-12F564BB61FE}" type="presOf" srcId="{D06AB2AD-BC77-45B4-A872-9C57D66DC191}" destId="{E0B20C15-326A-466F-BF24-12E98BC7A1D8}" srcOrd="0" destOrd="0" presId="urn:microsoft.com/office/officeart/2005/8/layout/vList2"/>
    <dgm:cxn modelId="{BD5FFA51-F3BD-4908-A8E7-C0E5C00FBEDA}" srcId="{9C36339F-0E5C-4BEC-A714-A37281354C5E}" destId="{1DE93D43-F851-4D26-9524-7C3E8C05ACAB}" srcOrd="5" destOrd="0" parTransId="{252C40E6-56AB-40AD-BB57-8A29ED47AC22}" sibTransId="{6A752C91-7947-4CA0-90D9-613F640815E5}"/>
    <dgm:cxn modelId="{91470F2B-BF18-4172-8BFD-931A0755290E}" srcId="{9C36339F-0E5C-4BEC-A714-A37281354C5E}" destId="{AE528E3C-1F3A-4780-900F-FF045CCC8BF8}" srcOrd="1" destOrd="0" parTransId="{3626B87A-1C34-424C-AD89-DFDAF7AF0E1C}" sibTransId="{04AB700F-164D-462A-ACEE-8908CBB0FD40}"/>
    <dgm:cxn modelId="{549AA459-804B-483E-A2EA-6C87C5198749}" srcId="{9C36339F-0E5C-4BEC-A714-A37281354C5E}" destId="{69597017-C638-46A2-8758-956CD98328C7}" srcOrd="6" destOrd="0" parTransId="{902857E4-7C30-485E-AA72-560C1CFD6575}" sibTransId="{DA294BFB-A1EA-4C20-A467-2CFCE50C8F2D}"/>
    <dgm:cxn modelId="{203BE2A8-0424-4B0F-82BD-D5E330ADD6D7}" type="presOf" srcId="{EDA254E9-B9DA-4F7D-9210-C8DD91EEB76C}" destId="{D14AF77F-24E4-484F-A809-760954B98EFA}" srcOrd="0" destOrd="0" presId="urn:microsoft.com/office/officeart/2005/8/layout/vList2"/>
    <dgm:cxn modelId="{8DE7E136-7932-4943-9C5E-69F22EC04B80}" srcId="{9C36339F-0E5C-4BEC-A714-A37281354C5E}" destId="{38F1CE07-6EB6-46F8-B551-43068B260B6E}" srcOrd="3" destOrd="0" parTransId="{4E6CBFA7-C7A7-4BE1-8F45-7A2E2734531E}" sibTransId="{9C49DBFB-96AE-46A5-AF91-9B54213A3041}"/>
    <dgm:cxn modelId="{6C454895-7B2A-4BA5-B2A2-3D89814AD04F}" type="presOf" srcId="{9C36339F-0E5C-4BEC-A714-A37281354C5E}" destId="{D5E74C64-7A00-429E-9B3F-A7BC17657AAE}" srcOrd="0" destOrd="0" presId="urn:microsoft.com/office/officeart/2005/8/layout/vList2"/>
    <dgm:cxn modelId="{914FE1E4-5006-49FC-8469-7D6DD2F5FDDF}" type="presOf" srcId="{69597017-C638-46A2-8758-956CD98328C7}" destId="{F47FCF93-EC04-4880-B687-B1D5A79BA47A}" srcOrd="0" destOrd="0" presId="urn:microsoft.com/office/officeart/2005/8/layout/vList2"/>
    <dgm:cxn modelId="{AC85649C-3986-4460-B31C-6E3973E7C911}" srcId="{9C36339F-0E5C-4BEC-A714-A37281354C5E}" destId="{885B4309-FAF2-4541-A177-B49BAA647D52}" srcOrd="0" destOrd="0" parTransId="{82B21D78-54C2-4042-8D56-8E4144B173F1}" sibTransId="{B788E0A2-2707-4C11-9630-826EA5394EEF}"/>
    <dgm:cxn modelId="{13E1EFDC-EC4E-4149-8223-8904FE663335}" type="presOf" srcId="{1DE93D43-F851-4D26-9524-7C3E8C05ACAB}" destId="{86437918-6F7C-4567-976A-53E9732BBB10}" srcOrd="0" destOrd="0" presId="urn:microsoft.com/office/officeart/2005/8/layout/vList2"/>
    <dgm:cxn modelId="{49B50333-C618-4065-8872-1F27DA69C05F}" srcId="{9C36339F-0E5C-4BEC-A714-A37281354C5E}" destId="{EDA254E9-B9DA-4F7D-9210-C8DD91EEB76C}" srcOrd="2" destOrd="0" parTransId="{139C8198-868A-4678-99F6-3761C9E65F97}" sibTransId="{9976A8A1-2548-4D95-94E9-043A47C8137F}"/>
    <dgm:cxn modelId="{B990FBDA-3253-4FF2-B15C-61BCA66B4B3C}" type="presOf" srcId="{885B4309-FAF2-4541-A177-B49BAA647D52}" destId="{8FAB0D10-91D9-4246-B825-39A48C8DA198}" srcOrd="0" destOrd="0" presId="urn:microsoft.com/office/officeart/2005/8/layout/vList2"/>
    <dgm:cxn modelId="{E032AAE0-07CC-48AC-8C84-4723F59553F5}" type="presParOf" srcId="{D5E74C64-7A00-429E-9B3F-A7BC17657AAE}" destId="{8FAB0D10-91D9-4246-B825-39A48C8DA198}" srcOrd="0" destOrd="0" presId="urn:microsoft.com/office/officeart/2005/8/layout/vList2"/>
    <dgm:cxn modelId="{4E85A074-2F78-4038-A5E7-D554A7C8BC57}" type="presParOf" srcId="{D5E74C64-7A00-429E-9B3F-A7BC17657AAE}" destId="{6A594276-9B1A-4444-97E7-4C68ACF4AC0C}" srcOrd="1" destOrd="0" presId="urn:microsoft.com/office/officeart/2005/8/layout/vList2"/>
    <dgm:cxn modelId="{8ED16AA1-C995-48C7-8718-75A09BCABC9D}" type="presParOf" srcId="{D5E74C64-7A00-429E-9B3F-A7BC17657AAE}" destId="{E0484DDD-73F5-4C37-92D9-F22D470AA041}" srcOrd="2" destOrd="0" presId="urn:microsoft.com/office/officeart/2005/8/layout/vList2"/>
    <dgm:cxn modelId="{D616C678-39BE-4123-86ED-5DFA02042A5B}" type="presParOf" srcId="{D5E74C64-7A00-429E-9B3F-A7BC17657AAE}" destId="{7574F6C4-8C07-4FD3-9418-0052DD97C89B}" srcOrd="3" destOrd="0" presId="urn:microsoft.com/office/officeart/2005/8/layout/vList2"/>
    <dgm:cxn modelId="{80E4DA41-00D0-436D-9902-2EB44F2D6E83}" type="presParOf" srcId="{D5E74C64-7A00-429E-9B3F-A7BC17657AAE}" destId="{D14AF77F-24E4-484F-A809-760954B98EFA}" srcOrd="4" destOrd="0" presId="urn:microsoft.com/office/officeart/2005/8/layout/vList2"/>
    <dgm:cxn modelId="{D390B020-6011-4C03-93A2-9312BE7D5F2A}" type="presParOf" srcId="{D5E74C64-7A00-429E-9B3F-A7BC17657AAE}" destId="{62ABF417-E5A7-4D64-A5EB-33497F4844E9}" srcOrd="5" destOrd="0" presId="urn:microsoft.com/office/officeart/2005/8/layout/vList2"/>
    <dgm:cxn modelId="{9B06BC25-3CA4-4970-A947-8665115B0A2E}" type="presParOf" srcId="{D5E74C64-7A00-429E-9B3F-A7BC17657AAE}" destId="{84AF6B45-0609-4934-9B85-60E33D9AE9C7}" srcOrd="6" destOrd="0" presId="urn:microsoft.com/office/officeart/2005/8/layout/vList2"/>
    <dgm:cxn modelId="{2585A0A4-B0BB-45AA-AB54-0EF67DFC4F88}" type="presParOf" srcId="{D5E74C64-7A00-429E-9B3F-A7BC17657AAE}" destId="{C5ADAE5A-3B1A-4B15-854D-BD0F9F9819B8}" srcOrd="7" destOrd="0" presId="urn:microsoft.com/office/officeart/2005/8/layout/vList2"/>
    <dgm:cxn modelId="{5BF28487-B9CA-44F1-BD83-7A42D1BFE26A}" type="presParOf" srcId="{D5E74C64-7A00-429E-9B3F-A7BC17657AAE}" destId="{E0B20C15-326A-466F-BF24-12E98BC7A1D8}" srcOrd="8" destOrd="0" presId="urn:microsoft.com/office/officeart/2005/8/layout/vList2"/>
    <dgm:cxn modelId="{4FA3051B-577A-480F-87DF-07E73B9093EA}" type="presParOf" srcId="{D5E74C64-7A00-429E-9B3F-A7BC17657AAE}" destId="{5AE457DC-AC54-4846-834B-C3A83A2DD0D8}" srcOrd="9" destOrd="0" presId="urn:microsoft.com/office/officeart/2005/8/layout/vList2"/>
    <dgm:cxn modelId="{973C6D6D-8DA0-4ED4-AB1B-BFC1E383233C}" type="presParOf" srcId="{D5E74C64-7A00-429E-9B3F-A7BC17657AAE}" destId="{86437918-6F7C-4567-976A-53E9732BBB10}" srcOrd="10" destOrd="0" presId="urn:microsoft.com/office/officeart/2005/8/layout/vList2"/>
    <dgm:cxn modelId="{067C1918-5EB5-4A18-AD05-B23DA36E4DD3}" type="presParOf" srcId="{D5E74C64-7A00-429E-9B3F-A7BC17657AAE}" destId="{7CE9E525-876F-4804-B0A8-145C9B4DB4E1}" srcOrd="11" destOrd="0" presId="urn:microsoft.com/office/officeart/2005/8/layout/vList2"/>
    <dgm:cxn modelId="{1032E7A0-DB4B-403B-A187-A071194BEB16}" type="presParOf" srcId="{D5E74C64-7A00-429E-9B3F-A7BC17657AAE}" destId="{F47FCF93-EC04-4880-B687-B1D5A79BA47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26E767-CC4B-4731-9182-C00A4C34BC1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E4B998-CEC5-4AAF-B489-AD3285D1C5BA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cs typeface="Arial" charset="0"/>
            </a:rPr>
            <a:t>Заграничные походы русской армии 1813 – 1814 гг. познакомили офицеров с западноевропейской жизнью</a:t>
          </a:r>
          <a:endParaRPr lang="ru-RU" b="1" dirty="0">
            <a:solidFill>
              <a:schemeClr val="bg1"/>
            </a:solidFill>
            <a:cs typeface="Arial" charset="0"/>
          </a:endParaRPr>
        </a:p>
      </dgm:t>
    </dgm:pt>
    <dgm:pt modelId="{6CFA8C30-2396-48C4-98DC-EB5B1733FFE8}" type="parTrans" cxnId="{0F33A252-304B-4ECD-BE34-DA5459532ACE}">
      <dgm:prSet/>
      <dgm:spPr/>
      <dgm:t>
        <a:bodyPr/>
        <a:lstStyle/>
        <a:p>
          <a:endParaRPr lang="ru-RU"/>
        </a:p>
      </dgm:t>
    </dgm:pt>
    <dgm:pt modelId="{57E87380-5319-4899-86ED-A7B73340EF2C}" type="sibTrans" cxnId="{0F33A252-304B-4ECD-BE34-DA5459532ACE}">
      <dgm:prSet/>
      <dgm:spPr/>
      <dgm:t>
        <a:bodyPr/>
        <a:lstStyle/>
        <a:p>
          <a:endParaRPr lang="ru-RU"/>
        </a:p>
      </dgm:t>
    </dgm:pt>
    <dgm:pt modelId="{D5965B1A-8545-42B6-8CEA-CEF049382417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cs typeface="Arial" charset="0"/>
            </a:rPr>
            <a:t>Влияние идей французского Просвещения (Вольтер, Русо, Дидро)</a:t>
          </a:r>
          <a:endParaRPr lang="ru-RU" b="1" dirty="0">
            <a:solidFill>
              <a:schemeClr val="bg1"/>
            </a:solidFill>
            <a:cs typeface="Arial" charset="0"/>
          </a:endParaRPr>
        </a:p>
      </dgm:t>
    </dgm:pt>
    <dgm:pt modelId="{F4663DC0-FE52-4A38-90AD-6B86D3B886E2}" type="parTrans" cxnId="{3076E01C-2CFD-4EF0-A067-F778664CE07E}">
      <dgm:prSet/>
      <dgm:spPr/>
      <dgm:t>
        <a:bodyPr/>
        <a:lstStyle/>
        <a:p>
          <a:endParaRPr lang="ru-RU"/>
        </a:p>
      </dgm:t>
    </dgm:pt>
    <dgm:pt modelId="{CA860B6F-95FB-4C80-9305-687EE7A2F959}" type="sibTrans" cxnId="{3076E01C-2CFD-4EF0-A067-F778664CE07E}">
      <dgm:prSet/>
      <dgm:spPr/>
      <dgm:t>
        <a:bodyPr/>
        <a:lstStyle/>
        <a:p>
          <a:endParaRPr lang="ru-RU"/>
        </a:p>
      </dgm:t>
    </dgm:pt>
    <dgm:pt modelId="{EDCBF858-E0C5-4DB5-95B0-B1284B169792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cs typeface="Arial" charset="0"/>
            </a:rPr>
            <a:t>Патриотический подъем после войны 1812г,    ожидание перемен в России</a:t>
          </a:r>
          <a:endParaRPr lang="ru-RU" b="1" dirty="0">
            <a:solidFill>
              <a:schemeClr val="bg1"/>
            </a:solidFill>
            <a:cs typeface="Arial" charset="0"/>
          </a:endParaRPr>
        </a:p>
      </dgm:t>
    </dgm:pt>
    <dgm:pt modelId="{CF46E4A6-2B02-4257-83BE-F6DDB4218110}" type="parTrans" cxnId="{52408723-AD2B-4BF3-95C2-F3880D36BA0F}">
      <dgm:prSet/>
      <dgm:spPr/>
      <dgm:t>
        <a:bodyPr/>
        <a:lstStyle/>
        <a:p>
          <a:endParaRPr lang="ru-RU"/>
        </a:p>
      </dgm:t>
    </dgm:pt>
    <dgm:pt modelId="{75DDB9A6-4177-4732-95FE-F1A5933C7743}" type="sibTrans" cxnId="{52408723-AD2B-4BF3-95C2-F3880D36BA0F}">
      <dgm:prSet/>
      <dgm:spPr/>
      <dgm:t>
        <a:bodyPr/>
        <a:lstStyle/>
        <a:p>
          <a:endParaRPr lang="ru-RU"/>
        </a:p>
      </dgm:t>
    </dgm:pt>
    <dgm:pt modelId="{86E9F4EA-55C0-48FF-9387-7FED00346888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cs typeface="Arial" charset="0"/>
            </a:rPr>
            <a:t>Реакция во внутренней политике : ужесточение крепостничества, введение военных поселений</a:t>
          </a:r>
          <a:endParaRPr lang="ru-RU" b="1" dirty="0">
            <a:solidFill>
              <a:schemeClr val="bg1"/>
            </a:solidFill>
            <a:cs typeface="Arial" charset="0"/>
          </a:endParaRPr>
        </a:p>
      </dgm:t>
    </dgm:pt>
    <dgm:pt modelId="{6E51D2E6-F61B-4C27-8C0D-6FE139AA0C7C}" type="parTrans" cxnId="{1FF34A86-FEB5-4E90-A5C0-4EE67CBAEEB8}">
      <dgm:prSet/>
      <dgm:spPr/>
      <dgm:t>
        <a:bodyPr/>
        <a:lstStyle/>
        <a:p>
          <a:endParaRPr lang="ru-RU"/>
        </a:p>
      </dgm:t>
    </dgm:pt>
    <dgm:pt modelId="{67AF8FDE-C04D-452B-A1DB-4F312A53C935}" type="sibTrans" cxnId="{1FF34A86-FEB5-4E90-A5C0-4EE67CBAEEB8}">
      <dgm:prSet/>
      <dgm:spPr/>
      <dgm:t>
        <a:bodyPr/>
        <a:lstStyle/>
        <a:p>
          <a:endParaRPr lang="ru-RU"/>
        </a:p>
      </dgm:t>
    </dgm:pt>
    <dgm:pt modelId="{1A958DAE-3AEF-4C17-8E86-8C819B89D46B}">
      <dgm:prSet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0066"/>
              </a:solidFill>
              <a:cs typeface="Arial" charset="0"/>
            </a:rPr>
            <a:t>Отказ Александра </a:t>
          </a:r>
          <a:r>
            <a:rPr lang="en-US" b="1" dirty="0" smtClean="0">
              <a:solidFill>
                <a:srgbClr val="000066"/>
              </a:solidFill>
              <a:cs typeface="Arial" charset="0"/>
            </a:rPr>
            <a:t>I</a:t>
          </a:r>
          <a:r>
            <a:rPr lang="ru-RU" b="1" dirty="0" smtClean="0">
              <a:solidFill>
                <a:srgbClr val="000066"/>
              </a:solidFill>
              <a:cs typeface="Arial" charset="0"/>
            </a:rPr>
            <a:t> от  реформ</a:t>
          </a:r>
          <a:endParaRPr lang="ru-RU" b="1" dirty="0">
            <a:solidFill>
              <a:srgbClr val="000066"/>
            </a:solidFill>
            <a:cs typeface="Arial" charset="0"/>
          </a:endParaRPr>
        </a:p>
      </dgm:t>
    </dgm:pt>
    <dgm:pt modelId="{425639F2-7D1F-4A4F-A99A-E7DDC5071D48}" type="parTrans" cxnId="{04778B9F-2452-4F5D-B5DF-0239284C376F}">
      <dgm:prSet/>
      <dgm:spPr/>
      <dgm:t>
        <a:bodyPr/>
        <a:lstStyle/>
        <a:p>
          <a:endParaRPr lang="ru-RU"/>
        </a:p>
      </dgm:t>
    </dgm:pt>
    <dgm:pt modelId="{B8263C3E-59F9-4F8A-92CD-7BC209EE312F}" type="sibTrans" cxnId="{04778B9F-2452-4F5D-B5DF-0239284C376F}">
      <dgm:prSet/>
      <dgm:spPr/>
      <dgm:t>
        <a:bodyPr/>
        <a:lstStyle/>
        <a:p>
          <a:endParaRPr lang="ru-RU"/>
        </a:p>
      </dgm:t>
    </dgm:pt>
    <dgm:pt modelId="{35A85E54-E6EB-4854-8AE0-4845B27252EF}" type="pres">
      <dgm:prSet presAssocID="{FC26E767-CC4B-4731-9182-C00A4C34BC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6B8F82-5637-454A-B542-632A94FCDA75}" type="pres">
      <dgm:prSet presAssocID="{EAE4B998-CEC5-4AAF-B489-AD3285D1C5BA}" presName="node" presStyleLbl="node1" presStyleIdx="0" presStyleCnt="5" custLinFactNeighborX="-48441" custLinFactNeighborY="6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4DCB6-62D1-4746-A305-A8F3BA5EDC7B}" type="pres">
      <dgm:prSet presAssocID="{57E87380-5319-4899-86ED-A7B73340EF2C}" presName="sibTrans" presStyleCnt="0"/>
      <dgm:spPr/>
    </dgm:pt>
    <dgm:pt modelId="{524662BC-53C1-4484-8B18-D944B6AA6659}" type="pres">
      <dgm:prSet presAssocID="{D5965B1A-8545-42B6-8CEA-CEF049382417}" presName="node" presStyleLbl="node1" presStyleIdx="1" presStyleCnt="5" custLinFactNeighborX="-54320" custLinFactNeighborY="6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BD47C-22BB-48D0-AC17-2A0F36345558}" type="pres">
      <dgm:prSet presAssocID="{CA860B6F-95FB-4C80-9305-687EE7A2F959}" presName="sibTrans" presStyleCnt="0"/>
      <dgm:spPr/>
    </dgm:pt>
    <dgm:pt modelId="{8DF574C1-5214-4D48-B0C8-642DFD0E700D}" type="pres">
      <dgm:prSet presAssocID="{EDCBF858-E0C5-4DB5-95B0-B1284B169792}" presName="node" presStyleLbl="node1" presStyleIdx="2" presStyleCnt="5" custLinFactX="62541" custLinFactY="-10343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22986-77EF-4632-9BAD-802F6FEA370C}" type="pres">
      <dgm:prSet presAssocID="{75DDB9A6-4177-4732-95FE-F1A5933C7743}" presName="sibTrans" presStyleCnt="0"/>
      <dgm:spPr/>
    </dgm:pt>
    <dgm:pt modelId="{1EBAE061-12C5-44ED-B42C-14AC6AD1CD55}" type="pres">
      <dgm:prSet presAssocID="{86E9F4EA-55C0-48FF-9387-7FED00346888}" presName="node" presStyleLbl="node1" presStyleIdx="3" presStyleCnt="5" custLinFactX="-17341" custLinFactNeighborX="-100000" custLinFactNeighborY="8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E7CACA-047F-47B5-91DE-12A4C0EE6F70}" type="pres">
      <dgm:prSet presAssocID="{67AF8FDE-C04D-452B-A1DB-4F312A53C935}" presName="sibTrans" presStyleCnt="0"/>
      <dgm:spPr/>
    </dgm:pt>
    <dgm:pt modelId="{19713B36-45B9-409E-A58F-9FA10C2203CD}" type="pres">
      <dgm:prSet presAssocID="{1A958DAE-3AEF-4C17-8E86-8C819B89D46B}" presName="node" presStyleLbl="node1" presStyleIdx="4" presStyleCnt="5" custLinFactY="-8275" custLinFactNeighborX="7466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33A252-304B-4ECD-BE34-DA5459532ACE}" srcId="{FC26E767-CC4B-4731-9182-C00A4C34BC1C}" destId="{EAE4B998-CEC5-4AAF-B489-AD3285D1C5BA}" srcOrd="0" destOrd="0" parTransId="{6CFA8C30-2396-48C4-98DC-EB5B1733FFE8}" sibTransId="{57E87380-5319-4899-86ED-A7B73340EF2C}"/>
    <dgm:cxn modelId="{04778B9F-2452-4F5D-B5DF-0239284C376F}" srcId="{FC26E767-CC4B-4731-9182-C00A4C34BC1C}" destId="{1A958DAE-3AEF-4C17-8E86-8C819B89D46B}" srcOrd="4" destOrd="0" parTransId="{425639F2-7D1F-4A4F-A99A-E7DDC5071D48}" sibTransId="{B8263C3E-59F9-4F8A-92CD-7BC209EE312F}"/>
    <dgm:cxn modelId="{6B6AB6DB-EFAC-42FB-AC74-D57411E33FEF}" type="presOf" srcId="{86E9F4EA-55C0-48FF-9387-7FED00346888}" destId="{1EBAE061-12C5-44ED-B42C-14AC6AD1CD55}" srcOrd="0" destOrd="0" presId="urn:microsoft.com/office/officeart/2005/8/layout/default"/>
    <dgm:cxn modelId="{52408723-AD2B-4BF3-95C2-F3880D36BA0F}" srcId="{FC26E767-CC4B-4731-9182-C00A4C34BC1C}" destId="{EDCBF858-E0C5-4DB5-95B0-B1284B169792}" srcOrd="2" destOrd="0" parTransId="{CF46E4A6-2B02-4257-83BE-F6DDB4218110}" sibTransId="{75DDB9A6-4177-4732-95FE-F1A5933C7743}"/>
    <dgm:cxn modelId="{0186DB4D-20F1-4B05-8A4B-EA26B66752AF}" type="presOf" srcId="{EAE4B998-CEC5-4AAF-B489-AD3285D1C5BA}" destId="{1A6B8F82-5637-454A-B542-632A94FCDA75}" srcOrd="0" destOrd="0" presId="urn:microsoft.com/office/officeart/2005/8/layout/default"/>
    <dgm:cxn modelId="{75C3CE78-D5C3-469A-9E46-3863031F378A}" type="presOf" srcId="{D5965B1A-8545-42B6-8CEA-CEF049382417}" destId="{524662BC-53C1-4484-8B18-D944B6AA6659}" srcOrd="0" destOrd="0" presId="urn:microsoft.com/office/officeart/2005/8/layout/default"/>
    <dgm:cxn modelId="{F81A7C62-715E-4F97-BAB0-F3A7C3FF9E07}" type="presOf" srcId="{EDCBF858-E0C5-4DB5-95B0-B1284B169792}" destId="{8DF574C1-5214-4D48-B0C8-642DFD0E700D}" srcOrd="0" destOrd="0" presId="urn:microsoft.com/office/officeart/2005/8/layout/default"/>
    <dgm:cxn modelId="{41FE7710-0986-45E9-BD71-B5E65B1C632A}" type="presOf" srcId="{FC26E767-CC4B-4731-9182-C00A4C34BC1C}" destId="{35A85E54-E6EB-4854-8AE0-4845B27252EF}" srcOrd="0" destOrd="0" presId="urn:microsoft.com/office/officeart/2005/8/layout/default"/>
    <dgm:cxn modelId="{3076E01C-2CFD-4EF0-A067-F778664CE07E}" srcId="{FC26E767-CC4B-4731-9182-C00A4C34BC1C}" destId="{D5965B1A-8545-42B6-8CEA-CEF049382417}" srcOrd="1" destOrd="0" parTransId="{F4663DC0-FE52-4A38-90AD-6B86D3B886E2}" sibTransId="{CA860B6F-95FB-4C80-9305-687EE7A2F959}"/>
    <dgm:cxn modelId="{1FF34A86-FEB5-4E90-A5C0-4EE67CBAEEB8}" srcId="{FC26E767-CC4B-4731-9182-C00A4C34BC1C}" destId="{86E9F4EA-55C0-48FF-9387-7FED00346888}" srcOrd="3" destOrd="0" parTransId="{6E51D2E6-F61B-4C27-8C0D-6FE139AA0C7C}" sibTransId="{67AF8FDE-C04D-452B-A1DB-4F312A53C935}"/>
    <dgm:cxn modelId="{624FECA6-4BA0-48BE-A053-06E8066BF420}" type="presOf" srcId="{1A958DAE-3AEF-4C17-8E86-8C819B89D46B}" destId="{19713B36-45B9-409E-A58F-9FA10C2203CD}" srcOrd="0" destOrd="0" presId="urn:microsoft.com/office/officeart/2005/8/layout/default"/>
    <dgm:cxn modelId="{9166251C-B33F-4569-8002-D198DFFB95AA}" type="presParOf" srcId="{35A85E54-E6EB-4854-8AE0-4845B27252EF}" destId="{1A6B8F82-5637-454A-B542-632A94FCDA75}" srcOrd="0" destOrd="0" presId="urn:microsoft.com/office/officeart/2005/8/layout/default"/>
    <dgm:cxn modelId="{FDDB88D6-D355-4E77-88BB-282651A54D95}" type="presParOf" srcId="{35A85E54-E6EB-4854-8AE0-4845B27252EF}" destId="{6D44DCB6-62D1-4746-A305-A8F3BA5EDC7B}" srcOrd="1" destOrd="0" presId="urn:microsoft.com/office/officeart/2005/8/layout/default"/>
    <dgm:cxn modelId="{73F2B4F7-751A-4C82-9C53-5092C59B44E5}" type="presParOf" srcId="{35A85E54-E6EB-4854-8AE0-4845B27252EF}" destId="{524662BC-53C1-4484-8B18-D944B6AA6659}" srcOrd="2" destOrd="0" presId="urn:microsoft.com/office/officeart/2005/8/layout/default"/>
    <dgm:cxn modelId="{A9653CAD-D989-4BFC-8D16-6498490B8523}" type="presParOf" srcId="{35A85E54-E6EB-4854-8AE0-4845B27252EF}" destId="{8BDBD47C-22BB-48D0-AC17-2A0F36345558}" srcOrd="3" destOrd="0" presId="urn:microsoft.com/office/officeart/2005/8/layout/default"/>
    <dgm:cxn modelId="{14031F25-DA8D-418B-AD73-EEFFB802B1FE}" type="presParOf" srcId="{35A85E54-E6EB-4854-8AE0-4845B27252EF}" destId="{8DF574C1-5214-4D48-B0C8-642DFD0E700D}" srcOrd="4" destOrd="0" presId="urn:microsoft.com/office/officeart/2005/8/layout/default"/>
    <dgm:cxn modelId="{3894821D-4AEA-4792-BC5C-5A20FE0CF57D}" type="presParOf" srcId="{35A85E54-E6EB-4854-8AE0-4845B27252EF}" destId="{A8B22986-77EF-4632-9BAD-802F6FEA370C}" srcOrd="5" destOrd="0" presId="urn:microsoft.com/office/officeart/2005/8/layout/default"/>
    <dgm:cxn modelId="{D19411BD-2A84-41BA-98B6-DCE86DFF187F}" type="presParOf" srcId="{35A85E54-E6EB-4854-8AE0-4845B27252EF}" destId="{1EBAE061-12C5-44ED-B42C-14AC6AD1CD55}" srcOrd="6" destOrd="0" presId="urn:microsoft.com/office/officeart/2005/8/layout/default"/>
    <dgm:cxn modelId="{FB466205-945E-4BA8-914B-928DDF368CE4}" type="presParOf" srcId="{35A85E54-E6EB-4854-8AE0-4845B27252EF}" destId="{05E7CACA-047F-47B5-91DE-12A4C0EE6F70}" srcOrd="7" destOrd="0" presId="urn:microsoft.com/office/officeart/2005/8/layout/default"/>
    <dgm:cxn modelId="{E3667F3C-81F3-48DB-B9BD-0566DBA12D4A}" type="presParOf" srcId="{35A85E54-E6EB-4854-8AE0-4845B27252EF}" destId="{19713B36-45B9-409E-A58F-9FA10C2203C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3F838A-FD56-45EE-9983-F8A4ED216E0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B18759-E8CA-43E5-A480-5B2C4C517D45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ru-RU" dirty="0" smtClean="0"/>
            <a:t>Южное</a:t>
          </a:r>
          <a:r>
            <a:rPr lang="ru-RU" baseline="0" dirty="0" smtClean="0"/>
            <a:t> общество</a:t>
          </a:r>
        </a:p>
        <a:p>
          <a:pPr>
            <a:lnSpc>
              <a:spcPct val="100000"/>
            </a:lnSpc>
          </a:pPr>
          <a:r>
            <a:rPr lang="ru-RU" baseline="0" dirty="0" smtClean="0"/>
            <a:t>(1821-1825)</a:t>
          </a:r>
        </a:p>
        <a:p>
          <a:pPr>
            <a:lnSpc>
              <a:spcPct val="100000"/>
            </a:lnSpc>
          </a:pPr>
          <a:r>
            <a:rPr lang="ru-RU" baseline="0" dirty="0" smtClean="0"/>
            <a:t>Тульчин, Украина</a:t>
          </a:r>
          <a:endParaRPr lang="ru-RU" dirty="0"/>
        </a:p>
      </dgm:t>
    </dgm:pt>
    <dgm:pt modelId="{AF48484A-9F16-406F-AEC1-9DFE4238287D}" type="parTrans" cxnId="{C0CC3166-30A9-4C25-A517-9649AABE5155}">
      <dgm:prSet/>
      <dgm:spPr/>
      <dgm:t>
        <a:bodyPr/>
        <a:lstStyle/>
        <a:p>
          <a:endParaRPr lang="ru-RU"/>
        </a:p>
      </dgm:t>
    </dgm:pt>
    <dgm:pt modelId="{66BB9855-E7D1-45E0-975C-587E7ED54510}" type="sibTrans" cxnId="{C0CC3166-30A9-4C25-A517-9649AABE5155}">
      <dgm:prSet/>
      <dgm:spPr/>
      <dgm:t>
        <a:bodyPr/>
        <a:lstStyle/>
        <a:p>
          <a:endParaRPr lang="ru-RU"/>
        </a:p>
      </dgm:t>
    </dgm:pt>
    <dgm:pt modelId="{B1C8FC99-1405-435A-A0DC-E49E1DA74475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i="0" dirty="0" smtClean="0">
              <a:solidFill>
                <a:srgbClr val="C00000"/>
              </a:solidFill>
              <a:effectLst/>
            </a:rPr>
            <a:t>П. И. Пестель, А. Юшневский, И. Г. Бурцов и др.</a:t>
          </a:r>
          <a:endParaRPr lang="ru-RU" sz="2800" dirty="0"/>
        </a:p>
      </dgm:t>
    </dgm:pt>
    <dgm:pt modelId="{EDC0ABF5-2859-4668-A00F-D9564B817837}" type="parTrans" cxnId="{D30DB8FD-2BE6-4E27-B3E1-1BED533BE1D3}">
      <dgm:prSet/>
      <dgm:spPr/>
      <dgm:t>
        <a:bodyPr/>
        <a:lstStyle/>
        <a:p>
          <a:endParaRPr lang="ru-RU"/>
        </a:p>
      </dgm:t>
    </dgm:pt>
    <dgm:pt modelId="{DEE55AC1-8AEB-4AEC-8048-E8EE3B87EDAD}" type="sibTrans" cxnId="{D30DB8FD-2BE6-4E27-B3E1-1BED533BE1D3}">
      <dgm:prSet/>
      <dgm:spPr/>
      <dgm:t>
        <a:bodyPr/>
        <a:lstStyle/>
        <a:p>
          <a:endParaRPr lang="ru-RU"/>
        </a:p>
      </dgm:t>
    </dgm:pt>
    <dgm:pt modelId="{5B2CB8B7-A85D-4522-B8F2-0CAAC3214F2F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Северное общество</a:t>
          </a:r>
        </a:p>
        <a:p>
          <a:r>
            <a:rPr lang="ru-RU" dirty="0" smtClean="0"/>
            <a:t>(1822-1825)</a:t>
          </a:r>
        </a:p>
        <a:p>
          <a:r>
            <a:rPr lang="ru-RU" dirty="0" smtClean="0"/>
            <a:t>Петербург</a:t>
          </a:r>
        </a:p>
        <a:p>
          <a:endParaRPr lang="ru-RU" dirty="0"/>
        </a:p>
      </dgm:t>
    </dgm:pt>
    <dgm:pt modelId="{BAE7B4C5-1EB2-4F98-B0AE-9DC6402D9A62}" type="parTrans" cxnId="{0C01DCED-D123-45DB-8F67-18A66C39E754}">
      <dgm:prSet/>
      <dgm:spPr/>
      <dgm:t>
        <a:bodyPr/>
        <a:lstStyle/>
        <a:p>
          <a:endParaRPr lang="ru-RU"/>
        </a:p>
      </dgm:t>
    </dgm:pt>
    <dgm:pt modelId="{92E5DB8F-9969-4F77-8148-CEEB0C171E77}" type="sibTrans" cxnId="{0C01DCED-D123-45DB-8F67-18A66C39E754}">
      <dgm:prSet/>
      <dgm:spPr/>
      <dgm:t>
        <a:bodyPr/>
        <a:lstStyle/>
        <a:p>
          <a:endParaRPr lang="ru-RU"/>
        </a:p>
      </dgm:t>
    </dgm:pt>
    <dgm:pt modelId="{E8BEFFB2-691C-4BDE-9261-64B4B50DDA0E}">
      <dgm:prSet phldrT="[Текст]"/>
      <dgm:spPr/>
      <dgm:t>
        <a:bodyPr/>
        <a:lstStyle/>
        <a:p>
          <a:pPr algn="l"/>
          <a:r>
            <a:rPr lang="ru-RU" dirty="0" smtClean="0">
              <a:solidFill>
                <a:srgbClr val="C00000"/>
              </a:solidFill>
            </a:rPr>
            <a:t>Н. М. Муравьев, С. П.Трубецкой, К. ф. Рылеев и др.</a:t>
          </a:r>
          <a:endParaRPr lang="ru-RU" dirty="0">
            <a:solidFill>
              <a:srgbClr val="C00000"/>
            </a:solidFill>
          </a:endParaRPr>
        </a:p>
      </dgm:t>
    </dgm:pt>
    <dgm:pt modelId="{CEF31BF7-F2AF-44CE-A4C9-58EFFDC5C031}" type="parTrans" cxnId="{0375C729-7138-40D6-B2D6-05D4E17DA353}">
      <dgm:prSet/>
      <dgm:spPr/>
      <dgm:t>
        <a:bodyPr/>
        <a:lstStyle/>
        <a:p>
          <a:endParaRPr lang="ru-RU"/>
        </a:p>
      </dgm:t>
    </dgm:pt>
    <dgm:pt modelId="{E1E7BB0B-1050-4141-89E8-BA836DA318AA}" type="sibTrans" cxnId="{0375C729-7138-40D6-B2D6-05D4E17DA353}">
      <dgm:prSet/>
      <dgm:spPr/>
      <dgm:t>
        <a:bodyPr/>
        <a:lstStyle/>
        <a:p>
          <a:endParaRPr lang="ru-RU"/>
        </a:p>
      </dgm:t>
    </dgm:pt>
    <dgm:pt modelId="{0158350E-D407-47DA-A334-391EE46C6F3F}">
      <dgm:prSet phldrT="[Текст]" phldr="1"/>
      <dgm:spPr/>
      <dgm:t>
        <a:bodyPr/>
        <a:lstStyle/>
        <a:p>
          <a:pPr algn="l"/>
          <a:endParaRPr lang="ru-RU" dirty="0"/>
        </a:p>
      </dgm:t>
    </dgm:pt>
    <dgm:pt modelId="{9C3AE506-11FA-4FC4-AD11-4E8ABCD5AC41}" type="parTrans" cxnId="{6A02097F-44F2-42C5-99EF-C24F8C36647E}">
      <dgm:prSet/>
      <dgm:spPr/>
      <dgm:t>
        <a:bodyPr/>
        <a:lstStyle/>
        <a:p>
          <a:endParaRPr lang="ru-RU"/>
        </a:p>
      </dgm:t>
    </dgm:pt>
    <dgm:pt modelId="{9692DAF8-091D-49C2-A679-2A303FE60F54}" type="sibTrans" cxnId="{6A02097F-44F2-42C5-99EF-C24F8C36647E}">
      <dgm:prSet/>
      <dgm:spPr/>
      <dgm:t>
        <a:bodyPr/>
        <a:lstStyle/>
        <a:p>
          <a:endParaRPr lang="ru-RU"/>
        </a:p>
      </dgm:t>
    </dgm:pt>
    <dgm:pt modelId="{ECD36F46-9DA5-4030-A554-34E97E655499}" type="pres">
      <dgm:prSet presAssocID="{5C3F838A-FD56-45EE-9983-F8A4ED216E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B67A8F-5143-41D4-9BFD-B6C2D48ABDBB}" type="pres">
      <dgm:prSet presAssocID="{9EB18759-E8CA-43E5-A480-5B2C4C517D45}" presName="linNode" presStyleCnt="0"/>
      <dgm:spPr/>
    </dgm:pt>
    <dgm:pt modelId="{1BA1E044-8DE8-4D15-AC76-F913FA44A9DF}" type="pres">
      <dgm:prSet presAssocID="{9EB18759-E8CA-43E5-A480-5B2C4C517D45}" presName="parentText" presStyleLbl="node1" presStyleIdx="0" presStyleCnt="2" custScaleY="769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917E1-5D6C-4502-A1E1-AC600673BAC6}" type="pres">
      <dgm:prSet presAssocID="{9EB18759-E8CA-43E5-A480-5B2C4C517D45}" presName="descendantText" presStyleLbl="alignAccFollowNode1" presStyleIdx="0" presStyleCnt="2" custScaleY="70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3C5FD-64E7-4A09-82AA-D40BDD284FC4}" type="pres">
      <dgm:prSet presAssocID="{66BB9855-E7D1-45E0-975C-587E7ED54510}" presName="sp" presStyleCnt="0"/>
      <dgm:spPr/>
    </dgm:pt>
    <dgm:pt modelId="{A31D3C7D-B08B-439F-9B5D-2414204B4862}" type="pres">
      <dgm:prSet presAssocID="{5B2CB8B7-A85D-4522-B8F2-0CAAC3214F2F}" presName="linNode" presStyleCnt="0"/>
      <dgm:spPr/>
    </dgm:pt>
    <dgm:pt modelId="{11E90DD8-2306-4A03-BAAC-CC59507C9E83}" type="pres">
      <dgm:prSet presAssocID="{5B2CB8B7-A85D-4522-B8F2-0CAAC3214F2F}" presName="parentText" presStyleLbl="node1" presStyleIdx="1" presStyleCnt="2" custScaleY="747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8D975-3B7C-460A-BDFC-64F159064629}" type="pres">
      <dgm:prSet presAssocID="{5B2CB8B7-A85D-4522-B8F2-0CAAC3214F2F}" presName="descendantText" presStyleLbl="alignAccFollowNode1" presStyleIdx="1" presStyleCnt="2" custScaleY="6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CC3166-30A9-4C25-A517-9649AABE5155}" srcId="{5C3F838A-FD56-45EE-9983-F8A4ED216E0F}" destId="{9EB18759-E8CA-43E5-A480-5B2C4C517D45}" srcOrd="0" destOrd="0" parTransId="{AF48484A-9F16-406F-AEC1-9DFE4238287D}" sibTransId="{66BB9855-E7D1-45E0-975C-587E7ED54510}"/>
    <dgm:cxn modelId="{0375C729-7138-40D6-B2D6-05D4E17DA353}" srcId="{5B2CB8B7-A85D-4522-B8F2-0CAAC3214F2F}" destId="{E8BEFFB2-691C-4BDE-9261-64B4B50DDA0E}" srcOrd="0" destOrd="0" parTransId="{CEF31BF7-F2AF-44CE-A4C9-58EFFDC5C031}" sibTransId="{E1E7BB0B-1050-4141-89E8-BA836DA318AA}"/>
    <dgm:cxn modelId="{F01C7ADA-6976-4878-827A-BA744478BBA7}" type="presOf" srcId="{9EB18759-E8CA-43E5-A480-5B2C4C517D45}" destId="{1BA1E044-8DE8-4D15-AC76-F913FA44A9DF}" srcOrd="0" destOrd="0" presId="urn:microsoft.com/office/officeart/2005/8/layout/vList5"/>
    <dgm:cxn modelId="{D755AD73-4A6F-4AA0-9C83-B66BA139BBFE}" type="presOf" srcId="{5C3F838A-FD56-45EE-9983-F8A4ED216E0F}" destId="{ECD36F46-9DA5-4030-A554-34E97E655499}" srcOrd="0" destOrd="0" presId="urn:microsoft.com/office/officeart/2005/8/layout/vList5"/>
    <dgm:cxn modelId="{B1ACC077-DACE-449B-A5A9-41F7268AACA4}" type="presOf" srcId="{0158350E-D407-47DA-A334-391EE46C6F3F}" destId="{3E48D975-3B7C-460A-BDFC-64F159064629}" srcOrd="0" destOrd="1" presId="urn:microsoft.com/office/officeart/2005/8/layout/vList5"/>
    <dgm:cxn modelId="{2CD0FE78-4116-44AC-8DFD-EB3F01142A1B}" type="presOf" srcId="{5B2CB8B7-A85D-4522-B8F2-0CAAC3214F2F}" destId="{11E90DD8-2306-4A03-BAAC-CC59507C9E83}" srcOrd="0" destOrd="0" presId="urn:microsoft.com/office/officeart/2005/8/layout/vList5"/>
    <dgm:cxn modelId="{0C01DCED-D123-45DB-8F67-18A66C39E754}" srcId="{5C3F838A-FD56-45EE-9983-F8A4ED216E0F}" destId="{5B2CB8B7-A85D-4522-B8F2-0CAAC3214F2F}" srcOrd="1" destOrd="0" parTransId="{BAE7B4C5-1EB2-4F98-B0AE-9DC6402D9A62}" sibTransId="{92E5DB8F-9969-4F77-8148-CEEB0C171E77}"/>
    <dgm:cxn modelId="{396A402A-E642-4C5C-808E-24062D77314B}" type="presOf" srcId="{E8BEFFB2-691C-4BDE-9261-64B4B50DDA0E}" destId="{3E48D975-3B7C-460A-BDFC-64F159064629}" srcOrd="0" destOrd="0" presId="urn:microsoft.com/office/officeart/2005/8/layout/vList5"/>
    <dgm:cxn modelId="{D30DB8FD-2BE6-4E27-B3E1-1BED533BE1D3}" srcId="{9EB18759-E8CA-43E5-A480-5B2C4C517D45}" destId="{B1C8FC99-1405-435A-A0DC-E49E1DA74475}" srcOrd="0" destOrd="0" parTransId="{EDC0ABF5-2859-4668-A00F-D9564B817837}" sibTransId="{DEE55AC1-8AEB-4AEC-8048-E8EE3B87EDAD}"/>
    <dgm:cxn modelId="{58A2AC84-299E-4256-901E-EAAAEB806F72}" type="presOf" srcId="{B1C8FC99-1405-435A-A0DC-E49E1DA74475}" destId="{C94917E1-5D6C-4502-A1E1-AC600673BAC6}" srcOrd="0" destOrd="0" presId="urn:microsoft.com/office/officeart/2005/8/layout/vList5"/>
    <dgm:cxn modelId="{6A02097F-44F2-42C5-99EF-C24F8C36647E}" srcId="{5B2CB8B7-A85D-4522-B8F2-0CAAC3214F2F}" destId="{0158350E-D407-47DA-A334-391EE46C6F3F}" srcOrd="1" destOrd="0" parTransId="{9C3AE506-11FA-4FC4-AD11-4E8ABCD5AC41}" sibTransId="{9692DAF8-091D-49C2-A679-2A303FE60F54}"/>
    <dgm:cxn modelId="{6181A44F-A3E9-4EB8-9FAF-D5603AD1AD28}" type="presParOf" srcId="{ECD36F46-9DA5-4030-A554-34E97E655499}" destId="{FCB67A8F-5143-41D4-9BFD-B6C2D48ABDBB}" srcOrd="0" destOrd="0" presId="urn:microsoft.com/office/officeart/2005/8/layout/vList5"/>
    <dgm:cxn modelId="{AAE926C3-3815-414D-8C7B-559D0E97B994}" type="presParOf" srcId="{FCB67A8F-5143-41D4-9BFD-B6C2D48ABDBB}" destId="{1BA1E044-8DE8-4D15-AC76-F913FA44A9DF}" srcOrd="0" destOrd="0" presId="urn:microsoft.com/office/officeart/2005/8/layout/vList5"/>
    <dgm:cxn modelId="{83A1FA25-7271-418A-B283-BABA671DC851}" type="presParOf" srcId="{FCB67A8F-5143-41D4-9BFD-B6C2D48ABDBB}" destId="{C94917E1-5D6C-4502-A1E1-AC600673BAC6}" srcOrd="1" destOrd="0" presId="urn:microsoft.com/office/officeart/2005/8/layout/vList5"/>
    <dgm:cxn modelId="{4C6D3BA6-A0E3-458A-8D37-D323D2B69B57}" type="presParOf" srcId="{ECD36F46-9DA5-4030-A554-34E97E655499}" destId="{47F3C5FD-64E7-4A09-82AA-D40BDD284FC4}" srcOrd="1" destOrd="0" presId="urn:microsoft.com/office/officeart/2005/8/layout/vList5"/>
    <dgm:cxn modelId="{6788E721-5B8A-4E37-AE08-AFF27EF279AB}" type="presParOf" srcId="{ECD36F46-9DA5-4030-A554-34E97E655499}" destId="{A31D3C7D-B08B-439F-9B5D-2414204B4862}" srcOrd="2" destOrd="0" presId="urn:microsoft.com/office/officeart/2005/8/layout/vList5"/>
    <dgm:cxn modelId="{4610C8DA-EF8F-43DC-B957-09727F90B7D0}" type="presParOf" srcId="{A31D3C7D-B08B-439F-9B5D-2414204B4862}" destId="{11E90DD8-2306-4A03-BAAC-CC59507C9E83}" srcOrd="0" destOrd="0" presId="urn:microsoft.com/office/officeart/2005/8/layout/vList5"/>
    <dgm:cxn modelId="{2CD1BBF3-1CB6-44EE-933F-B3AC6988EC06}" type="presParOf" srcId="{A31D3C7D-B08B-439F-9B5D-2414204B4862}" destId="{3E48D975-3B7C-460A-BDFC-64F1590646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E4EA37-6E84-4F92-A588-4B3FABB4919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0E921BBD-A2BB-4413-B752-03BE5438B92C}" type="pres">
      <dgm:prSet presAssocID="{53E4EA37-6E84-4F92-A588-4B3FABB4919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299E26C4-E384-41CA-BB18-11E0311A1815}" type="presOf" srcId="{53E4EA37-6E84-4F92-A588-4B3FABB49191}" destId="{0E921BBD-A2BB-4413-B752-03BE5438B92C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1B8C9A-CF60-4B3F-9044-F6FC9A44320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A83570-2A82-41A8-B2FD-2520E0B1DCC1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Восстание на Сенатской площади первая попытка дворянских революционеров изменить систему правления России и отменить крепостное право. Оно сумело всколыхнуть передовую российскую общественность. Выступление декабристов показало обществу наличие глубоких социальных противоречий</a:t>
          </a:r>
        </a:p>
        <a:p>
          <a:endParaRPr lang="ru-RU" dirty="0"/>
        </a:p>
      </dgm:t>
    </dgm:pt>
    <dgm:pt modelId="{FE0C0764-8350-47B6-9D3D-F6A8896A88FE}" type="parTrans" cxnId="{EFD71C2A-B849-41B2-9369-3CE6E7AEF472}">
      <dgm:prSet/>
      <dgm:spPr/>
      <dgm:t>
        <a:bodyPr/>
        <a:lstStyle/>
        <a:p>
          <a:endParaRPr lang="ru-RU"/>
        </a:p>
      </dgm:t>
    </dgm:pt>
    <dgm:pt modelId="{86EB327B-E845-4575-A292-EA213C6D5D03}" type="sibTrans" cxnId="{EFD71C2A-B849-41B2-9369-3CE6E7AEF472}">
      <dgm:prSet/>
      <dgm:spPr/>
      <dgm:t>
        <a:bodyPr/>
        <a:lstStyle/>
        <a:p>
          <a:endParaRPr lang="ru-RU"/>
        </a:p>
      </dgm:t>
    </dgm:pt>
    <dgm:pt modelId="{A2C77DC6-2595-4DB4-892E-2AA6BBD38DB2}">
      <dgm:prSet phldrT="[Текст]"/>
      <dgm:spPr/>
      <dgm:t>
        <a:bodyPr/>
        <a:lstStyle/>
        <a:p>
          <a:endParaRPr lang="ru-RU" dirty="0"/>
        </a:p>
      </dgm:t>
    </dgm:pt>
    <dgm:pt modelId="{64275C01-2E0B-4A9B-8735-1DD8BA6E2E3E}" type="parTrans" cxnId="{2DB20343-0131-46FE-BAAF-6AC5404B3F0F}">
      <dgm:prSet/>
      <dgm:spPr/>
      <dgm:t>
        <a:bodyPr/>
        <a:lstStyle/>
        <a:p>
          <a:endParaRPr lang="ru-RU"/>
        </a:p>
      </dgm:t>
    </dgm:pt>
    <dgm:pt modelId="{4FDE55AE-EB09-4D18-918A-22F1A9A11EAA}" type="sibTrans" cxnId="{2DB20343-0131-46FE-BAAF-6AC5404B3F0F}">
      <dgm:prSet/>
      <dgm:spPr/>
      <dgm:t>
        <a:bodyPr/>
        <a:lstStyle/>
        <a:p>
          <a:endParaRPr lang="ru-RU"/>
        </a:p>
      </dgm:t>
    </dgm:pt>
    <dgm:pt modelId="{4863C7DF-448E-4C1D-B4A3-411BB68D6BA7}" type="pres">
      <dgm:prSet presAssocID="{2C1B8C9A-CF60-4B3F-9044-F6FC9A4432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3F1575-018A-4F2D-8B87-68DAC16D52B0}" type="pres">
      <dgm:prSet presAssocID="{AAA83570-2A82-41A8-B2FD-2520E0B1DCC1}" presName="parentText" presStyleLbl="node1" presStyleIdx="0" presStyleCnt="1" custScaleY="69560" custLinFactNeighborX="2696" custLinFactNeighborY="4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A6CF7-E28B-4A1D-B434-61E94C8FA6EB}" type="pres">
      <dgm:prSet presAssocID="{AAA83570-2A82-41A8-B2FD-2520E0B1DCC1}" presName="childText" presStyleLbl="revTx" presStyleIdx="0" presStyleCnt="1" custScaleY="300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D71C2A-B849-41B2-9369-3CE6E7AEF472}" srcId="{2C1B8C9A-CF60-4B3F-9044-F6FC9A44320B}" destId="{AAA83570-2A82-41A8-B2FD-2520E0B1DCC1}" srcOrd="0" destOrd="0" parTransId="{FE0C0764-8350-47B6-9D3D-F6A8896A88FE}" sibTransId="{86EB327B-E845-4575-A292-EA213C6D5D03}"/>
    <dgm:cxn modelId="{2DB20343-0131-46FE-BAAF-6AC5404B3F0F}" srcId="{AAA83570-2A82-41A8-B2FD-2520E0B1DCC1}" destId="{A2C77DC6-2595-4DB4-892E-2AA6BBD38DB2}" srcOrd="0" destOrd="0" parTransId="{64275C01-2E0B-4A9B-8735-1DD8BA6E2E3E}" sibTransId="{4FDE55AE-EB09-4D18-918A-22F1A9A11EAA}"/>
    <dgm:cxn modelId="{2AD7F19D-D972-4FFB-A695-1DE6820515B7}" type="presOf" srcId="{2C1B8C9A-CF60-4B3F-9044-F6FC9A44320B}" destId="{4863C7DF-448E-4C1D-B4A3-411BB68D6BA7}" srcOrd="0" destOrd="0" presId="urn:microsoft.com/office/officeart/2005/8/layout/vList2"/>
    <dgm:cxn modelId="{33652C57-56F5-406A-BD41-44BC8E0FA741}" type="presOf" srcId="{AAA83570-2A82-41A8-B2FD-2520E0B1DCC1}" destId="{9A3F1575-018A-4F2D-8B87-68DAC16D52B0}" srcOrd="0" destOrd="0" presId="urn:microsoft.com/office/officeart/2005/8/layout/vList2"/>
    <dgm:cxn modelId="{5122F38A-D76D-4566-9982-3972CBAA8FB4}" type="presOf" srcId="{A2C77DC6-2595-4DB4-892E-2AA6BBD38DB2}" destId="{716A6CF7-E28B-4A1D-B434-61E94C8FA6EB}" srcOrd="0" destOrd="0" presId="urn:microsoft.com/office/officeart/2005/8/layout/vList2"/>
    <dgm:cxn modelId="{123DED1B-D18F-4CCC-8BB8-3CF3102E3802}" type="presParOf" srcId="{4863C7DF-448E-4C1D-B4A3-411BB68D6BA7}" destId="{9A3F1575-018A-4F2D-8B87-68DAC16D52B0}" srcOrd="0" destOrd="0" presId="urn:microsoft.com/office/officeart/2005/8/layout/vList2"/>
    <dgm:cxn modelId="{8C01B2F1-6273-403D-8568-DA658C59CAF9}" type="presParOf" srcId="{4863C7DF-448E-4C1D-B4A3-411BB68D6BA7}" destId="{716A6CF7-E28B-4A1D-B434-61E94C8FA6E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AB0D10-91D9-4246-B825-39A48C8DA198}">
      <dsp:nvSpPr>
        <dsp:cNvPr id="0" name=""/>
        <dsp:cNvSpPr/>
      </dsp:nvSpPr>
      <dsp:spPr>
        <a:xfrm>
          <a:off x="0" y="2766"/>
          <a:ext cx="8229600" cy="68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Причины возникновения декабристского движения  </a:t>
          </a:r>
          <a:endParaRPr lang="ru-RU" sz="2400" b="1" i="1" kern="1200" dirty="0"/>
        </a:p>
      </dsp:txBody>
      <dsp:txXfrm>
        <a:off x="0" y="2766"/>
        <a:ext cx="8229600" cy="689760"/>
      </dsp:txXfrm>
    </dsp:sp>
    <dsp:sp modelId="{E0484DDD-73F5-4C37-92D9-F22D470AA041}">
      <dsp:nvSpPr>
        <dsp:cNvPr id="0" name=""/>
        <dsp:cNvSpPr/>
      </dsp:nvSpPr>
      <dsp:spPr>
        <a:xfrm>
          <a:off x="0" y="702974"/>
          <a:ext cx="8229600" cy="68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Возникновение «Северного» и «Южного» обществ.</a:t>
          </a:r>
          <a:endParaRPr lang="ru-RU" sz="2400" kern="1200" dirty="0"/>
        </a:p>
      </dsp:txBody>
      <dsp:txXfrm>
        <a:off x="0" y="702974"/>
        <a:ext cx="8229600" cy="689760"/>
      </dsp:txXfrm>
    </dsp:sp>
    <dsp:sp modelId="{D14AF77F-24E4-484F-A809-760954B98EFA}">
      <dsp:nvSpPr>
        <dsp:cNvPr id="0" name=""/>
        <dsp:cNvSpPr/>
      </dsp:nvSpPr>
      <dsp:spPr>
        <a:xfrm>
          <a:off x="0" y="1403183"/>
          <a:ext cx="8229600" cy="68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«Конституция» Н. Муравьева и «Русская правда» П. Пестеля.</a:t>
          </a:r>
          <a:endParaRPr lang="ru-RU" sz="2400" kern="1200" dirty="0"/>
        </a:p>
      </dsp:txBody>
      <dsp:txXfrm>
        <a:off x="0" y="1403183"/>
        <a:ext cx="8229600" cy="689760"/>
      </dsp:txXfrm>
    </dsp:sp>
    <dsp:sp modelId="{84AF6B45-0609-4934-9B85-60E33D9AE9C7}">
      <dsp:nvSpPr>
        <dsp:cNvPr id="0" name=""/>
        <dsp:cNvSpPr/>
      </dsp:nvSpPr>
      <dsp:spPr>
        <a:xfrm>
          <a:off x="0" y="2103391"/>
          <a:ext cx="8229600" cy="68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Династический кризис 1825 г.</a:t>
          </a:r>
          <a:endParaRPr lang="ru-RU" sz="2400" kern="1200" dirty="0"/>
        </a:p>
      </dsp:txBody>
      <dsp:txXfrm>
        <a:off x="0" y="2103391"/>
        <a:ext cx="8229600" cy="689760"/>
      </dsp:txXfrm>
    </dsp:sp>
    <dsp:sp modelId="{E0B20C15-326A-466F-BF24-12E98BC7A1D8}">
      <dsp:nvSpPr>
        <dsp:cNvPr id="0" name=""/>
        <dsp:cNvSpPr/>
      </dsp:nvSpPr>
      <dsp:spPr>
        <a:xfrm>
          <a:off x="0" y="2803600"/>
          <a:ext cx="8229600" cy="68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Декабристы на Сенатской площади. Восстание Черниговского полка.</a:t>
          </a:r>
          <a:endParaRPr lang="ru-RU" sz="2400" kern="1200" dirty="0"/>
        </a:p>
      </dsp:txBody>
      <dsp:txXfrm>
        <a:off x="0" y="2803600"/>
        <a:ext cx="8229600" cy="689760"/>
      </dsp:txXfrm>
    </dsp:sp>
    <dsp:sp modelId="{86437918-6F7C-4567-976A-53E9732BBB10}">
      <dsp:nvSpPr>
        <dsp:cNvPr id="0" name=""/>
        <dsp:cNvSpPr/>
      </dsp:nvSpPr>
      <dsp:spPr>
        <a:xfrm>
          <a:off x="0" y="3503809"/>
          <a:ext cx="8229600" cy="68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Суд над декабристами.</a:t>
          </a:r>
          <a:endParaRPr lang="ru-RU" sz="2400" kern="1200" dirty="0"/>
        </a:p>
      </dsp:txBody>
      <dsp:txXfrm>
        <a:off x="0" y="3503809"/>
        <a:ext cx="8229600" cy="689760"/>
      </dsp:txXfrm>
    </dsp:sp>
    <dsp:sp modelId="{F47FCF93-EC04-4880-B687-B1D5A79BA47A}">
      <dsp:nvSpPr>
        <dsp:cNvPr id="0" name=""/>
        <dsp:cNvSpPr/>
      </dsp:nvSpPr>
      <dsp:spPr>
        <a:xfrm>
          <a:off x="0" y="4204017"/>
          <a:ext cx="8229600" cy="68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Историческое значение восстания Декабристов</a:t>
          </a:r>
          <a:r>
            <a:rPr lang="ru-RU" sz="2000" b="1" i="1" kern="1200" dirty="0" smtClean="0"/>
            <a:t>.</a:t>
          </a:r>
          <a:endParaRPr lang="ru-RU" sz="2000" b="1" i="1" kern="1200" dirty="0"/>
        </a:p>
      </dsp:txBody>
      <dsp:txXfrm>
        <a:off x="0" y="4204017"/>
        <a:ext cx="8229600" cy="6897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6B8F82-5637-454A-B542-632A94FCDA75}">
      <dsp:nvSpPr>
        <dsp:cNvPr id="0" name=""/>
        <dsp:cNvSpPr/>
      </dsp:nvSpPr>
      <dsp:spPr>
        <a:xfrm>
          <a:off x="82359" y="100610"/>
          <a:ext cx="2628007" cy="1576804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  <a:cs typeface="Arial" charset="0"/>
            </a:rPr>
            <a:t>Заграничные походы русской армии 1813 – 1814 гг. познакомили офицеров с западноевропейской жизнью</a:t>
          </a:r>
          <a:endParaRPr lang="ru-RU" sz="1700" b="1" kern="1200" dirty="0">
            <a:solidFill>
              <a:schemeClr val="bg1"/>
            </a:solidFill>
            <a:cs typeface="Arial" charset="0"/>
          </a:endParaRPr>
        </a:p>
      </dsp:txBody>
      <dsp:txXfrm>
        <a:off x="82359" y="100610"/>
        <a:ext cx="2628007" cy="1576804"/>
      </dsp:txXfrm>
    </dsp:sp>
    <dsp:sp modelId="{524662BC-53C1-4484-8B18-D944B6AA6659}">
      <dsp:nvSpPr>
        <dsp:cNvPr id="0" name=""/>
        <dsp:cNvSpPr/>
      </dsp:nvSpPr>
      <dsp:spPr>
        <a:xfrm>
          <a:off x="2818666" y="100610"/>
          <a:ext cx="2628007" cy="1576804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  <a:cs typeface="Arial" charset="0"/>
            </a:rPr>
            <a:t>Влияние идей французского Просвещения (Вольтер, Русо, Дидро)</a:t>
          </a:r>
          <a:endParaRPr lang="ru-RU" sz="1700" b="1" kern="1200" dirty="0">
            <a:solidFill>
              <a:schemeClr val="bg1"/>
            </a:solidFill>
            <a:cs typeface="Arial" charset="0"/>
          </a:endParaRPr>
        </a:p>
      </dsp:txBody>
      <dsp:txXfrm>
        <a:off x="2818666" y="100610"/>
        <a:ext cx="2628007" cy="1576804"/>
      </dsp:txXfrm>
    </dsp:sp>
    <dsp:sp modelId="{8DF574C1-5214-4D48-B0C8-642DFD0E700D}">
      <dsp:nvSpPr>
        <dsp:cNvPr id="0" name=""/>
        <dsp:cNvSpPr/>
      </dsp:nvSpPr>
      <dsp:spPr>
        <a:xfrm>
          <a:off x="5601592" y="100604"/>
          <a:ext cx="2628007" cy="1576804"/>
        </a:xfrm>
        <a:prstGeom prst="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  <a:cs typeface="Arial" charset="0"/>
            </a:rPr>
            <a:t>Патриотический подъем после войны 1812г,    ожидание перемен в России</a:t>
          </a:r>
          <a:endParaRPr lang="ru-RU" sz="1700" b="1" kern="1200" dirty="0">
            <a:solidFill>
              <a:schemeClr val="bg1"/>
            </a:solidFill>
            <a:cs typeface="Arial" charset="0"/>
          </a:endParaRPr>
        </a:p>
      </dsp:txBody>
      <dsp:txXfrm>
        <a:off x="5601592" y="100604"/>
        <a:ext cx="2628007" cy="1576804"/>
      </dsp:txXfrm>
    </dsp:sp>
    <dsp:sp modelId="{1EBAE061-12C5-44ED-B42C-14AC6AD1CD55}">
      <dsp:nvSpPr>
        <dsp:cNvPr id="0" name=""/>
        <dsp:cNvSpPr/>
      </dsp:nvSpPr>
      <dsp:spPr>
        <a:xfrm>
          <a:off x="1162470" y="1972823"/>
          <a:ext cx="2628007" cy="1576804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  <a:cs typeface="Arial" charset="0"/>
            </a:rPr>
            <a:t>Реакция во внутренней политике : ужесточение крепостничества, введение военных поселений</a:t>
          </a:r>
          <a:endParaRPr lang="ru-RU" sz="1700" b="1" kern="1200" dirty="0">
            <a:solidFill>
              <a:schemeClr val="bg1"/>
            </a:solidFill>
            <a:cs typeface="Arial" charset="0"/>
          </a:endParaRPr>
        </a:p>
      </dsp:txBody>
      <dsp:txXfrm>
        <a:off x="1162470" y="1972823"/>
        <a:ext cx="2628007" cy="1576804"/>
      </dsp:txXfrm>
    </dsp:sp>
    <dsp:sp modelId="{19713B36-45B9-409E-A58F-9FA10C2203CD}">
      <dsp:nvSpPr>
        <dsp:cNvPr id="0" name=""/>
        <dsp:cNvSpPr/>
      </dsp:nvSpPr>
      <dsp:spPr>
        <a:xfrm>
          <a:off x="4762866" y="1972818"/>
          <a:ext cx="2628007" cy="1576804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0066"/>
              </a:solidFill>
              <a:cs typeface="Arial" charset="0"/>
            </a:rPr>
            <a:t>Отказ Александра </a:t>
          </a:r>
          <a:r>
            <a:rPr lang="en-US" sz="1700" b="1" kern="1200" dirty="0" smtClean="0">
              <a:solidFill>
                <a:srgbClr val="000066"/>
              </a:solidFill>
              <a:cs typeface="Arial" charset="0"/>
            </a:rPr>
            <a:t>I</a:t>
          </a:r>
          <a:r>
            <a:rPr lang="ru-RU" sz="1700" b="1" kern="1200" dirty="0" smtClean="0">
              <a:solidFill>
                <a:srgbClr val="000066"/>
              </a:solidFill>
              <a:cs typeface="Arial" charset="0"/>
            </a:rPr>
            <a:t> от  реформ</a:t>
          </a:r>
          <a:endParaRPr lang="ru-RU" sz="1700" b="1" kern="1200" dirty="0">
            <a:solidFill>
              <a:srgbClr val="000066"/>
            </a:solidFill>
            <a:cs typeface="Arial" charset="0"/>
          </a:endParaRPr>
        </a:p>
      </dsp:txBody>
      <dsp:txXfrm>
        <a:off x="4762866" y="1972818"/>
        <a:ext cx="2628007" cy="15768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4917E1-5D6C-4502-A1E1-AC600673BAC6}">
      <dsp:nvSpPr>
        <dsp:cNvPr id="0" name=""/>
        <dsp:cNvSpPr/>
      </dsp:nvSpPr>
      <dsp:spPr>
        <a:xfrm rot="5400000">
          <a:off x="4776959" y="-1521573"/>
          <a:ext cx="1638337" cy="5266944"/>
        </a:xfrm>
        <a:prstGeom prst="round2Same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i="0" kern="1200" dirty="0" smtClean="0">
              <a:solidFill>
                <a:srgbClr val="C00000"/>
              </a:solidFill>
              <a:effectLst/>
            </a:rPr>
            <a:t>П. И. Пестель, А. Юшневский, И. Г. Бурцов и др.</a:t>
          </a:r>
          <a:endParaRPr lang="ru-RU" sz="2800" kern="1200" dirty="0"/>
        </a:p>
      </dsp:txBody>
      <dsp:txXfrm rot="5400000">
        <a:off x="4776959" y="-1521573"/>
        <a:ext cx="1638337" cy="5266944"/>
      </dsp:txXfrm>
    </dsp:sp>
    <dsp:sp modelId="{1BA1E044-8DE8-4D15-AC76-F913FA44A9DF}">
      <dsp:nvSpPr>
        <dsp:cNvPr id="0" name=""/>
        <dsp:cNvSpPr/>
      </dsp:nvSpPr>
      <dsp:spPr>
        <a:xfrm>
          <a:off x="0" y="847"/>
          <a:ext cx="2962656" cy="2222102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Южное</a:t>
          </a:r>
          <a:r>
            <a:rPr lang="ru-RU" sz="2300" kern="1200" baseline="0" dirty="0" smtClean="0"/>
            <a:t> общество</a:t>
          </a:r>
        </a:p>
        <a:p>
          <a:pPr lvl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dirty="0" smtClean="0"/>
            <a:t>(1821-1825)</a:t>
          </a:r>
        </a:p>
        <a:p>
          <a:pPr lvl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dirty="0" smtClean="0"/>
            <a:t>Тульчин, Украина</a:t>
          </a:r>
          <a:endParaRPr lang="ru-RU" sz="2300" kern="1200" dirty="0"/>
        </a:p>
      </dsp:txBody>
      <dsp:txXfrm>
        <a:off x="0" y="847"/>
        <a:ext cx="2962656" cy="2222102"/>
      </dsp:txXfrm>
    </dsp:sp>
    <dsp:sp modelId="{3E48D975-3B7C-460A-BDFC-64F159064629}">
      <dsp:nvSpPr>
        <dsp:cNvPr id="0" name=""/>
        <dsp:cNvSpPr/>
      </dsp:nvSpPr>
      <dsp:spPr>
        <a:xfrm rot="5400000">
          <a:off x="4837245" y="812715"/>
          <a:ext cx="1517764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solidFill>
                <a:srgbClr val="C00000"/>
              </a:solidFill>
            </a:rPr>
            <a:t>Н. М. Муравьев, С. П.Трубецкой, К. ф. Рылеев и др.</a:t>
          </a:r>
          <a:endParaRPr lang="ru-RU" sz="2700" kern="1200" dirty="0">
            <a:solidFill>
              <a:srgbClr val="C00000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/>
        </a:p>
      </dsp:txBody>
      <dsp:txXfrm rot="5400000">
        <a:off x="4837245" y="812715"/>
        <a:ext cx="1517764" cy="5266944"/>
      </dsp:txXfrm>
    </dsp:sp>
    <dsp:sp modelId="{11E90DD8-2306-4A03-BAAC-CC59507C9E83}">
      <dsp:nvSpPr>
        <dsp:cNvPr id="0" name=""/>
        <dsp:cNvSpPr/>
      </dsp:nvSpPr>
      <dsp:spPr>
        <a:xfrm>
          <a:off x="0" y="2367259"/>
          <a:ext cx="2962656" cy="2157856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Северное общество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(1822-1825)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Петербург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0" y="2367259"/>
        <a:ext cx="2962656" cy="215785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3F1575-018A-4F2D-8B87-68DAC16D52B0}">
      <dsp:nvSpPr>
        <dsp:cNvPr id="0" name=""/>
        <dsp:cNvSpPr/>
      </dsp:nvSpPr>
      <dsp:spPr>
        <a:xfrm>
          <a:off x="0" y="86300"/>
          <a:ext cx="8013576" cy="2900568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Восстание на Сенатской площади первая попытка дворянских революционеров изменить систему правления России и отменить крепостное право. Оно сумело всколыхнуть передовую российскую общественность. Выступление декабристов показало обществу наличие глубоких социальных противоречий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0" y="86300"/>
        <a:ext cx="8013576" cy="2900568"/>
      </dsp:txXfrm>
    </dsp:sp>
    <dsp:sp modelId="{716A6CF7-E28B-4A1D-B434-61E94C8FA6EB}">
      <dsp:nvSpPr>
        <dsp:cNvPr id="0" name=""/>
        <dsp:cNvSpPr/>
      </dsp:nvSpPr>
      <dsp:spPr>
        <a:xfrm>
          <a:off x="0" y="2968916"/>
          <a:ext cx="8013576" cy="1344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43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800" kern="1200" dirty="0"/>
        </a:p>
      </dsp:txBody>
      <dsp:txXfrm>
        <a:off x="0" y="2968916"/>
        <a:ext cx="8013576" cy="1344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F481-E13A-4137-B52B-B55746B6AEAE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80973-8FD3-4F39-A57D-8FECD904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0973-8FD3-4F39-A57D-8FECD90439F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80973-8FD3-4F39-A57D-8FECD90439F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F4B81-92B2-443B-A5B7-B241731A878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0B706-A15A-4FF6-B52A-2BA577C26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http://img.aucland.ru/market-photos/358/udW50R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Восст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CC3300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6000" b="1" i="1" dirty="0" smtClean="0">
                <a:solidFill>
                  <a:schemeClr val="bg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Восстание Декабристов</a:t>
            </a:r>
            <a:br>
              <a:rPr lang="ru-RU" sz="6000" b="1" i="1" dirty="0" smtClean="0">
                <a:solidFill>
                  <a:schemeClr val="bg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6000" b="1" i="1" dirty="0" smtClean="0">
                <a:solidFill>
                  <a:schemeClr val="bg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14 декабря 1825 года</a:t>
            </a:r>
            <a:endParaRPr lang="ru-RU" sz="6000" b="1" i="1" dirty="0">
              <a:solidFill>
                <a:schemeClr val="bg2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932040" y="4509120"/>
            <a:ext cx="4024536" cy="1752600"/>
          </a:xfrm>
          <a:solidFill>
            <a:srgbClr val="FF0000"/>
          </a:solidFill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Автор: учитель истории и обществознания МБОУ «Гимназия № 3» Вахитовского района города </a:t>
            </a:r>
            <a:r>
              <a:rPr lang="ru-RU" b="1" smtClean="0">
                <a:solidFill>
                  <a:srgbClr val="FFFF00"/>
                </a:solidFill>
              </a:rPr>
              <a:t>Казани </a:t>
            </a:r>
          </a:p>
          <a:p>
            <a:r>
              <a:rPr lang="ru-RU" b="1" smtClean="0">
                <a:solidFill>
                  <a:srgbClr val="FFFF00"/>
                </a:solidFill>
              </a:rPr>
              <a:t>Саулова</a:t>
            </a:r>
            <a:r>
              <a:rPr lang="ru-RU" b="1" dirty="0" smtClean="0">
                <a:solidFill>
                  <a:srgbClr val="FFFF00"/>
                </a:solidFill>
              </a:rPr>
              <a:t> А. В.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«Отчизны верные сыны»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7" name="Содержимое 6" descr="Файл:Рылеев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196752"/>
            <a:ext cx="1866900" cy="23762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Картинка 7 из 277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1052736"/>
            <a:ext cx="1928826" cy="25061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Картинка 6 из 23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1124744"/>
            <a:ext cx="1889760" cy="2362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3" descr="Картинка 47 из 6526"/>
          <p:cNvPicPr>
            <a:picLocks noChangeAspect="1" noChangeArrowheads="1"/>
          </p:cNvPicPr>
          <p:nvPr/>
        </p:nvPicPr>
        <p:blipFill>
          <a:blip r:embed="rId6" r:link="rId7" cstate="email"/>
          <a:srcRect/>
          <a:stretch>
            <a:fillRect/>
          </a:stretch>
        </p:blipFill>
        <p:spPr bwMode="auto">
          <a:xfrm>
            <a:off x="5580112" y="3573017"/>
            <a:ext cx="1739900" cy="23762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2" descr="Портрет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79712" y="3789040"/>
            <a:ext cx="1682496" cy="229660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827584" y="3429000"/>
            <a:ext cx="151216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К. Рылеев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3928" y="3429000"/>
            <a:ext cx="1584176" cy="43204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. Трубецкой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3501008"/>
            <a:ext cx="1656184" cy="2880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П. Каховский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868144" y="6093296"/>
            <a:ext cx="1368152" cy="28803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П. Пестель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91680" y="6021288"/>
            <a:ext cx="1728192" cy="2880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Н. Муравьев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Восстание декабристов</a:t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63688" y="1196752"/>
            <a:ext cx="57150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2195736" y="5301208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Сенатская площадь утром </a:t>
            </a:r>
          </a:p>
          <a:p>
            <a:pPr algn="ctr"/>
            <a:r>
              <a:rPr lang="ru-RU" sz="2400" b="1" dirty="0" smtClean="0"/>
              <a:t>14 декабря 1825 г.</a:t>
            </a:r>
            <a:endParaRPr lang="ru-RU" sz="24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8544" cy="6858000"/>
          </a:xfrm>
          <a:prstGeom prst="rect">
            <a:avLst/>
          </a:prstGeom>
        </p:spPr>
      </p:pic>
      <p:sp>
        <p:nvSpPr>
          <p:cNvPr id="3" name="Вертикальный свиток 2"/>
          <p:cNvSpPr/>
          <p:nvPr/>
        </p:nvSpPr>
        <p:spPr>
          <a:xfrm>
            <a:off x="285720" y="332656"/>
            <a:ext cx="8858280" cy="5904656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endParaRPr lang="ru-RU" sz="2400" b="1" dirty="0">
              <a:solidFill>
                <a:schemeClr val="tx2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«Манифест к русскому народу» – новый программный документ. (автор С. Трубецкой).</a:t>
            </a: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- Свержение самодержавия.</a:t>
            </a:r>
            <a:endParaRPr lang="ru-RU" sz="2000" b="1" i="1" dirty="0">
              <a:solidFill>
                <a:schemeClr val="tx2"/>
              </a:solidFill>
            </a:endParaRPr>
          </a:p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chemeClr val="tx2"/>
                </a:solidFill>
              </a:rPr>
              <a:t>Ликвидация крепостного права.</a:t>
            </a:r>
          </a:p>
          <a:p>
            <a:pPr algn="ctr">
              <a:buFontTx/>
              <a:buChar char="-"/>
            </a:pPr>
            <a:r>
              <a:rPr lang="ru-RU" sz="2000" b="1" i="1" dirty="0" smtClean="0">
                <a:solidFill>
                  <a:schemeClr val="tx2"/>
                </a:solidFill>
              </a:rPr>
              <a:t>После победы восстания – создание Временного правительства из 2 – 3 лиц. (М. Сперанский, </a:t>
            </a: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Н. Мордвинов, Г. </a:t>
            </a:r>
            <a:r>
              <a:rPr lang="ru-RU" sz="2000" b="1" i="1" dirty="0" err="1" smtClean="0">
                <a:solidFill>
                  <a:schemeClr val="tx2"/>
                </a:solidFill>
              </a:rPr>
              <a:t>Батеньков</a:t>
            </a:r>
            <a:r>
              <a:rPr lang="ru-RU" sz="2000" b="1" i="1" dirty="0" smtClean="0">
                <a:solidFill>
                  <a:schemeClr val="tx2"/>
                </a:solidFill>
              </a:rPr>
              <a:t>).</a:t>
            </a: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Временное правительство должно: подготовить к весне 1826 г. Созыв Учредительного собрания («Великого собора»).</a:t>
            </a: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Собор должен решить судьбу монархии: республика или конституционная монархия; освобождение крестьян – с землёй или без земли.</a:t>
            </a:r>
          </a:p>
          <a:p>
            <a:pPr algn="ctr"/>
            <a:endParaRPr lang="ru-RU" sz="2000" b="1" dirty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>
              <a:buFontTx/>
              <a:buChar char="-"/>
            </a:pPr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>
              <a:solidFill>
                <a:schemeClr val="tx2"/>
              </a:solidFill>
            </a:endParaRPr>
          </a:p>
          <a:p>
            <a:pPr algn="ctr"/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5085184"/>
            <a:ext cx="5486400" cy="5667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Каховский убивает Милорадовича</a:t>
            </a:r>
            <a:endParaRPr lang="ru-RU" sz="2800" dirty="0"/>
          </a:p>
        </p:txBody>
      </p:sp>
      <p:pic>
        <p:nvPicPr>
          <p:cNvPr id="6" name="Picture 3" descr="C:\Documents and Settings\777\Мои документы\Мои рисунки\382px-Death_of_Miloradovich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6085" b="2608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/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Итоги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 восстания:</a:t>
            </a:r>
            <a: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/>
            </a:r>
            <a:br>
              <a:rPr lang="ru-RU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31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«Я буду идеалом милосердия»  </a:t>
            </a:r>
            <a:r>
              <a:rPr lang="ru-RU" sz="3100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(Николай </a:t>
            </a:r>
            <a:r>
              <a:rPr lang="en-US" sz="3100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I</a:t>
            </a:r>
            <a:r>
              <a:rPr lang="ru-RU" sz="3100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) </a:t>
            </a:r>
            <a:endParaRPr lang="ru-RU" sz="3100" dirty="0">
              <a:solidFill>
                <a:srgbClr val="00B0F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170080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К следствию привлечено 579 человек </a:t>
            </a:r>
          </a:p>
          <a:p>
            <a:r>
              <a:rPr lang="ru-RU" b="1" dirty="0"/>
              <a:t>Виновными признаны 289 человек, </a:t>
            </a:r>
          </a:p>
          <a:p>
            <a:pPr>
              <a:buFontTx/>
              <a:buNone/>
            </a:pPr>
            <a:r>
              <a:rPr lang="ru-RU" b="1" dirty="0"/>
              <a:t>     из них 121 был предан Верховному уголовному суду.</a:t>
            </a:r>
            <a:r>
              <a:rPr lang="ru-RU" dirty="0"/>
              <a:t> </a:t>
            </a:r>
          </a:p>
          <a:p>
            <a:r>
              <a:rPr lang="ru-RU" b="1" dirty="0"/>
              <a:t>Пять декабристов: П. Пестель, </a:t>
            </a:r>
          </a:p>
          <a:p>
            <a:pPr>
              <a:buFontTx/>
              <a:buNone/>
            </a:pPr>
            <a:r>
              <a:rPr lang="ru-RU" b="1" dirty="0"/>
              <a:t>                                        С. </a:t>
            </a:r>
            <a:r>
              <a:rPr lang="ru-RU" b="1" dirty="0" err="1"/>
              <a:t>Муравьев-Аппостол</a:t>
            </a:r>
            <a:r>
              <a:rPr lang="ru-RU" b="1" dirty="0"/>
              <a:t>, </a:t>
            </a:r>
          </a:p>
          <a:p>
            <a:pPr>
              <a:buFontTx/>
              <a:buNone/>
            </a:pPr>
            <a:r>
              <a:rPr lang="ru-RU" b="1" dirty="0"/>
              <a:t>                                        М.Бестужев-Рюмин, </a:t>
            </a:r>
          </a:p>
          <a:p>
            <a:pPr>
              <a:buFontTx/>
              <a:buNone/>
            </a:pPr>
            <a:r>
              <a:rPr lang="ru-RU" b="1" dirty="0"/>
              <a:t>                                        К. Рылеев, </a:t>
            </a:r>
          </a:p>
          <a:p>
            <a:pPr>
              <a:buFontTx/>
              <a:buNone/>
            </a:pPr>
            <a:r>
              <a:rPr lang="ru-RU" b="1" dirty="0"/>
              <a:t>                                        П. Каховский </a:t>
            </a:r>
          </a:p>
          <a:p>
            <a:pPr>
              <a:buFontTx/>
              <a:buNone/>
            </a:pPr>
            <a:r>
              <a:rPr lang="ru-RU" b="1" dirty="0"/>
              <a:t> приговорены к смертной казни четвертованием,</a:t>
            </a:r>
          </a:p>
          <a:p>
            <a:pPr>
              <a:buFontTx/>
              <a:buNone/>
            </a:pPr>
            <a:r>
              <a:rPr lang="ru-RU" b="1" dirty="0"/>
              <a:t> замененной повешением.</a:t>
            </a:r>
          </a:p>
          <a:p>
            <a:pPr>
              <a:buFontTx/>
              <a:buNone/>
            </a:pPr>
            <a:r>
              <a:rPr lang="ru-RU" b="1" dirty="0"/>
              <a:t> </a:t>
            </a:r>
          </a:p>
          <a:p>
            <a:pPr>
              <a:buFontTx/>
              <a:buNone/>
            </a:pPr>
            <a:r>
              <a:rPr lang="ru-RU" b="1" dirty="0"/>
              <a:t>Свыше 100 декабристов сосланы на каторгу</a:t>
            </a:r>
          </a:p>
          <a:p>
            <a:pPr>
              <a:buFontTx/>
              <a:buNone/>
            </a:pPr>
            <a:r>
              <a:rPr lang="ru-RU" b="1" dirty="0"/>
              <a:t>и на вечное поселение в Сибирь. </a:t>
            </a:r>
          </a:p>
          <a:p>
            <a:pPr>
              <a:buFontTx/>
              <a:buNone/>
            </a:pPr>
            <a:r>
              <a:rPr lang="ru-RU" b="1" dirty="0"/>
              <a:t> Черниговский полк отправили на Кавказ,</a:t>
            </a:r>
          </a:p>
          <a:p>
            <a:pPr>
              <a:buFontTx/>
              <a:buNone/>
            </a:pPr>
            <a:r>
              <a:rPr lang="ru-RU" b="1" dirty="0"/>
              <a:t> где шла война с горцами.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3579" y="1700808"/>
            <a:ext cx="177165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356992"/>
            <a:ext cx="1465330" cy="26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6156176" y="4149080"/>
            <a:ext cx="2232248" cy="4320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С. </a:t>
            </a:r>
            <a:r>
              <a:rPr lang="ru-RU" sz="1400" b="1" dirty="0" err="1" smtClean="0"/>
              <a:t>Муравьев-Аппостол</a:t>
            </a:r>
            <a:endParaRPr lang="ru-RU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7544" y="6165304"/>
            <a:ext cx="1944216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М.Бестужев-Рюмин, </a:t>
            </a:r>
            <a:endParaRPr lang="ru-RU" sz="1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Причины поражения восстания:</a:t>
            </a: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 несогласованность действий и неподготовленность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узкая социальная база (только дворянство), отсутствие активной поддержки в разных слоях общества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неготовность общества к радикальным преобразованиям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Тактика военного переворота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«Подвиг любви бескорыстной»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" name="Picture 2" descr="Портрет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772816"/>
            <a:ext cx="1859657" cy="2592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Картинка 1 из 2453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851920" y="1628800"/>
            <a:ext cx="1859668" cy="2592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Файл:Ekaterina Troubetskoy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1556792"/>
            <a:ext cx="1872208" cy="273630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Блок-схема: перфолента 14"/>
          <p:cNvSpPr/>
          <p:nvPr/>
        </p:nvSpPr>
        <p:spPr>
          <a:xfrm>
            <a:off x="899592" y="4581128"/>
            <a:ext cx="2304256" cy="1008112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М. Н. Волконская</a:t>
            </a:r>
            <a:endParaRPr lang="ru-RU" dirty="0"/>
          </a:p>
        </p:txBody>
      </p:sp>
      <p:sp>
        <p:nvSpPr>
          <p:cNvPr id="16" name="Блок-схема: перфолента 15"/>
          <p:cNvSpPr/>
          <p:nvPr/>
        </p:nvSpPr>
        <p:spPr>
          <a:xfrm>
            <a:off x="3851920" y="4437112"/>
            <a:ext cx="2088232" cy="1008112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А. Г. Муравьева</a:t>
            </a:r>
            <a:endParaRPr lang="ru-RU" dirty="0"/>
          </a:p>
        </p:txBody>
      </p:sp>
      <p:sp>
        <p:nvSpPr>
          <p:cNvPr id="17" name="Блок-схема: перфолента 16"/>
          <p:cNvSpPr/>
          <p:nvPr/>
        </p:nvSpPr>
        <p:spPr>
          <a:xfrm>
            <a:off x="6681497" y="4435645"/>
            <a:ext cx="2016224" cy="1224136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Е. И. Трубецкая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Подумай!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11560" y="3284984"/>
            <a:ext cx="3754760" cy="273630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50000"/>
              </a:spcBef>
            </a:pPr>
            <a:r>
              <a:rPr lang="ru-RU" i="1" dirty="0"/>
              <a:t>Это какие-то богатыри, кованные из чистой стали, воины-сподвижники, вышедшие сознательно на явную гибель, чтобы разбудить к новой жизни молодое поколение…</a:t>
            </a:r>
          </a:p>
          <a:p>
            <a:pPr>
              <a:spcBef>
                <a:spcPct val="50000"/>
              </a:spcBef>
            </a:pPr>
            <a:r>
              <a:rPr lang="ru-RU" i="1" dirty="0"/>
              <a:t>                        А.И.Герцен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971600" y="836712"/>
            <a:ext cx="1905266" cy="225774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16016" y="3789040"/>
            <a:ext cx="4041775" cy="1656184"/>
          </a:xfrm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</a:pPr>
            <a:r>
              <a:rPr lang="ru-RU" i="1" dirty="0"/>
              <a:t>Декабристы - историческая случайность, обросшая литературой</a:t>
            </a:r>
          </a:p>
          <a:p>
            <a:pPr>
              <a:spcBef>
                <a:spcPct val="50000"/>
              </a:spcBef>
            </a:pPr>
            <a:r>
              <a:rPr lang="ru-RU" i="1" dirty="0"/>
              <a:t>          В.О.Ключевский</a:t>
            </a:r>
          </a:p>
          <a:p>
            <a:endParaRPr lang="ru-RU" dirty="0"/>
          </a:p>
        </p:txBody>
      </p:sp>
      <p:pic>
        <p:nvPicPr>
          <p:cNvPr id="10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 l="14388" t="13861" r="6839" b="15225"/>
          <a:stretch>
            <a:fillRect/>
          </a:stretch>
        </p:blipFill>
        <p:spPr bwMode="auto">
          <a:xfrm>
            <a:off x="6228184" y="908720"/>
            <a:ext cx="1891052" cy="2363800"/>
          </a:xfrm>
          <a:prstGeom prst="rect">
            <a:avLst/>
          </a:prstGeom>
          <a:noFill/>
          <a:ln w="28575">
            <a:solidFill>
              <a:srgbClr val="71481B"/>
            </a:solidFill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115616" y="5661248"/>
            <a:ext cx="7056784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Какие суждения вы считаете наиболее убедительными?</a:t>
            </a:r>
            <a:endParaRPr lang="ru-RU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Историческое значение движения декабристов: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539552" y="2204864"/>
          <a:ext cx="8013576" cy="4381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11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План урока: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67544" y="1268760"/>
          <a:ext cx="82296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28803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Причины возникновения декабристского движения:</a:t>
            </a:r>
            <a:b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: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6" name="Содержимое 3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Graphic spid="3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799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Возникновение Северного </a:t>
            </a:r>
            <a:br>
              <a:rPr lang="ru-RU" sz="3200" b="1" dirty="0" smtClean="0"/>
            </a:br>
            <a:r>
              <a:rPr lang="ru-RU" sz="3200" b="1" dirty="0" smtClean="0"/>
              <a:t>и Южного обществ</a:t>
            </a:r>
            <a:endParaRPr lang="ru-RU" sz="3200" b="1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Программы Северного и Южного обществ: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00808"/>
            <a:ext cx="23042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772816"/>
            <a:ext cx="244827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1043608" y="4725144"/>
            <a:ext cx="2952328" cy="1512168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П. И. Пестель</a:t>
            </a:r>
          </a:p>
          <a:p>
            <a:pPr algn="ctr"/>
            <a:r>
              <a:rPr lang="ru-RU" sz="2400" dirty="0" smtClean="0"/>
              <a:t>«Русская правда»</a:t>
            </a:r>
            <a:endParaRPr lang="ru-RU" sz="2400" dirty="0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5148064" y="4653136"/>
            <a:ext cx="3024336" cy="1512168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Н. М. Муравьев</a:t>
            </a:r>
          </a:p>
          <a:p>
            <a:pPr algn="ctr"/>
            <a:r>
              <a:rPr lang="ru-RU" sz="2400" dirty="0" smtClean="0"/>
              <a:t>«Конституция»</a:t>
            </a:r>
            <a:endParaRPr lang="ru-RU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0106"/>
          </a:xfrm>
        </p:spPr>
        <p:txBody>
          <a:bodyPr numCol="2">
            <a:normAutofit fontScale="90000"/>
          </a:bodyPr>
          <a:lstStyle/>
          <a:p>
            <a:r>
              <a:rPr lang="ru-RU" sz="2800" b="1" i="1" dirty="0" smtClean="0"/>
              <a:t>«Русская правда»</a:t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«Конституция»</a:t>
            </a:r>
            <a:endParaRPr lang="ru-RU" sz="2800" b="1" i="1" dirty="0"/>
          </a:p>
        </p:txBody>
      </p:sp>
      <p:graphicFrame>
        <p:nvGraphicFramePr>
          <p:cNvPr id="20" name="Содержимое 19"/>
          <p:cNvGraphicFramePr>
            <a:graphicFrameLocks noGrp="1"/>
          </p:cNvGraphicFramePr>
          <p:nvPr>
            <p:ph idx="1"/>
          </p:nvPr>
        </p:nvGraphicFramePr>
        <p:xfrm>
          <a:off x="611560" y="1052736"/>
          <a:ext cx="8157592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2792"/>
                <a:gridCol w="4114800"/>
              </a:tblGrid>
              <a:tr h="4464496">
                <a:tc>
                  <a:txBody>
                    <a:bodyPr/>
                    <a:lstStyle/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Россия: республика,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неделимое государство.</a:t>
                      </a:r>
                      <a:endParaRPr lang="ru-RU" sz="1800" b="0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endParaRPr lang="ru-RU" sz="1800" b="0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Законодательная власть - однопалатный парламент, исполнительная - Державная дума из 5 членов, избирающихся на 5 лет. </a:t>
                      </a: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Отмена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крепостного права. Равенство всех граждан перед законом. </a:t>
                      </a: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endParaRPr lang="ru-RU" sz="1800" b="0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Земля : общественная и частная. </a:t>
                      </a: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endParaRPr lang="ru-RU" sz="1800" b="0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endParaRPr lang="ru-RU" sz="1800" b="0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buFont typeface="Wingdings" pitchFamily="2" charset="2"/>
                        <a:buChar char="v"/>
                      </a:pP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Крестьяне получают наделы из общественной земли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6">
                            <a:tint val="50000"/>
                            <a:satMod val="300000"/>
                          </a:schemeClr>
                        </a:gs>
                        <a:gs pos="35000">
                          <a:schemeClr val="accent6">
                            <a:tint val="37000"/>
                            <a:satMod val="300000"/>
                          </a:schemeClr>
                        </a:gs>
                        <a:gs pos="100000">
                          <a:schemeClr val="accent6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Россия: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Конституционная монархия, федеративное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Законодательная власть - двухпалатный парламент, исполнительная - император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Отмена крепостного права и военных поселений. Ликвидация всех сословий.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Неприкосновенность частной собственности =&gt; земли помещиков остаются за ними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Крестьяне освобождаются без земли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9361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Династический кризис 1825 г.</a:t>
            </a: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3366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endParaRPr lang="ru-RU" sz="3600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Рисунок 10" descr="Картинка 7 из 27068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23928" y="1124744"/>
            <a:ext cx="1646494" cy="18722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http://sammler.ru/uploads/post-445-1284972556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3429000"/>
            <a:ext cx="1280922" cy="175736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http://www.imperialhouse.ru/uploads/image/photo-gallery/history_din/personalii/clemidoma/pavl_petr/2_1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95936" y="4149080"/>
            <a:ext cx="1461145" cy="18573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Картинка 11 из 35491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660232" y="3429000"/>
            <a:ext cx="1393031" cy="185737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" name="Прямоугольник 16"/>
          <p:cNvSpPr/>
          <p:nvPr/>
        </p:nvSpPr>
        <p:spPr>
          <a:xfrm>
            <a:off x="3995936" y="2780928"/>
            <a:ext cx="1512168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Павел </a:t>
            </a:r>
            <a:r>
              <a:rPr lang="en-US" dirty="0" smtClean="0"/>
              <a:t>I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627784" y="2780928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7" idx="2"/>
            <a:endCxn id="13" idx="0"/>
          </p:cNvCxnSpPr>
          <p:nvPr/>
        </p:nvCxnSpPr>
        <p:spPr>
          <a:xfrm flipH="1">
            <a:off x="4726509" y="3212976"/>
            <a:ext cx="25511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508104" y="2852936"/>
            <a:ext cx="144016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331640" y="5301208"/>
            <a:ext cx="1368152" cy="5760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Александр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923928" y="5949280"/>
            <a:ext cx="1512168" cy="5040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Константин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732240" y="5373216"/>
            <a:ext cx="136815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Николай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19 ноября – 14 декабря 1825 г.- период междуцарствия (25 дней).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043608" y="5229200"/>
            <a:ext cx="2016224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Константин</a:t>
            </a:r>
            <a:endParaRPr lang="ru-RU" dirty="0"/>
          </a:p>
        </p:txBody>
      </p:sp>
      <p:pic>
        <p:nvPicPr>
          <p:cNvPr id="26" name="Picture 5" descr="C:\Documents and Settings\777\Мои документы\Мои рисунки\200px-Grand_Duke_Constantine_Pavlovich_of_Russia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2592288" cy="308851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7" name="Стрелка вправо 26"/>
          <p:cNvSpPr/>
          <p:nvPr/>
        </p:nvSpPr>
        <p:spPr>
          <a:xfrm>
            <a:off x="3203848" y="2276872"/>
            <a:ext cx="2664296" cy="230425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Отрекся от престола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796136" y="5301208"/>
            <a:ext cx="2160240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Николай </a:t>
            </a:r>
            <a:r>
              <a:rPr lang="en-US" dirty="0" smtClean="0"/>
              <a:t>I</a:t>
            </a:r>
          </a:p>
          <a:p>
            <a:pPr algn="ctr"/>
            <a:r>
              <a:rPr lang="en-US" dirty="0" smtClean="0"/>
              <a:t>(1825-1855)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12776"/>
            <a:ext cx="2821310" cy="35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65542E-6 L -0.23628 0.14698 " pathEditMode="relative" ptsTypes="AA">
                                      <p:cBhvr>
                                        <p:cTn id="35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  <a:t>Накануне восстания</a:t>
            </a:r>
            <a:b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Вечером 13 декабря декабристы, собравшиеся на квартире Рылеева, составили план: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  вывести войска на Сенатскую площадь и не допустить </a:t>
            </a:r>
            <a:r>
              <a:rPr lang="ru-RU" b="1" dirty="0" err="1" smtClean="0"/>
              <a:t>переприсяги</a:t>
            </a: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 Якубович А.И. должен был захватить Зимний дворец и арестовать царскую семью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  Каховскому поручалось  убить Николая, а Булатову – захватить Петропавловскую крепость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   Диктатором восстания назначался  С.Трубецкой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В случае успеха предстояло обнародовать манифест со своими требованиями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737</Words>
  <Application>Microsoft Office PowerPoint</Application>
  <PresentationFormat>Экран (4:3)</PresentationFormat>
  <Paragraphs>128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Восстание Декабристов 14 декабря 1825 года</vt:lpstr>
      <vt:lpstr>План урока:</vt:lpstr>
      <vt:lpstr>Причины возникновения декабристского движения: :</vt:lpstr>
      <vt:lpstr>Возникновение Северного  и Южного обществ</vt:lpstr>
      <vt:lpstr>Программы Северного и Южного обществ:</vt:lpstr>
      <vt:lpstr>«Русская правда»  «Конституция»</vt:lpstr>
      <vt:lpstr>Династический кризис 1825 г. </vt:lpstr>
      <vt:lpstr>19 ноября – 14 декабря 1825 г.- период междуцарствия (25 дней). </vt:lpstr>
      <vt:lpstr>Накануне восстания </vt:lpstr>
      <vt:lpstr>«Отчизны верные сыны» </vt:lpstr>
      <vt:lpstr>Восстание декабристов </vt:lpstr>
      <vt:lpstr>Слайд 12</vt:lpstr>
      <vt:lpstr>Каховский убивает Милорадовича</vt:lpstr>
      <vt:lpstr> Итоги восстания: «Я буду идеалом милосердия»  (Николай I) </vt:lpstr>
      <vt:lpstr>Причины поражения восстания: </vt:lpstr>
      <vt:lpstr>«Подвиг любви бескорыстной»</vt:lpstr>
      <vt:lpstr>Подумай!</vt:lpstr>
      <vt:lpstr> Историческое значение движения декабристов: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Восстание Декабристов 14 декабря 1825</dc:title>
  <dc:creator>user</dc:creator>
  <cp:lastModifiedBy>digital</cp:lastModifiedBy>
  <cp:revision>34</cp:revision>
  <dcterms:created xsi:type="dcterms:W3CDTF">2012-02-19T07:53:20Z</dcterms:created>
  <dcterms:modified xsi:type="dcterms:W3CDTF">2017-09-19T18:07:57Z</dcterms:modified>
</cp:coreProperties>
</file>