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sldIdLst>
    <p:sldId id="256" r:id="rId2"/>
    <p:sldId id="257" r:id="rId3"/>
    <p:sldId id="270" r:id="rId4"/>
    <p:sldId id="258" r:id="rId5"/>
    <p:sldId id="284" r:id="rId6"/>
    <p:sldId id="285" r:id="rId7"/>
    <p:sldId id="286" r:id="rId8"/>
    <p:sldId id="271" r:id="rId9"/>
    <p:sldId id="259" r:id="rId10"/>
    <p:sldId id="263" r:id="rId11"/>
    <p:sldId id="272" r:id="rId12"/>
    <p:sldId id="265" r:id="rId13"/>
    <p:sldId id="273" r:id="rId14"/>
    <p:sldId id="275" r:id="rId15"/>
    <p:sldId id="274" r:id="rId16"/>
    <p:sldId id="276" r:id="rId17"/>
    <p:sldId id="277" r:id="rId18"/>
    <p:sldId id="278" r:id="rId19"/>
    <p:sldId id="280" r:id="rId20"/>
    <p:sldId id="267" r:id="rId21"/>
    <p:sldId id="282" r:id="rId22"/>
    <p:sldId id="269" r:id="rId23"/>
    <p:sldId id="289" r:id="rId24"/>
    <p:sldId id="283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4" autoAdjust="0"/>
    <p:restoredTop sz="94660"/>
  </p:normalViewPr>
  <p:slideViewPr>
    <p:cSldViewPr>
      <p:cViewPr>
        <p:scale>
          <a:sx n="108" d="100"/>
          <a:sy n="108" d="100"/>
        </p:scale>
        <p:origin x="-10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310B4-ABD2-4333-8A8F-AC98DA2701FF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96908-611E-4DA0-924F-8B102B595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15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. Особое влияние на Бориса оказывали тогда Достоевский, Ибсен, Ницше. Будучи гимназистом, сблизился с братом философа Вл. Соловьёва, издателем его трудов Михаилом Сергеевичем.  Михаил Сергеевич помог Борису Бугаеву сочинить псевдоним “Андрей Белый” (белый — священный, утешительный цвет, представляющий собою гармоническое сочетание всех цветов — любимый цвет Владимира Соловьева)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96908-611E-4DA0-924F-8B102B595AC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672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6A0AB20-F2CA-464E-BAF3-A39D7AE0CD29}" type="datetimeFigureOut">
              <a:rPr lang="ru-RU" smtClean="0"/>
              <a:t>09.01.2017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D6336EC-D6CC-4EA7-9CBC-81FB0F9C406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philol.msu.ru/~modern/main.php?page=35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2564904"/>
            <a:ext cx="805964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96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Андрей Белый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6849" y="4941168"/>
            <a:ext cx="6400800" cy="1752600"/>
          </a:xfrm>
        </p:spPr>
        <p:txBody>
          <a:bodyPr/>
          <a:lstStyle/>
          <a:p>
            <a:r>
              <a:rPr lang="ru-RU" dirty="0" smtClean="0"/>
              <a:t>                                                          </a:t>
            </a:r>
            <a:r>
              <a:rPr lang="ru-RU" dirty="0" err="1" smtClean="0"/>
              <a:t>Шилкина</a:t>
            </a:r>
            <a:r>
              <a:rPr lang="ru-RU" dirty="0" smtClean="0"/>
              <a:t> Елена 11 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5184576" cy="4680519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400" b="1" dirty="0" smtClean="0"/>
              <a:t>    Осенью</a:t>
            </a:r>
            <a:r>
              <a:rPr lang="ru-RU" sz="2400" b="1" dirty="0"/>
              <a:t> </a:t>
            </a:r>
            <a:r>
              <a:rPr lang="ru-RU" sz="2400" b="1" dirty="0" smtClean="0"/>
              <a:t>1903 года </a:t>
            </a:r>
            <a:r>
              <a:rPr lang="ru-RU" sz="2400" b="1" dirty="0"/>
              <a:t>вокруг Андрея Белого организовался литературный кружок, получивший название </a:t>
            </a:r>
            <a:r>
              <a:rPr lang="ru-RU" sz="2400" b="1" dirty="0" smtClean="0"/>
              <a:t>«Аргонавты»</a:t>
            </a:r>
            <a:endParaRPr lang="ru-RU" sz="2400" b="1" dirty="0"/>
          </a:p>
          <a:p>
            <a:pPr>
              <a:buNone/>
            </a:pPr>
            <a:r>
              <a:rPr lang="ru-RU" sz="2400" b="1" i="1" dirty="0" smtClean="0"/>
              <a:t>        «В нашем кружке не было общего, отштампованного мировоззрения, не было догм: от сих пор до сих пор соединялись в исканиях, а не в достижениях, и потому многие среди нас оказывались в кризисе своего вчерашнего дня и в кризисе мировоззрения, казавшегося устарелым; мы приветствовали его в потугах на рождение новых мыслей и новых установок», </a:t>
            </a:r>
            <a:r>
              <a:rPr lang="ru-RU" sz="2400" b="1" dirty="0" smtClean="0"/>
              <a:t>— вспоминал Андрей Белый.</a:t>
            </a:r>
            <a:endParaRPr lang="ru-RU" sz="24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052736"/>
            <a:ext cx="3048584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941168"/>
            <a:ext cx="191683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707904" y="0"/>
            <a:ext cx="520526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С</a:t>
            </a:r>
            <a:r>
              <a:rPr lang="ru-RU" sz="2400" b="1" dirty="0"/>
              <a:t> 1904 Белый переживает постепенное угасание мистических </a:t>
            </a:r>
            <a:r>
              <a:rPr lang="ru-RU" sz="2400" b="1" dirty="0" smtClean="0"/>
              <a:t>надежд</a:t>
            </a:r>
            <a:r>
              <a:rPr lang="ru-RU" sz="2400" b="1" dirty="0" smtClean="0"/>
              <a:t>. Разочаровывается </a:t>
            </a:r>
            <a:r>
              <a:rPr lang="ru-RU" sz="2400" b="1" dirty="0"/>
              <a:t>Белый и в «</a:t>
            </a:r>
            <a:r>
              <a:rPr lang="ru-RU" sz="2400" b="1" dirty="0" err="1"/>
              <a:t>аргонавтизме</a:t>
            </a:r>
            <a:r>
              <a:rPr lang="ru-RU" sz="2400" b="1" dirty="0"/>
              <a:t>», ставшем идейной основой возникшего в сентябре 1904 кружка </a:t>
            </a:r>
            <a:r>
              <a:rPr lang="ru-RU" sz="2400" b="1" dirty="0" smtClean="0"/>
              <a:t>Астровых. 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Во</a:t>
            </a:r>
            <a:r>
              <a:rPr lang="ru-RU" sz="2400" b="1" dirty="0"/>
              <a:t> 2-й половине 1904 происходит сложная психологическая «умственная дуэль» между Белым и Брюсовым; это духовное противостояние отражено во многих стихотворениях Белого и Брюсова, а также в романе Брюсова «Огненный ангел» 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99176" y="5013176"/>
            <a:ext cx="184482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99592" y="5589240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Валерий Брюсов</a:t>
            </a:r>
            <a:endParaRPr lang="ru-RU" b="1" dirty="0"/>
          </a:p>
        </p:txBody>
      </p:sp>
      <p:pic>
        <p:nvPicPr>
          <p:cNvPr id="33796" name="Picture 4" descr="Картинка 4 из 182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3410547" cy="4375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532859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В</a:t>
            </a:r>
            <a:r>
              <a:rPr lang="ru-RU" sz="2400" b="1" dirty="0"/>
              <a:t> </a:t>
            </a:r>
            <a:r>
              <a:rPr lang="ru-RU" sz="2400" b="1" dirty="0" smtClean="0"/>
              <a:t>1903</a:t>
            </a:r>
            <a:r>
              <a:rPr lang="ru-RU" sz="2400" b="1" dirty="0"/>
              <a:t> году Белый вступил в переписку </a:t>
            </a:r>
            <a:r>
              <a:rPr lang="ru-RU" sz="2400" b="1" dirty="0" smtClean="0"/>
              <a:t>А.А.Блоком, </a:t>
            </a:r>
            <a:r>
              <a:rPr lang="ru-RU" sz="2400" b="1" dirty="0"/>
              <a:t>в </a:t>
            </a:r>
            <a:r>
              <a:rPr lang="ru-RU" sz="2400" b="1" dirty="0" smtClean="0"/>
              <a:t>1904</a:t>
            </a:r>
            <a:r>
              <a:rPr lang="ru-RU" sz="2400" b="1" dirty="0"/>
              <a:t> году </a:t>
            </a:r>
            <a:r>
              <a:rPr lang="ru-RU" sz="2400" b="1" dirty="0" smtClean="0"/>
              <a:t>   состоялось </a:t>
            </a:r>
            <a:r>
              <a:rPr lang="ru-RU" sz="2400" b="1" dirty="0"/>
              <a:t>личное знакомство. До этого, в 1903 году он с отличием окончил университет, но осенью 1904 года поступил на историко-филологический факультет университета; однако в </a:t>
            </a:r>
            <a:r>
              <a:rPr lang="ru-RU" sz="2400" b="1" dirty="0" smtClean="0"/>
              <a:t>1905году </a:t>
            </a:r>
            <a:r>
              <a:rPr lang="ru-RU" sz="2400" b="1" dirty="0"/>
              <a:t>прекратил посещать занятия, в </a:t>
            </a:r>
            <a:r>
              <a:rPr lang="ru-RU" sz="2400" b="1" dirty="0" smtClean="0"/>
              <a:t>1906</a:t>
            </a:r>
            <a:r>
              <a:rPr lang="ru-RU" sz="2400" b="1" dirty="0"/>
              <a:t> году подал прошение об отчислении и стал сотрудничать в </a:t>
            </a:r>
            <a:r>
              <a:rPr lang="ru-RU" sz="2400" b="1" dirty="0" smtClean="0"/>
              <a:t>«Весах» (1904—1909).</a:t>
            </a:r>
            <a:endParaRPr lang="ru-RU" sz="2400" b="1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6984" y="548680"/>
            <a:ext cx="32657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44208" y="6165304"/>
            <a:ext cx="180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Александр Блок</a:t>
            </a:r>
            <a:endParaRPr lang="ru-RU" b="1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13176"/>
            <a:ext cx="184482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627784" y="188640"/>
            <a:ext cx="6192688" cy="62255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     </a:t>
            </a:r>
            <a:r>
              <a:rPr lang="ru-RU" sz="3100" b="1" dirty="0" smtClean="0"/>
              <a:t>В</a:t>
            </a:r>
            <a:r>
              <a:rPr lang="ru-RU" sz="3100" b="1" dirty="0"/>
              <a:t> 1906 Белый испытывает мучительную личную драму, вызванную его любовью к Л.Д. Блок, жене Блока, отношения с которым осложняются до того, что в августе 1906 он вызывает Блока на дуэль (поединок не состоялся). В октябре 1906 Л.Д. Блок сообщает Белому о прекращении общения с ним из-за публикации его рассказа «Куст</a:t>
            </a:r>
            <a:r>
              <a:rPr lang="ru-RU" sz="3100" b="1" dirty="0" smtClean="0"/>
              <a:t>», в</a:t>
            </a:r>
            <a:r>
              <a:rPr lang="ru-RU" sz="3100" b="1" dirty="0"/>
              <a:t> котором она увидела отображение их отношений. После этого Белый еще долгое время находится во власти своего чувства. Год работы над окончательной редакцией «четвертой симфонии» «Кубок метелей» (лето 1906 — лето 1907) он характеризует: «самый болезненный период моей жизни</a:t>
            </a:r>
            <a:r>
              <a:rPr lang="ru-RU" sz="3100" b="1" dirty="0" smtClean="0"/>
              <a:t>».</a:t>
            </a:r>
            <a:endParaRPr lang="ru-RU" sz="3100" b="1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363" y="1151897"/>
            <a:ext cx="2775154" cy="429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83568" y="5733256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Любовь Блок</a:t>
            </a:r>
            <a:endParaRPr lang="ru-RU" b="1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80920" y="4994920"/>
            <a:ext cx="1863080" cy="186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/>
              <a:t>       </a:t>
            </a:r>
            <a:r>
              <a:rPr lang="ru-RU" sz="2800" b="1" dirty="0" smtClean="0"/>
              <a:t>Важнейшее </a:t>
            </a:r>
            <a:r>
              <a:rPr lang="ru-RU" sz="2800" b="1" dirty="0"/>
              <a:t>творческое достижение Белого в 1904-1908 — книга стихов «</a:t>
            </a:r>
            <a:r>
              <a:rPr lang="ru-RU" sz="2800" b="1" dirty="0" smtClean="0"/>
              <a:t>Пепел», </a:t>
            </a:r>
            <a:r>
              <a:rPr lang="ru-RU" sz="2800" b="1" dirty="0"/>
              <a:t>посвященная памяти Н. А. Некрасова и во многом навеянная его творчеством. Основу книги составляют стихи о трагическом положении современной России, социальная проблематика раскрывается сквозь призму авторского лирического «я». Стихи Белого, объединенные в книге «Урна</a:t>
            </a:r>
            <a:r>
              <a:rPr lang="ru-RU" sz="2800" b="1" dirty="0" smtClean="0"/>
              <a:t>», </a:t>
            </a:r>
            <a:r>
              <a:rPr lang="ru-RU" sz="2800" b="1" dirty="0"/>
              <a:t>отразили безысходные настроения, вызванные неразделенным чувством к Л.Д. Блок, тему трагического разочарования в юношеских </a:t>
            </a:r>
            <a:r>
              <a:rPr lang="ru-RU" sz="2800" b="1" dirty="0" smtClean="0"/>
              <a:t>исканиях.</a:t>
            </a:r>
            <a:endParaRPr lang="ru-RU" sz="2800" b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13176"/>
            <a:ext cx="184482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Октябрь </a:t>
            </a:r>
            <a:r>
              <a:rPr lang="ru-RU" sz="2400" b="1" dirty="0"/>
              <a:t>и ноябрь 1906 Белый проводит в Мюнхене, где напряженная мыслительная работа связывается с повышенным интересом к живописи. 1 декабря выезжает в Париж по приглашению Мережковских, остается там до марта 1907, выступает с лекцией в пользу парижской эмигрантской кассы.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Вернувшись </a:t>
            </a:r>
            <a:r>
              <a:rPr lang="ru-RU" sz="2400" b="1" dirty="0"/>
              <a:t>в марте 1907 в Москву, активно включается в полемику между московскими и петербургскими символистами по поводу «мистического анархизма» </a:t>
            </a:r>
            <a:r>
              <a:rPr lang="ru-RU" sz="2400" b="1" dirty="0" smtClean="0"/>
              <a:t>. Цикл </a:t>
            </a:r>
            <a:r>
              <a:rPr lang="ru-RU" sz="2400" b="1" dirty="0"/>
              <a:t>статей-памфлетов Белого «На перевале», печатавшийся в «Весах» (1906-1909), и многие другие критико-полемические фельетоны и рецензии посвящены борьбе за «чистоту» символизма как литературной </a:t>
            </a:r>
            <a:r>
              <a:rPr lang="ru-RU" sz="2400" b="1" dirty="0" smtClean="0"/>
              <a:t>школы.</a:t>
            </a:r>
            <a:endParaRPr lang="ru-RU" sz="2400" b="1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948264" y="4725144"/>
            <a:ext cx="1935088" cy="19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5266928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С</a:t>
            </a:r>
            <a:r>
              <a:rPr lang="ru-RU" sz="2400" b="1" dirty="0"/>
              <a:t> 1909 в мироощущении Белого обозначается переход от пессимизма и «самосожжения» к исканию «пути жизни», «второй заре». Эти настроения отразились в стихах 1909-1911 — книга «Королевна и рыцари</a:t>
            </a:r>
            <a:r>
              <a:rPr lang="ru-RU" sz="2400" b="1" dirty="0" smtClean="0"/>
              <a:t>». </a:t>
            </a:r>
            <a:r>
              <a:rPr lang="ru-RU" sz="2400" b="1" dirty="0"/>
              <a:t>Духовному возрождению Белого способствовало </a:t>
            </a:r>
            <a:r>
              <a:rPr lang="ru-RU" sz="2400" b="1" dirty="0" smtClean="0"/>
              <a:t>сближение </a:t>
            </a:r>
            <a:r>
              <a:rPr lang="ru-RU" sz="2400" b="1" dirty="0"/>
              <a:t>в 1909-1910 с начинающей художницей Анной Алексеевной Тургеневой (Асей), которая становится его </a:t>
            </a:r>
            <a:r>
              <a:rPr lang="ru-RU" sz="2400" b="1" dirty="0" smtClean="0"/>
              <a:t>женой.</a:t>
            </a:r>
            <a:r>
              <a:rPr lang="ru-RU" sz="2400" b="1" dirty="0"/>
              <a:t> </a:t>
            </a:r>
          </a:p>
        </p:txBody>
      </p:sp>
      <p:pic>
        <p:nvPicPr>
          <p:cNvPr id="29698" name="Picture 2" descr="Картинка 2 из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3347864" cy="4782664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5264"/>
            <a:ext cx="2052736" cy="2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kvartira-belogo.guru.ru/museum/images/fondy-turgeneva-portr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3845682" cy="2700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51520" y="404664"/>
            <a:ext cx="8064896" cy="2988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Выходят книги Белого «Символизм» и «Арабески»— итог его деятельности как критика и теоретика литературной школы за 1900-е гг. В «Символизм», кроме работ философско-эстетического характера, вошли стиховедческие труды Белого, заложившие основы современных принципов разработки этой дисциплины. В «Арабески» и в книгу «Луг зеленый» Белый включил критические и полемические статьи, очерки о русских и иностранных писателях. 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08912" y="4725144"/>
            <a:ext cx="1935088" cy="19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8924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  </a:t>
            </a:r>
            <a:r>
              <a:rPr lang="ru-RU" sz="2400" b="1" dirty="0" smtClean="0"/>
              <a:t>С</a:t>
            </a:r>
            <a:r>
              <a:rPr lang="ru-RU" sz="2400" b="1" dirty="0"/>
              <a:t> декабря 1910 по апрель 1911 Белый с женой совершает заграничное путешествие (Сицилия — Тунис — Египет — Палестина), открывает для себя новый культурный мир, в котором ищет живые духовные ценности, противопоставляя их одряхлевшему «европеизму». Восточное путешествие знаменует один из наиболее светлых и творчески продуктивных периодов в жизни Белого. Литературный итог его — два тома «Путевых заметок</a:t>
            </a:r>
            <a:r>
              <a:rPr lang="ru-RU" sz="2400" b="1" dirty="0" smtClean="0"/>
              <a:t>».</a:t>
            </a:r>
            <a:r>
              <a:rPr lang="ru-RU" sz="2400" i="1" dirty="0" smtClean="0"/>
              <a:t> </a:t>
            </a:r>
          </a:p>
          <a:p>
            <a:pPr>
              <a:buNone/>
            </a:pPr>
            <a:r>
              <a:rPr lang="ru-RU" sz="2400" b="1" dirty="0" smtClean="0"/>
              <a:t>     Осенью 1911 Белый, по предварительной договоренности с журналом «Русская мысль», приступает к работе над романом «Петербург», первоначально задуманным как продолжение «Серебряного голубя». Название было предложено </a:t>
            </a:r>
            <a:r>
              <a:rPr lang="ru-RU" sz="2400" b="1" dirty="0" err="1" smtClean="0"/>
              <a:t>Вяч</a:t>
            </a:r>
            <a:r>
              <a:rPr lang="ru-RU" sz="2400" b="1" dirty="0" smtClean="0"/>
              <a:t>. Ивановым, у которого Белый жил в феврале 1912. В марте 1912 он уехал за границу, где продолжал работать над романом. «Петербург» был закончен в ноябре 1913.</a:t>
            </a:r>
            <a:endParaRPr lang="ru-RU" sz="2400" b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85792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229600" cy="2564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В</a:t>
            </a:r>
            <a:r>
              <a:rPr lang="ru-RU" sz="2400" b="1" dirty="0"/>
              <a:t> апреле-мае 1912 Белый с женой живет в Брюсселе, в мае 1912 в Кёльне они встречаются с Р. Штейнером — создателем антропософского религиозно-мистического учения </a:t>
            </a:r>
            <a:r>
              <a:rPr lang="ru-RU" sz="2400" b="1" dirty="0" smtClean="0"/>
              <a:t>.</a:t>
            </a:r>
            <a:r>
              <a:rPr lang="ru-RU" sz="2400" b="1" dirty="0"/>
              <a:t> </a:t>
            </a:r>
          </a:p>
        </p:txBody>
      </p:sp>
      <p:pic>
        <p:nvPicPr>
          <p:cNvPr id="35842" name="Picture 2" descr="http://kvartira-belogo.guru.ru/biography/images/getean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20755"/>
            <a:ext cx="3168352" cy="2640293"/>
          </a:xfrm>
          <a:prstGeom prst="rect">
            <a:avLst/>
          </a:prstGeom>
          <a:noFill/>
        </p:spPr>
      </p:pic>
      <p:pic>
        <p:nvPicPr>
          <p:cNvPr id="35844" name="Picture 4" descr="http://kvartira-belogo.guru.ru/biography/images/schtei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224983"/>
            <a:ext cx="1907704" cy="27252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07904" y="1484784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Рудольф Штейнер.</a:t>
            </a:r>
            <a:br>
              <a:rPr lang="ru-RU" b="1" i="1" dirty="0" smtClean="0">
                <a:solidFill>
                  <a:srgbClr val="000000"/>
                </a:solidFill>
                <a:latin typeface="Arial"/>
              </a:rPr>
            </a:br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1910-е гг</a:t>
            </a:r>
            <a:r>
              <a:rPr lang="ru-RU" i="1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2204864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"</a:t>
            </a:r>
            <a:r>
              <a:rPr lang="ru-RU" b="1" i="1" dirty="0" err="1" smtClean="0">
                <a:solidFill>
                  <a:srgbClr val="000000"/>
                </a:solidFill>
                <a:latin typeface="Arial"/>
              </a:rPr>
              <a:t>Гетеанум</a:t>
            </a:r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" - Антропософский центр</a:t>
            </a:r>
            <a:br>
              <a:rPr lang="ru-RU" b="1" i="1" dirty="0" smtClean="0">
                <a:solidFill>
                  <a:srgbClr val="000000"/>
                </a:solidFill>
                <a:latin typeface="Arial"/>
              </a:rPr>
            </a:br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в </a:t>
            </a:r>
            <a:r>
              <a:rPr lang="ru-RU" b="1" i="1" dirty="0" err="1" smtClean="0">
                <a:solidFill>
                  <a:srgbClr val="000000"/>
                </a:solidFill>
                <a:latin typeface="Arial"/>
              </a:rPr>
              <a:t>Дорнахе</a:t>
            </a:r>
            <a:r>
              <a:rPr lang="ru-RU" b="1" i="1" dirty="0" smtClean="0">
                <a:solidFill>
                  <a:srgbClr val="000000"/>
                </a:solidFill>
                <a:latin typeface="Arial"/>
              </a:rPr>
              <a:t> (Швейцария). 1922 г.</a:t>
            </a:r>
            <a:endParaRPr lang="ru-RU" b="1" i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0" y="3861048"/>
            <a:ext cx="9144000" cy="31851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 августе 1916 Белый, призванный на военную службу, возвращается на родину (через Париж, Лондон, Норвегию), в сентябре получает отсрочку и до января 1917 попеременно живет в Москве и Сергиевом Посаде, возобновляет литературные знакомства, читает лекции, перерабатывает стихи из книги «Золото в лазури», готовит собрание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сочинений, пишет статью «Поэзия Блока». </a:t>
            </a: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08912" y="4922912"/>
            <a:ext cx="1935088" cy="19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267744" y="0"/>
            <a:ext cx="626469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Борис Николаевич Бугаев, больше известный как Андрей Белый, родился 26 октября 1880 года в семье профессора, известного математика Николая Васильевича Бугаева, и прожил первые свои годы в самом центре Москвы, на Арбате. В профессорском доме часто бывали знаменитости: научные деятели, люди богемы, композиторы и писатели. Мальчик с детства впитывал атмосферу красоты и гармонии искусства.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5445224"/>
            <a:ext cx="2757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Борис Николаевич Бугаев</a:t>
            </a:r>
            <a:endParaRPr lang="ru-RU" b="1" dirty="0"/>
          </a:p>
        </p:txBody>
      </p:sp>
      <p:pic>
        <p:nvPicPr>
          <p:cNvPr id="17410" name="Picture 2" descr="http://kvartira-belogo.guru.ru/biography/images/bugae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62" y="155866"/>
            <a:ext cx="1902450" cy="2813701"/>
          </a:xfrm>
          <a:prstGeom prst="rect">
            <a:avLst/>
          </a:prstGeom>
          <a:noFill/>
        </p:spPr>
      </p:pic>
      <p:pic>
        <p:nvPicPr>
          <p:cNvPr id="17412" name="Picture 4" descr="http://kvartira-belogo.guru.ru/museum/images/photo-mama-1-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8999"/>
            <a:ext cx="1919103" cy="289936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Александра </a:t>
            </a:r>
            <a:r>
              <a:rPr lang="ru-RU" b="1" dirty="0"/>
              <a:t>Дмитриевна, урожденная Егорова </a:t>
            </a:r>
          </a:p>
        </p:txBody>
      </p:sp>
      <p:pic>
        <p:nvPicPr>
          <p:cNvPr id="17414" name="Picture 6" descr="http://kvartira-belogo.guru.ru/museum/images/booklet_1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715" y="3933056"/>
            <a:ext cx="1932928" cy="2708920"/>
          </a:xfrm>
          <a:prstGeom prst="rect">
            <a:avLst/>
          </a:prstGeom>
          <a:noFill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659663" y="0"/>
            <a:ext cx="1484337" cy="14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0" y="2852936"/>
            <a:ext cx="2278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Николай Васильевич</a:t>
            </a:r>
          </a:p>
          <a:p>
            <a:r>
              <a:rPr lang="ru-RU" b="1" dirty="0" smtClean="0"/>
              <a:t> Бугаев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424936" cy="6840760"/>
          </a:xfrm>
        </p:spPr>
        <p:txBody>
          <a:bodyPr>
            <a:normAutofit fontScale="25000" lnSpcReduction="20000"/>
          </a:bodyPr>
          <a:lstStyle/>
          <a:p>
            <a:pPr fontAlgn="base">
              <a:buNone/>
            </a:pPr>
            <a:endParaRPr lang="ru-RU" sz="4400" dirty="0" smtClean="0"/>
          </a:p>
          <a:p>
            <a:pPr fontAlgn="base">
              <a:buNone/>
            </a:pPr>
            <a:r>
              <a:rPr lang="ru-RU" sz="7400" dirty="0" smtClean="0"/>
              <a:t> </a:t>
            </a:r>
            <a:r>
              <a:rPr lang="ru-RU" sz="9600" b="1" dirty="0" smtClean="0"/>
              <a:t>Ася с ним не последовала. Его состояние отражено в стихотворении:</a:t>
            </a:r>
          </a:p>
          <a:p>
            <a:pPr fontAlgn="base">
              <a:buNone/>
            </a:pPr>
            <a:r>
              <a:rPr lang="ru-RU" sz="7400" b="1" i="1" dirty="0"/>
              <a:t>           </a:t>
            </a:r>
            <a:r>
              <a:rPr lang="ru-RU" sz="8000" b="1" i="1" dirty="0"/>
              <a:t>АСЕ</a:t>
            </a:r>
            <a:br>
              <a:rPr lang="ru-RU" sz="8000" b="1" i="1" dirty="0"/>
            </a:br>
            <a:r>
              <a:rPr lang="ru-RU" sz="8000" b="1" i="1" dirty="0"/>
              <a:t>    (При прощании с ней)</a:t>
            </a:r>
            <a:br>
              <a:rPr lang="ru-RU" sz="8000" b="1" i="1" dirty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/>
              <a:t>Лазурь бледна: глядятся в тень</a:t>
            </a:r>
            <a:br>
              <a:rPr lang="ru-RU" sz="8000" b="1" i="1" dirty="0"/>
            </a:br>
            <a:r>
              <a:rPr lang="ru-RU" sz="8000" b="1" i="1" dirty="0"/>
              <a:t>Громадин каменные лики:</a:t>
            </a:r>
            <a:br>
              <a:rPr lang="ru-RU" sz="8000" b="1" i="1" dirty="0"/>
            </a:br>
            <a:r>
              <a:rPr lang="ru-RU" sz="8000" b="1" i="1" dirty="0"/>
              <a:t>Из темной ночи в белый день</a:t>
            </a:r>
            <a:br>
              <a:rPr lang="ru-RU" sz="8000" b="1" i="1" dirty="0"/>
            </a:br>
            <a:r>
              <a:rPr lang="ru-RU" sz="8000" b="1" i="1" dirty="0"/>
              <a:t>Сверкнут стремительные пики.</a:t>
            </a:r>
            <a:br>
              <a:rPr lang="ru-RU" sz="8000" b="1" i="1" dirty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/>
              <a:t>За часом час, за днями дни</a:t>
            </a:r>
            <a:br>
              <a:rPr lang="ru-RU" sz="8000" b="1" i="1" dirty="0"/>
            </a:br>
            <a:r>
              <a:rPr lang="ru-RU" sz="8000" b="1" i="1" dirty="0"/>
              <a:t>Соединяют нас навеки:</a:t>
            </a:r>
            <a:br>
              <a:rPr lang="ru-RU" sz="8000" b="1" i="1" dirty="0"/>
            </a:br>
            <a:r>
              <a:rPr lang="ru-RU" sz="8000" b="1" i="1" dirty="0"/>
              <a:t>Блестят очей твоих огни</a:t>
            </a:r>
            <a:br>
              <a:rPr lang="ru-RU" sz="8000" b="1" i="1" dirty="0"/>
            </a:br>
            <a:r>
              <a:rPr lang="ru-RU" sz="8000" b="1" i="1" dirty="0"/>
              <a:t>В полуопущенные веки.</a:t>
            </a:r>
            <a:br>
              <a:rPr lang="ru-RU" sz="8000" b="1" i="1" dirty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/>
              <a:t>Последний, верный, вечный друг,-</a:t>
            </a:r>
            <a:br>
              <a:rPr lang="ru-RU" sz="8000" b="1" i="1" dirty="0"/>
            </a:br>
            <a:r>
              <a:rPr lang="ru-RU" sz="8000" b="1" i="1" dirty="0"/>
              <a:t>Не осуди мое молчанье;</a:t>
            </a:r>
            <a:br>
              <a:rPr lang="ru-RU" sz="8000" b="1" i="1" dirty="0"/>
            </a:br>
            <a:r>
              <a:rPr lang="ru-RU" sz="8000" b="1" i="1" dirty="0"/>
              <a:t>В нем — грусть: стыдливый в нем испуг,</a:t>
            </a:r>
            <a:br>
              <a:rPr lang="ru-RU" sz="8000" b="1" i="1" dirty="0"/>
            </a:br>
            <a:r>
              <a:rPr lang="ru-RU" sz="8000" b="1" i="1" dirty="0"/>
              <a:t>Любви невыразимой знанье.</a:t>
            </a:r>
            <a:br>
              <a:rPr lang="ru-RU" sz="8000" b="1" i="1" dirty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/>
              <a:t>(Август 1916, Дорнах)</a:t>
            </a:r>
          </a:p>
          <a:p>
            <a:pPr>
              <a:buNone/>
            </a:pP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5" name="Picture 2" descr="Andrei Bely (1910s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2638" y="980728"/>
            <a:ext cx="3429160" cy="5112568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1988840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878497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Октябрьскую </a:t>
            </a:r>
            <a:r>
              <a:rPr lang="ru-RU" sz="2400" b="1" dirty="0"/>
              <a:t>революцию Белый встречает с большим подъемом, принимает безоговорочно, </a:t>
            </a:r>
            <a:r>
              <a:rPr lang="ru-RU" sz="2400" b="1" dirty="0" smtClean="0"/>
              <a:t>приветствует </a:t>
            </a:r>
            <a:r>
              <a:rPr lang="ru-RU" sz="2400" b="1" dirty="0"/>
              <a:t>в революции мятежную очистительную стихию, «святое безумие», противостоящее мещанской умеренности и трезвости, высвобождение активных творческих сил, обретение Россией подлинного пути, отвечающего ее духовному предназначению.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Максималистский </a:t>
            </a:r>
            <a:r>
              <a:rPr lang="ru-RU" sz="2400" b="1" dirty="0"/>
              <a:t>революционный пафос Белого отразился в его поэме «Христос воскрес</a:t>
            </a:r>
            <a:r>
              <a:rPr lang="ru-RU" sz="2400" b="1" dirty="0" smtClean="0"/>
              <a:t>» — </a:t>
            </a:r>
            <a:r>
              <a:rPr lang="ru-RU" sz="2400" b="1" dirty="0"/>
              <a:t>произведении, идейно созвучном «Двенадцати» Блока.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В</a:t>
            </a:r>
            <a:r>
              <a:rPr lang="ru-RU" sz="2400" b="1" dirty="0"/>
              <a:t> последующие годы Белый деятельно участвует в строительстве новой культуры, работает в советских учреждениях. В своем творчестве Белый стремится к живому контакту с современностью, к пересмотру некоторых прежних мировоззренческих представлений и творческих принципов.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08912" y="4922912"/>
            <a:ext cx="1935088" cy="19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568952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/>
              <a:t>Ася </a:t>
            </a:r>
            <a:r>
              <a:rPr lang="ru-RU" sz="2400" b="1" dirty="0"/>
              <a:t>навсегда осталась в прошлом. Но в </a:t>
            </a:r>
            <a:r>
              <a:rPr lang="ru-RU" sz="2400" b="1" dirty="0" smtClean="0"/>
              <a:t>жизни Белого появилась </a:t>
            </a:r>
            <a:r>
              <a:rPr lang="ru-RU" sz="2400" b="1" dirty="0"/>
              <a:t>женщина, которой суждено было провести с ним последние </a:t>
            </a:r>
            <a:r>
              <a:rPr lang="ru-RU" sz="2400" b="1" dirty="0" smtClean="0"/>
              <a:t>годы, Клавдия Николаевна Васильева.</a:t>
            </a:r>
            <a:r>
              <a:rPr lang="ru-RU" sz="2400" b="1" dirty="0" smtClean="0">
                <a:hlinkClick r:id="rId2"/>
              </a:rPr>
              <a:t>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С 1925</a:t>
            </a:r>
            <a:r>
              <a:rPr lang="ru-RU" sz="2400" b="1" dirty="0"/>
              <a:t> по </a:t>
            </a:r>
            <a:r>
              <a:rPr lang="ru-RU" sz="2400" b="1" dirty="0" smtClean="0"/>
              <a:t>апрель 1931</a:t>
            </a:r>
            <a:r>
              <a:rPr lang="ru-RU" sz="2400" b="1" dirty="0"/>
              <a:t> г. </a:t>
            </a:r>
            <a:r>
              <a:rPr lang="ru-RU" sz="2400" b="1" dirty="0" smtClean="0"/>
              <a:t>они снимали две </a:t>
            </a:r>
            <a:r>
              <a:rPr lang="ru-RU" sz="2400" b="1" dirty="0"/>
              <a:t>комнаты в </a:t>
            </a:r>
            <a:r>
              <a:rPr lang="ru-RU" sz="2400" b="1" dirty="0" err="1" smtClean="0"/>
              <a:t>Кучино</a:t>
            </a:r>
            <a:r>
              <a:rPr lang="ru-RU" sz="2400" b="1" dirty="0" smtClean="0"/>
              <a:t> под </a:t>
            </a:r>
            <a:r>
              <a:rPr lang="ru-RU" sz="2400" b="1" dirty="0"/>
              <a:t>Москвой. Писатель умер  </a:t>
            </a:r>
            <a:r>
              <a:rPr lang="ru-RU" sz="2400" b="1" dirty="0" smtClean="0"/>
              <a:t>8 января 1934</a:t>
            </a:r>
            <a:r>
              <a:rPr lang="ru-RU" sz="2400" b="1" dirty="0"/>
              <a:t> года в Москве. </a:t>
            </a:r>
          </a:p>
        </p:txBody>
      </p:sp>
      <p:pic>
        <p:nvPicPr>
          <p:cNvPr id="5" name="Picture 2" descr="Картинка 6 из 1345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5" y="2348880"/>
            <a:ext cx="2768156" cy="35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500034" y="285728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Рисунок 3" descr="504px-Andrey_Beliy_Novod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04664"/>
            <a:ext cx="4137680" cy="49258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0100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Могила Андрея Белого на Новодевичьем кладбище Москвы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870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400" b="1" dirty="0" smtClean="0"/>
              <a:t>     В</a:t>
            </a:r>
            <a:r>
              <a:rPr lang="ru-RU" sz="3400" b="1" dirty="0"/>
              <a:t> историю русской литературы Белый вошел как один из самых значительных представителей «второй волны» </a:t>
            </a:r>
            <a:r>
              <a:rPr lang="ru-RU" sz="3400" b="1" dirty="0" smtClean="0"/>
              <a:t>символизма.</a:t>
            </a:r>
          </a:p>
          <a:p>
            <a:pPr>
              <a:buNone/>
            </a:pPr>
            <a:r>
              <a:rPr lang="ru-RU" sz="3400" b="1" dirty="0"/>
              <a:t> </a:t>
            </a:r>
            <a:r>
              <a:rPr lang="ru-RU" sz="3400" b="1" dirty="0" smtClean="0"/>
              <a:t>   Творчество </a:t>
            </a:r>
            <a:r>
              <a:rPr lang="ru-RU" sz="3400" b="1" dirty="0"/>
              <a:t>Белого, отразившее отдельные кризисные явления культуры предреволюционных десятилетий, примечательно стремлением к преобразованию действительности под знаком гуманистического идеала; его отличает смелый поиск новых сложных форм художественной выразительности, внутренне созвучных изменившейся исторической эпохе, изменившемуся внутреннему миру человека.</a:t>
            </a:r>
            <a:r>
              <a:rPr lang="ru-RU" i="1" dirty="0"/>
              <a:t> </a:t>
            </a:r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208912" y="4922912"/>
            <a:ext cx="1935088" cy="19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Calibri" panose="020F0502020204030204" pitchFamily="34" charset="0"/>
              </a:rPr>
              <a:t>Спасибо за внимание!</a:t>
            </a:r>
            <a:endParaRPr lang="ru-RU" sz="4000" dirty="0"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57150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37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067944" y="188640"/>
            <a:ext cx="4788024" cy="6669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2600" b="1" dirty="0" smtClean="0"/>
              <a:t>В</a:t>
            </a:r>
            <a:r>
              <a:rPr lang="ru-RU" sz="2600" b="1" dirty="0"/>
              <a:t> 1891-1899 Белый учился в московской частной гимназии Л. И. Поливанова</a:t>
            </a:r>
            <a:r>
              <a:rPr lang="ru-RU" sz="2600" b="1" dirty="0" smtClean="0"/>
              <a:t>.</a:t>
            </a:r>
          </a:p>
          <a:p>
            <a:pPr>
              <a:buNone/>
            </a:pPr>
            <a:r>
              <a:rPr lang="ru-RU" sz="2600" b="1" dirty="0"/>
              <a:t> </a:t>
            </a:r>
            <a:r>
              <a:rPr lang="ru-RU" sz="2600" b="1" dirty="0" smtClean="0"/>
              <a:t>     </a:t>
            </a:r>
            <a:r>
              <a:rPr lang="ru-RU" sz="2600" b="1" dirty="0"/>
              <a:t>В конце 1895 - начале 1896 знакомится и сближается с семьей Соловьёвых, поселившихся в том же доме на углу Арбата и Денежного пер. </a:t>
            </a:r>
            <a:r>
              <a:rPr lang="ru-RU" sz="2600" b="1" dirty="0" smtClean="0"/>
              <a:t>Соловьёвы </a:t>
            </a:r>
            <a:r>
              <a:rPr lang="ru-RU" sz="2600" b="1" dirty="0"/>
              <a:t>стимулировали тяготение Белого к литературному творчеству, способствовали его знакомству с новейшим искусством, философией (Белый интересуется буддизмом и особенно А. Шопенгауэром).</a:t>
            </a:r>
          </a:p>
        </p:txBody>
      </p:sp>
      <p:pic>
        <p:nvPicPr>
          <p:cNvPr id="27652" name="Picture 4" descr="http://kvartira-belogo.guru.ru/museum/images/eksponat_05_stud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60648"/>
            <a:ext cx="4427984" cy="5951592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443192" y="5157192"/>
            <a:ext cx="1700808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95936" y="0"/>
            <a:ext cx="5148064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300" b="1" dirty="0" smtClean="0">
                <a:latin typeface="+mj-lt"/>
              </a:rPr>
              <a:t>    </a:t>
            </a:r>
            <a:endParaRPr lang="ru-RU" sz="3300" b="1" dirty="0" smtClean="0">
              <a:latin typeface="+mj-lt"/>
            </a:endParaRPr>
          </a:p>
          <a:p>
            <a:pPr>
              <a:buNone/>
            </a:pPr>
            <a:r>
              <a:rPr lang="ru-RU" sz="3300" b="1" dirty="0" smtClean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Но особенно Борис увлекался поэзией, писал стихи, а в двадцать три года, будучи студентом физико-математического факультета Московского университета, опубликовал свой первый сборник — «Северная симфония». Естествознание будущего поэта интересовало мало, все свободное время он уделял любимой поэзии. О талантливом молодом человеке вскоре заговорили в литературных кругах, он познакомился с известными литераторами того времени, а о своей настоящей специальности вскоре совершенно забыл. </a:t>
            </a:r>
          </a:p>
          <a:p>
            <a:endParaRPr lang="ru-RU" dirty="0"/>
          </a:p>
        </p:txBody>
      </p:sp>
      <p:pic>
        <p:nvPicPr>
          <p:cNvPr id="4" name="Picture 2" descr="http://kvartira-belogo.guru.ru/images/arbatdom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94" y="1052736"/>
            <a:ext cx="3920208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5013176"/>
            <a:ext cx="3543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Дом на Арбате, где жил А. Белый</a:t>
            </a:r>
            <a:endParaRPr lang="ru-RU" b="1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1208"/>
            <a:ext cx="1556792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428596" y="500042"/>
            <a:ext cx="8229600" cy="4572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До двадцати шести лет Борис жил в самом центре Москвы, на Арбате. В квартире, где он провёл детские и юношеские годы, в настоящее время действует мемориальная квартира.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do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3" y="1920931"/>
            <a:ext cx="2944345" cy="2714644"/>
          </a:xfrm>
          <a:prstGeom prst="rect">
            <a:avLst/>
          </a:prstGeom>
        </p:spPr>
      </p:pic>
      <p:pic>
        <p:nvPicPr>
          <p:cNvPr id="9" name="Рисунок 8" descr="descr_arbat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3921147" cy="278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99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Его квартира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427984" y="3501008"/>
            <a:ext cx="3204000" cy="2398537"/>
          </a:xfrm>
        </p:spPr>
      </p:pic>
      <p:pic>
        <p:nvPicPr>
          <p:cNvPr id="7" name="Рисунок 6" descr="big_75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3498593" cy="49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48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007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214422"/>
            <a:ext cx="3305872" cy="4681541"/>
          </a:xfrm>
          <a:prstGeom prst="rect">
            <a:avLst/>
          </a:prstGeom>
        </p:spPr>
      </p:pic>
      <p:pic>
        <p:nvPicPr>
          <p:cNvPr id="5" name="Рисунок 4" descr="751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571480"/>
            <a:ext cx="3810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2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5616624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endParaRPr lang="ru-RU" i="1" dirty="0" smtClean="0"/>
          </a:p>
          <a:p>
            <a:pPr>
              <a:buNone/>
            </a:pPr>
            <a:r>
              <a:rPr lang="ru-RU" sz="2400" b="1" dirty="0" smtClean="0"/>
              <a:t>В</a:t>
            </a:r>
            <a:r>
              <a:rPr lang="ru-RU" sz="2400" b="1" dirty="0"/>
              <a:t> 1901-1902 Белый знакомится с B.Я. Брюсовым (от которого получает уроки литературного мастерства), Д. С. Мережковским и 3.Н. Гиппиус, К. Д. Бальмонтом, Ю. К. Балтрушайтисом и др., в 1903 расширяет литературные </a:t>
            </a:r>
            <a:r>
              <a:rPr lang="ru-RU" sz="2400" b="1" dirty="0" smtClean="0"/>
              <a:t>связи.</a:t>
            </a:r>
          </a:p>
          <a:p>
            <a:pPr>
              <a:buNone/>
            </a:pPr>
            <a:r>
              <a:rPr lang="ru-RU" sz="2400" b="1" dirty="0" smtClean="0"/>
              <a:t>    Являясь </a:t>
            </a:r>
            <a:r>
              <a:rPr lang="ru-RU" sz="2400" b="1" dirty="0"/>
              <a:t>приверженцем «нового» искусства, он не приемлет «декадентского» </a:t>
            </a:r>
            <a:r>
              <a:rPr lang="ru-RU" sz="2400" b="1" dirty="0" smtClean="0"/>
              <a:t>мироощущения. </a:t>
            </a:r>
            <a:r>
              <a:rPr lang="ru-RU" sz="2400" b="1" dirty="0"/>
              <a:t>Религиозно-мистические искания сближают Белого с Мережковским и 3. Гиппиус, он публикует статьи в их религиозно-философском журнале «Новый путь» </a:t>
            </a:r>
            <a:r>
              <a:rPr lang="ru-RU" sz="2400" b="1" dirty="0" smtClean="0"/>
              <a:t>.Статьи </a:t>
            </a:r>
            <a:r>
              <a:rPr lang="ru-RU" sz="2400" b="1" dirty="0"/>
              <a:t>программного характера печатает также в журнале «Мир искусства</a:t>
            </a:r>
            <a:r>
              <a:rPr lang="ru-RU" sz="2400" b="1" dirty="0" smtClean="0"/>
              <a:t>».</a:t>
            </a:r>
            <a:endParaRPr lang="ru-RU" sz="2400" b="1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229200"/>
            <a:ext cx="1628800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 descr="Картинка 9 из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925623"/>
            <a:ext cx="3021834" cy="3488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17032" y="476672"/>
            <a:ext cx="5626968" cy="5157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В то же время юноша взял себе литературный псевдоним — Андрей Белый. Цвет, который он выбрал для своей новой фамилии, символизировал чистоту, духовность и успокоение. Все, кто знал Белого, отмечали его удивительную, словно бы неземную красоту, глубокие, синие глаза, обрамленные темными, густыми ресницами, и светлые, белокурые волосы, с которыми поэт казался еще совсем мальчишкой. </a:t>
            </a:r>
            <a:endParaRPr lang="ru-RU" sz="24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3851920" cy="468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99176" y="5013176"/>
            <a:ext cx="184482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306</TotalTime>
  <Words>350</Words>
  <Application>Microsoft Office PowerPoint</Application>
  <PresentationFormat>Экран (4:3)</PresentationFormat>
  <Paragraphs>55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Его квартира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Lena</cp:lastModifiedBy>
  <cp:revision>5</cp:revision>
  <dcterms:created xsi:type="dcterms:W3CDTF">2012-08-26T15:31:54Z</dcterms:created>
  <dcterms:modified xsi:type="dcterms:W3CDTF">2017-01-09T19:17:32Z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778329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