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2" r:id="rId6"/>
    <p:sldId id="261" r:id="rId7"/>
    <p:sldId id="263" r:id="rId8"/>
    <p:sldId id="272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3" r:id="rId17"/>
    <p:sldId id="271" r:id="rId18"/>
    <p:sldId id="274" r:id="rId19"/>
    <p:sldId id="275" r:id="rId20"/>
    <p:sldId id="276" r:id="rId21"/>
    <p:sldId id="277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55" autoAdjust="0"/>
    <p:restoredTop sz="93829" autoAdjust="0"/>
  </p:normalViewPr>
  <p:slideViewPr>
    <p:cSldViewPr>
      <p:cViewPr varScale="1">
        <p:scale>
          <a:sx n="110" d="100"/>
          <a:sy n="110" d="100"/>
        </p:scale>
        <p:origin x="-1632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AA660-B768-469D-840C-930B635246A9}" type="datetimeFigureOut">
              <a:rPr lang="ru-RU" smtClean="0"/>
              <a:t>09.01.2017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743A98-18CA-45BA-84D3-FA1EF5106D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26827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AA660-B768-469D-840C-930B635246A9}" type="datetimeFigureOut">
              <a:rPr lang="ru-RU" smtClean="0"/>
              <a:t>09.01.2017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743A98-18CA-45BA-84D3-FA1EF5106D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79213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AA660-B768-469D-840C-930B635246A9}" type="datetimeFigureOut">
              <a:rPr lang="ru-RU" smtClean="0"/>
              <a:t>09.01.2017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743A98-18CA-45BA-84D3-FA1EF5106D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90026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AA660-B768-469D-840C-930B635246A9}" type="datetimeFigureOut">
              <a:rPr lang="ru-RU" smtClean="0"/>
              <a:t>09.01.2017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743A98-18CA-45BA-84D3-FA1EF5106D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09999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AA660-B768-469D-840C-930B635246A9}" type="datetimeFigureOut">
              <a:rPr lang="ru-RU" smtClean="0"/>
              <a:t>09.01.2017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743A98-18CA-45BA-84D3-FA1EF5106D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68036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AA660-B768-469D-840C-930B635246A9}" type="datetimeFigureOut">
              <a:rPr lang="ru-RU" smtClean="0"/>
              <a:t>09.01.2017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743A98-18CA-45BA-84D3-FA1EF5106D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35762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AA660-B768-469D-840C-930B635246A9}" type="datetimeFigureOut">
              <a:rPr lang="ru-RU" smtClean="0"/>
              <a:t>09.01.2017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743A98-18CA-45BA-84D3-FA1EF5106D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6237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AA660-B768-469D-840C-930B635246A9}" type="datetimeFigureOut">
              <a:rPr lang="ru-RU" smtClean="0"/>
              <a:t>09.01.2017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743A98-18CA-45BA-84D3-FA1EF5106D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5950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AA660-B768-469D-840C-930B635246A9}" type="datetimeFigureOut">
              <a:rPr lang="ru-RU" smtClean="0"/>
              <a:t>09.01.2017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743A98-18CA-45BA-84D3-FA1EF5106D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8680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AA660-B768-469D-840C-930B635246A9}" type="datetimeFigureOut">
              <a:rPr lang="ru-RU" smtClean="0"/>
              <a:t>09.01.2017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743A98-18CA-45BA-84D3-FA1EF5106D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46370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AA660-B768-469D-840C-930B635246A9}" type="datetimeFigureOut">
              <a:rPr lang="ru-RU" smtClean="0"/>
              <a:t>09.01.2017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743A98-18CA-45BA-84D3-FA1EF5106D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18914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4AA660-B768-469D-840C-930B635246A9}" type="datetimeFigureOut">
              <a:rPr lang="ru-RU" smtClean="0"/>
              <a:t>09.01.2017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743A98-18CA-45BA-84D3-FA1EF5106D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40613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hyperlink" Target="http://to-name.ru/historical-events/1-mirovaja-vojna.htm" TargetMode="Externa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F%D0%B0%D1%81%D1%82%D0%B5%D1%80%D0%BD%D0%B0%D0%BA,_%D0%91%D0%BE%D1%80%D0%B8%D1%81_%D0%9B%D0%B5%D0%BE%D0%BD%D0%B8%D0%B4%D0%BE%D0%B2%D0%B8%D1%87" TargetMode="External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Relationship Id="rId4" Type="http://schemas.openxmlformats.org/officeDocument/2006/relationships/hyperlink" Target="https://ru.wikipedia.org/wiki/%D0%9F%D0%B8%D0%BB%D1%8C%D0%BD%D1%8F%D0%BA,_%D0%91%D0%BE%D1%80%D0%B8%D1%81_%D0%90%D0%BD%D0%B4%D1%80%D0%B5%D0%B5%D0%B2%D0%B8%D1%87" TargetMode="Externa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to-name.ru/biography/aleksandr-blok.htm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5074695"/>
            <a:ext cx="7772400" cy="1470025"/>
          </a:xfrm>
        </p:spPr>
        <p:txBody>
          <a:bodyPr>
            <a:noAutofit/>
          </a:bodyPr>
          <a:lstStyle/>
          <a:p>
            <a:r>
              <a:rPr lang="ru-RU" sz="5400" b="1" i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Андрей Белый. Жизнь и творчество поэта.</a:t>
            </a:r>
            <a:endParaRPr lang="ru-RU" sz="5400" b="1" i="1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http://meleuz.ofootbole.com/img/lesnaya-smert-brijit-ober-14085-smal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167807"/>
            <a:ext cx="3666158" cy="47742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516217" y="404664"/>
            <a:ext cx="23762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 Воробцова Евгения 11В кл.</a:t>
            </a:r>
            <a:endParaRPr lang="ru-RU" i="1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6846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363024"/>
            <a:ext cx="4680520" cy="594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1914-16 Андрей Белый живет в Дорнахе (Швейцария), участвуя в строительстве антропософского храма «Гетеанум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августе 1916 возвращается в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Россию;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1914-15 пишет роман «Котик Летаев» — первый в задуманной серии автобиографических романов (продолжен романом «Крещеный китаец», 1927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Начало 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  <a:hlinkClick r:id="rId2" tooltip="Кто учавствовал в Первой мировой войне"/>
              </a:rPr>
              <a:t>Первой мировой войны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воспринял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 общечеловеческое бедствие, русскую революцию 1917 — как возможный выход из глобальной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катастрофы;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Культурфилософские идеи этого времени нашли воплощение в эссеистическом цикле «На перевале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218" name="Picture 2" descr="http://edikst.ru/misc/i/gallery/14156/34045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1218517"/>
            <a:ext cx="3200400" cy="4229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02671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069" y="33265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6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Личная жизнь</a:t>
            </a:r>
            <a:r>
              <a:rPr lang="ru-RU" b="1" dirty="0"/>
              <a:t/>
            </a:r>
            <a:br>
              <a:rPr lang="ru-RU" b="1" dirty="0"/>
            </a:br>
            <a:endParaRPr lang="ru-RU" dirty="0"/>
          </a:p>
        </p:txBody>
      </p:sp>
      <p:pic>
        <p:nvPicPr>
          <p:cNvPr id="10242" name="Picture 2" descr="http://136.r.photoshare.ru/01366/00d07b6c84757072d8d36ae0d94e52e916c3cbc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594" y="1268760"/>
            <a:ext cx="7448550" cy="5076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613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5" y="332656"/>
            <a:ext cx="5112568" cy="594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Личная жизнь Белого была в постоянных </a:t>
            </a: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любовных</a:t>
            </a:r>
            <a:r>
              <a:rPr lang="ru-RU" sz="20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«треугольниках</a:t>
            </a: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Белый состоял в «любовных треугольниках» сразу с двумя собратьями по течению — Валерием Брюсовым и Александром Блоком. Отношения Белого, Брюсова и Нины Петровской вдохновили Брюсова на создание романа «Огненный ангел» (1907</a:t>
            </a: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1905 году Нина Петровская стреляла в </a:t>
            </a: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Белого;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Полюбив</a:t>
            </a:r>
            <a:r>
              <a:rPr lang="ru-RU" sz="20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однажды жену своего друга А. Блока, </a:t>
            </a: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любил</a:t>
            </a:r>
            <a:r>
              <a:rPr lang="ru-RU" sz="20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ее всю </a:t>
            </a: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жизнь;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Женился на Асе Тургеневой, которая оставила его и ушла к </a:t>
            </a: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другому;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Третья женщина Клавдия Николаевна Алексеева стала последней подругой </a:t>
            </a: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Белого. </a:t>
            </a:r>
            <a:r>
              <a:rPr lang="ru-RU" sz="20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Они </a:t>
            </a: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поженились 18 июля</a:t>
            </a:r>
            <a:r>
              <a:rPr lang="ru-RU" sz="20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1931 года.</a:t>
            </a:r>
          </a:p>
        </p:txBody>
      </p:sp>
      <p:pic>
        <p:nvPicPr>
          <p:cNvPr id="11266" name="Picture 2" descr="http://s15.stc.all.kpcdn.net/share/i/4/913305/wx108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332655"/>
            <a:ext cx="2736304" cy="4231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170076" y="4847935"/>
            <a:ext cx="242047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Любовь Менделеева</a:t>
            </a:r>
            <a:endParaRPr lang="ru-RU" sz="2000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5127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://f13.ifotki.info/org/8669e2656dc7252f77f07e5c3e4903a1bc5f6c14214440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404664"/>
            <a:ext cx="2794518" cy="49854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399075" y="5492276"/>
            <a:ext cx="208358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Нина Петровская</a:t>
            </a:r>
            <a:endParaRPr lang="ru-RU" sz="2000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292" name="Picture 4" descr="http://files.vm.ru/photo/vecherka/2012/05/file653jekpkxt5a09nn35r_800_48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404664"/>
            <a:ext cx="3427476" cy="49854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461124" y="5492276"/>
            <a:ext cx="2287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Клавдия Алексеева</a:t>
            </a:r>
            <a:endParaRPr lang="ru-RU" sz="2000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1808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6000" i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Последний период жизни</a:t>
            </a:r>
            <a:r>
              <a:rPr lang="ru-RU" b="1" dirty="0"/>
              <a:t/>
            </a:r>
            <a:br>
              <a:rPr lang="ru-RU" b="1" dirty="0"/>
            </a:br>
            <a:endParaRPr lang="ru-RU" dirty="0"/>
          </a:p>
        </p:txBody>
      </p:sp>
      <p:pic>
        <p:nvPicPr>
          <p:cNvPr id="13314" name="Picture 2" descr="http://philatelia.ru/pict/cat5/dir1/3063ru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359" y="1232756"/>
            <a:ext cx="3555823" cy="4896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6" name="Picture 4" descr="http://cdnimg.rg.ru/img/content/117/61/17/6p_beluy_2007_600x40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1232756"/>
            <a:ext cx="4696113" cy="31307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0529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1524" y="692696"/>
            <a:ext cx="6984775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1921-1923 годах Андрей жил в Берлине, где переживает мучительное расставание с Р. Штейнером, разрыв с А. А. Тургеневой, и оказывается на грани 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душевного срыва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хотя и продолжает активную литературную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деятельность;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возвращении на родину предпринимает множество безнадежных попыток найти живой контакт с советской культурой, создает романную дилогию «Москва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»,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роман «Маски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»,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выступает как мемуарист — «Воспоминания о Блоке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»,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пишет теоретико-литературные исследования «Ритм как диалектика и «Медный всадник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«Мастерство Гоголя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Однако «отвержение» Белого советской культурой, длившееся при его жизни, продолжилось и в его посмертной судьбе, что сказывалось в долгой недооценке его творчества, преодоленной только в последние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десятилетия.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0342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-99392"/>
            <a:ext cx="8229600" cy="1143000"/>
          </a:xfrm>
        </p:spPr>
        <p:txBody>
          <a:bodyPr>
            <a:normAutofit/>
          </a:bodyPr>
          <a:lstStyle/>
          <a:p>
            <a:r>
              <a:rPr lang="ru-RU" sz="5400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Смерть А. Белого</a:t>
            </a:r>
            <a:endParaRPr lang="ru-RU" sz="5400" i="1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338" name="Picture 2" descr="http://1abzac.ru/wp-content/uploads/2014/04/%D0%BC%D0%BE%D0%B3%D0%B8%D0%BB%D0%B0-%D0%90.%D0%91%D0%B5%D0%BB%D0%BE%D0%B3%D0%B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7339" y="1528631"/>
            <a:ext cx="3527417" cy="4824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23528" y="1052736"/>
            <a:ext cx="4824535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марте 1925 года он снял две комнаты в 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Кучине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под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Москвой;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Писатель умер на руках у своей жены Клавдии Николаевны 8 января 1934 года от инсульта — следствие 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солнечного удара,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случившегося с ним в 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Коктебеле;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 судьба была предсказана им в сборнике «Пепел» (1909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Осип Мандельштам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откликнулся на известие о смерти Белого поэтическим циклом, начинающимся строками: «Голубые глаза и горячая лобная кость — Мировая манила тебя молодящая злость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…»;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газете «Известия» был опубликован 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некролог белого,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авторством 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 tooltip="Пастернак, Борис Леонидович"/>
              </a:rPr>
              <a:t>Б. Л. Пастернака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и 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4" tooltip="Пильняк, Борис Андреевич"/>
              </a:rPr>
              <a:t>Б. А. Пильняка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в котором Белый, не являвшийся центральной или значительной фигурой в складывавшейся советской литературе, трижды был назван «гением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  <a:endParaRPr lang="ru-RU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5180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84333" y="134168"/>
            <a:ext cx="5886400" cy="70173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Андрей Белый</a:t>
            </a:r>
            <a:br>
              <a:rPr lang="ru-RU" sz="2400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«Смерть»</a:t>
            </a:r>
          </a:p>
          <a:p>
            <a:r>
              <a:rPr lang="ru-RU" sz="2400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Кругом крутые кручи,</a:t>
            </a:r>
            <a:br>
              <a:rPr lang="ru-RU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Смеется ветром смерть.</a:t>
            </a:r>
            <a:br>
              <a:rPr lang="ru-RU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Разорванные тучи!</a:t>
            </a:r>
            <a:br>
              <a:rPr lang="ru-RU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Разорванная твердь!</a:t>
            </a:r>
            <a:br>
              <a:rPr lang="ru-RU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Лег ризой снег. Зари</a:t>
            </a:r>
            <a:br>
              <a:rPr lang="ru-RU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Краснеет красный край.</a:t>
            </a:r>
            <a:br>
              <a:rPr lang="ru-RU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волнах зари умри!</a:t>
            </a:r>
            <a:br>
              <a:rPr lang="ru-RU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Умри - гори: сгорай!</a:t>
            </a:r>
            <a:br>
              <a:rPr lang="ru-RU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Гремя, в скрипящий щебень</a:t>
            </a:r>
            <a:br>
              <a:rPr lang="ru-RU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Железный жезл впился.</a:t>
            </a:r>
            <a:br>
              <a:rPr lang="ru-RU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Гряду на острый гребень</a:t>
            </a:r>
            <a:br>
              <a:rPr lang="ru-RU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Грядущих мигов я.</a:t>
            </a:r>
            <a:br>
              <a:rPr lang="ru-RU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i="1" dirty="0" smtClean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Броня из крепких льдин.</a:t>
            </a:r>
            <a:br>
              <a:rPr lang="ru-RU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Их хрупкий, хрупкий хруст.</a:t>
            </a:r>
            <a:br>
              <a:rPr lang="ru-RU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Гряду, гряду - один.</a:t>
            </a:r>
            <a:br>
              <a:rPr lang="ru-RU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крут мой путь, и пуст.</a:t>
            </a:r>
            <a:br>
              <a:rPr lang="ru-RU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i="1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788024" y="76470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499992" y="-243408"/>
            <a:ext cx="4572000" cy="618630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ног поток мгновений.</a:t>
            </a:r>
            <a:br>
              <a:rPr lang="ru-RU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Доколь еще - доколь?</a:t>
            </a:r>
            <a:br>
              <a:rPr lang="ru-RU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Минуют песни, пени,</a:t>
            </a:r>
            <a:br>
              <a:rPr lang="ru-RU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Восторг, и боль, и боль -</a:t>
            </a:r>
            <a:br>
              <a:rPr lang="ru-RU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боль... Не вольно - ах,</a:t>
            </a:r>
            <a:br>
              <a:rPr lang="ru-RU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Клонюсь над склоном дня,</a:t>
            </a:r>
            <a:br>
              <a:rPr lang="ru-RU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Клоню свой лик в лучах...</a:t>
            </a:r>
            <a:br>
              <a:rPr lang="ru-RU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вот - меня, меня</a:t>
            </a:r>
            <a:br>
              <a:rPr lang="ru-RU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край ночи зарубежный,</a:t>
            </a:r>
            <a:br>
              <a:rPr lang="ru-RU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разорванную твердь,</a:t>
            </a:r>
            <a:br>
              <a:rPr lang="ru-RU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некий иней снежный,</a:t>
            </a:r>
            <a:br>
              <a:rPr lang="ru-RU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Сметает смехом смерть.</a:t>
            </a:r>
            <a:br>
              <a:rPr lang="ru-RU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Ты - вот, ты - юн, ты - молод,</a:t>
            </a:r>
            <a:br>
              <a:rPr lang="ru-RU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Ты - муж... Тебя уж нет:</a:t>
            </a:r>
            <a:br>
              <a:rPr lang="ru-RU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Ты - был: и канул в холод,</a:t>
            </a:r>
            <a:br>
              <a:rPr lang="ru-RU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немую бездну лет.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4499992" y="5445224"/>
            <a:ext cx="341920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Взлетая в сумрак шаткий,</a:t>
            </a:r>
            <a:br>
              <a:rPr lang="ru-RU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Людская жизнь течет,</a:t>
            </a:r>
            <a:br>
              <a:rPr lang="ru-RU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нежный, снежный, краткий</a:t>
            </a:r>
            <a:br>
              <a:rPr lang="ru-RU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Сквозной водоворот.</a:t>
            </a:r>
            <a:endParaRPr lang="ru-RU" i="1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123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>
            <a:normAutofit/>
          </a:bodyPr>
          <a:lstStyle/>
          <a:p>
            <a:r>
              <a:rPr lang="ru-RU" sz="5400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Интересные факты</a:t>
            </a:r>
            <a:endParaRPr lang="ru-RU" sz="5400" i="1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5362" name="Picture 2" descr="Интересные факты из жизни Андрея Белого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6655" y="1340768"/>
            <a:ext cx="3599876" cy="50967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2776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4548" y="332655"/>
            <a:ext cx="6555723" cy="5293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20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Настоящее имя писателя — Борис Николаевич Бугаев</a:t>
            </a:r>
            <a:r>
              <a:rPr lang="ru-RU" sz="20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Псевдоним «Андрей Белый» был предложен его учителем и наставником М.С.Соловьевым. Белый цвет символизирует чистоту, высоту помыслов и успокоение. Б. Бугаев использовал и другие псевдонимы: А., Альфа, Быков, В., Гамма, Дельта и другие</a:t>
            </a: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.;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20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Отношения родителей мальчика были сложными и во многом повлияли на формирование его личности, так как каждый пытался привить сыну свои ценности: отец – интерес к науке, мать – любовь к искусству и </a:t>
            </a: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музыке;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20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Белый обладал незаурядной внешностью, многие считали его красивым, но взгляд Андрея не единожды описывали, как «безумный»</a:t>
            </a:r>
            <a:r>
              <a:rPr lang="ru-RU" sz="20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Современники выделяли не только необычную внешность писателя, но и его </a:t>
            </a: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повадки;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89447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2281521"/>
            <a:ext cx="7272808" cy="4585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Семья, детство, образование;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Литературная деятельность;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1910-е годы;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Личная жизнь;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Последний период жизни;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Смерть А. Белого;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Интересные факты.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076056" y="188640"/>
            <a:ext cx="3788217" cy="20928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0" i="0" dirty="0" smtClean="0">
                <a:solidFill>
                  <a:srgbClr val="252525"/>
                </a:solidFill>
                <a:effectLst/>
                <a:latin typeface="Arial"/>
              </a:rPr>
              <a:t>«</a:t>
            </a:r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nastasiaScript" panose="02000505070000020002" pitchFamily="2" charset="0"/>
              </a:rPr>
              <a:t>Золотому блеску верил,</a:t>
            </a:r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nastasiaScript" panose="02000505070000020002" pitchFamily="2" charset="0"/>
              </a:rPr>
              <a:t/>
            </a:r>
            <a:b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nastasiaScript" panose="02000505070000020002" pitchFamily="2" charset="0"/>
              </a:rPr>
            </a:br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nastasiaScript" panose="02000505070000020002" pitchFamily="2" charset="0"/>
              </a:rPr>
              <a:t>А умер от солнечных стрел.</a:t>
            </a:r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nastasiaScript" panose="02000505070000020002" pitchFamily="2" charset="0"/>
              </a:rPr>
              <a:t/>
            </a:r>
            <a:b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nastasiaScript" panose="02000505070000020002" pitchFamily="2" charset="0"/>
              </a:rPr>
            </a:br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nastasiaScript" panose="02000505070000020002" pitchFamily="2" charset="0"/>
              </a:rPr>
              <a:t>Думой века измерил,</a:t>
            </a:r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nastasiaScript" panose="02000505070000020002" pitchFamily="2" charset="0"/>
              </a:rPr>
              <a:t/>
            </a:r>
            <a:b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nastasiaScript" panose="02000505070000020002" pitchFamily="2" charset="0"/>
              </a:rPr>
            </a:br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nastasiaScript" panose="02000505070000020002" pitchFamily="2" charset="0"/>
              </a:rPr>
              <a:t>А жизнь прожить не сумел.</a:t>
            </a:r>
            <a:r>
              <a:rPr lang="ru-RU" b="0" i="0" dirty="0" smtClean="0">
                <a:solidFill>
                  <a:srgbClr val="252525"/>
                </a:solidFill>
                <a:effectLst/>
                <a:latin typeface="Arial"/>
              </a:rPr>
              <a:t>»</a:t>
            </a:r>
          </a:p>
          <a:p>
            <a:pPr algn="r"/>
            <a:r>
              <a:rPr lang="ru-RU" dirty="0" smtClean="0">
                <a:solidFill>
                  <a:srgbClr val="252525"/>
                </a:solidFill>
                <a:latin typeface="Arial"/>
              </a:rPr>
              <a:t>А. Белый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80558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260648"/>
            <a:ext cx="439248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Белый был прилежным студентом и любил учиться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Андрей обладал великолепными способностями к математике; был успешен как в точных, так и гуманитарных дисциплинах, что позволило ему с отличием окончить знаменитую гимназию имени Л.И. Поливанова;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1901 году Белый выпустил свое первое литературное произведение в жанре «симфонии» (вторая драматическая симфония)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Необычное творение вызвало недоумение и критику среди читателей, однако его сумели оценить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коллеги-символисты;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Много лет жил в Европе, трудился в Горьковском журнале «Беседа» в Берлине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а также работал над своими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произведениями</a:t>
            </a:r>
            <a:endParaRPr lang="ru-RU" dirty="0" smtClean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6386" name="Picture 2" descr="Интересные факты из жизни Андрея Белого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260648"/>
            <a:ext cx="3440972" cy="266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88" name="Picture 4" descr="Интересные факты из жизни Андрея Белого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8556" y="3078032"/>
            <a:ext cx="2139987" cy="3456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62267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s://allyslide.com/thumbs/827b738daa6eb435011e37a4d781d58a/img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80512" cy="68853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61848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5400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Семья, детство, образование</a:t>
            </a:r>
            <a:endParaRPr lang="ru-RU" sz="5400" i="1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 descr="http://pictusport.ru/images/490683_belye-otc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99" y="1866773"/>
            <a:ext cx="2514209" cy="40227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8295" y="1866773"/>
            <a:ext cx="2571353" cy="3889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21918" y="5877272"/>
            <a:ext cx="32135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отец</a:t>
            </a:r>
          </a:p>
          <a:p>
            <a:pPr algn="ctr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Михаил Васильевич Бугаев  </a:t>
            </a:r>
            <a:endParaRPr lang="ru-RU" b="1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143019" y="5877272"/>
            <a:ext cx="366850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ать</a:t>
            </a:r>
          </a:p>
          <a:p>
            <a:pPr algn="ctr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Александра Дмитриевна Бугаева</a:t>
            </a:r>
            <a:endParaRPr lang="ru-RU" b="1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9256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8321" y="188640"/>
            <a:ext cx="5760639" cy="686341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Настоящее имя поэта </a:t>
            </a:r>
            <a:r>
              <a:rPr lang="ru-RU" sz="20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Борис </a:t>
            </a: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Николаевич Бугаев;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Родился 14 (26) октября 1880 года в Москве</a:t>
            </a:r>
            <a:r>
              <a:rPr lang="ru-RU" sz="20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 умер 8 января </a:t>
            </a: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1934 года в семье математика Николая Васильевича Бугаева (1837—1903), декана физико-математического факультета Московского университета, и его жены Александры Дмитриевны, урождённой Егоровой (1858—1922);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Сложные отношения между родителями оказали тяжелое </a:t>
            </a: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воздействие на будущего поэта;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Образование получил в гимназии </a:t>
            </a: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Поливанова, которую </a:t>
            </a:r>
            <a:r>
              <a:rPr lang="ru-RU" sz="20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окончил в 1899 </a:t>
            </a: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году;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Затем поступил в Московский университет на физико-математический факультет, где занялся наукой, но не оставил </a:t>
            </a: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литературу, </a:t>
            </a:r>
            <a:r>
              <a:rPr lang="ru-RU" sz="20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однако в 1905 прекратил посещать занятия, а в 1906 подал прошение об отчислении в связи с поездкой за </a:t>
            </a: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границу.</a:t>
            </a:r>
          </a:p>
          <a:p>
            <a:r>
              <a:rPr lang="ru-RU" sz="20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dirty="0" smtClean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 descr="http://mtdata.ru/u7/photo7B3C/20642408146-0/origina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116632"/>
            <a:ext cx="2284869" cy="3240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bdn-steiner.ru/modules/Coppermine/albums/antroposophi/normal_beliy_06.jp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-4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2506" y="3501008"/>
            <a:ext cx="2016224" cy="3240360"/>
          </a:xfrm>
          <a:prstGeom prst="rect">
            <a:avLst/>
          </a:prstGeom>
          <a:noFill/>
          <a:effectLst>
            <a:glow>
              <a:schemeClr val="accent1">
                <a:alpha val="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24521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252536" y="692696"/>
            <a:ext cx="9793088" cy="1143000"/>
          </a:xfrm>
        </p:spPr>
        <p:txBody>
          <a:bodyPr>
            <a:noAutofit/>
          </a:bodyPr>
          <a:lstStyle/>
          <a:p>
            <a:r>
              <a:rPr lang="ru-RU" sz="5400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Литературная деятельность, эстетическая позиция, окружение</a:t>
            </a:r>
            <a:endParaRPr lang="ru-RU" sz="5400" i="1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2" name="Picture 2" descr="http://cilant.ru/files_3_images/24/12027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708920"/>
            <a:ext cx="2943225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://kvartira-belogo.guru.ru/museum/images/eksponat_05_student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6201" y="2708920"/>
            <a:ext cx="2834640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55368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8825" y="332656"/>
            <a:ext cx="4680520" cy="594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декабре 1901 года Белый знакомится со «старшими символистами» — Брюсовым, Мережковским и </a:t>
            </a:r>
            <a:r>
              <a:rPr lang="ru-RU" sz="2000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Гиппиус;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Осенью 1903 года вокруг Андрея Белого организовался литературный кружок, получивший название «Аргонавты</a:t>
            </a:r>
            <a:r>
              <a:rPr lang="ru-RU" sz="2000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января 1903 начинает переписку с </a:t>
            </a:r>
            <a:r>
              <a:rPr lang="ru-RU" sz="20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 tooltip="Александр Блок"/>
              </a:rPr>
              <a:t>А. А. Блоком</a:t>
            </a:r>
            <a:r>
              <a:rPr lang="ru-RU" sz="20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(личное знакомство с 1904</a:t>
            </a:r>
            <a:r>
              <a:rPr lang="ru-RU" sz="2000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События революции 1905-07 были восприняты Андреем Белым поначалу в русле анархического максимализма, однако именно в этот период в его поэзию активно проникают социальные мотивы, «некрасовские» ритмы и интонации (сборник стихов «Пепел», 1909).</a:t>
            </a:r>
          </a:p>
        </p:txBody>
      </p:sp>
      <p:pic>
        <p:nvPicPr>
          <p:cNvPr id="6146" name="Picture 2" descr="http://e-libra.ru/files/books/2011/07/24/234104/i_00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260648"/>
            <a:ext cx="1999212" cy="34563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://rubooks.org/pic/3372/Autogen_eBook_id2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3429000"/>
            <a:ext cx="2376264" cy="3053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00979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6000" i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1910-е</a:t>
            </a:r>
            <a:r>
              <a:rPr lang="ru-RU" sz="6000" b="1" i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годы</a:t>
            </a:r>
            <a:r>
              <a:rPr lang="ru-RU" b="1" dirty="0"/>
              <a:t/>
            </a:r>
            <a:br>
              <a:rPr lang="ru-RU" b="1" dirty="0"/>
            </a:br>
            <a:endParaRPr lang="ru-RU" dirty="0"/>
          </a:p>
        </p:txBody>
      </p:sp>
      <p:pic>
        <p:nvPicPr>
          <p:cNvPr id="7170" name="Picture 2" descr="https://upload.wikimedia.org/wikipedia/commons/thumb/b/bc/Andrei_Bely_%281914%29.jpg/220px-Andrei_Bely_%281914%2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694938"/>
            <a:ext cx="2849584" cy="4248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http://3.bp.blogspot.com/-OG38nhrIt5Q/UTtFS45BF0I/AAAAAAAABIM/08gE8svcEU0/s1600/fondy-turgeneva-portret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1916832"/>
            <a:ext cx="5419117" cy="38046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58011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692696"/>
            <a:ext cx="7344816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1911 году совершил ряд путешествий через Сицилию — Тунис — Египет — Палестину (описано в «Путевых заметках</a:t>
            </a: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»);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1910 г. Бугаев, опираясь на владение математическими методами, читал начинающим поэтам лекции о просодии — по словам Д. Мирского, «дата, с которой можно отсчитывать само существование русского стиховедения как отрасли науки</a:t>
            </a: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1912 года редактировал журнал «Труды и дни», основной темой которого были теоретические вопросы эстетики </a:t>
            </a: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символизма;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1912 в Берлине он познакомился с Рудольфом Штейнером, стал его учеником и без оглядки отдался своему ученичеству и </a:t>
            </a: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антропософии;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Фактически отойдя от прежнего круга писателей, работал над прозаическими </a:t>
            </a: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произведениями.</a:t>
            </a:r>
            <a:endParaRPr lang="ru-RU" sz="2000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3169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260647"/>
            <a:ext cx="5400600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1909-10 — начало перелома в мироощущении Белого, поисков новых позитивных «путей жизни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Подводя итоги прежней творческой деятельности, Андрей собирает и издает три тома критических и теоретических статей («Символизм», 1910; «Луг зеленый», 1910; «Арабески», 1911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Началом возрождения («второй зари») стало сближение и гражданский брак с художницей А. А. Тургеневой, разделившей с ним годы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странствий;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Вместе с ней Белый переживает и новый период восторженного ученичества у создателя антропософии Рудольфа Штейнера (с 1912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Высшее творческое достижение этого периода — роман «Петербург» (1913; сокращенная редакция — 1922), сосредоточивший в себе историософскую проблематику, связанную с подведением итогов пути России между Западом и Востоком, и оказавший огромное влияние на крупнейших романистов 20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в.</a:t>
            </a:r>
            <a:endParaRPr lang="ru-RU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194" name="Picture 2" descr="http://nashagazeta.ch/sites/default/files/asia191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260647"/>
            <a:ext cx="3096344" cy="41541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376639" y="4715852"/>
            <a:ext cx="213372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А. Белый с женой</a:t>
            </a:r>
          </a:p>
          <a:p>
            <a:pPr algn="ctr"/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А. Тургеневой</a:t>
            </a:r>
            <a:endParaRPr lang="ru-RU" sz="2000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7027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251</TotalTime>
  <Words>650</Words>
  <Application>Microsoft Office PowerPoint</Application>
  <PresentationFormat>Экран (4:3)</PresentationFormat>
  <Paragraphs>77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Андрей Белый. Жизнь и творчество поэта.</vt:lpstr>
      <vt:lpstr>Презентация PowerPoint</vt:lpstr>
      <vt:lpstr>Семья, детство, образование</vt:lpstr>
      <vt:lpstr>Презентация PowerPoint</vt:lpstr>
      <vt:lpstr>Литературная деятельность, эстетическая позиция, окружение</vt:lpstr>
      <vt:lpstr>Презентация PowerPoint</vt:lpstr>
      <vt:lpstr>1910-е годы </vt:lpstr>
      <vt:lpstr>Презентация PowerPoint</vt:lpstr>
      <vt:lpstr>Презентация PowerPoint</vt:lpstr>
      <vt:lpstr>Презентация PowerPoint</vt:lpstr>
      <vt:lpstr>Личная жизнь </vt:lpstr>
      <vt:lpstr>Презентация PowerPoint</vt:lpstr>
      <vt:lpstr>Презентация PowerPoint</vt:lpstr>
      <vt:lpstr>Последний период жизни </vt:lpstr>
      <vt:lpstr>Презентация PowerPoint</vt:lpstr>
      <vt:lpstr>Смерть А. Белого</vt:lpstr>
      <vt:lpstr>Презентация PowerPoint</vt:lpstr>
      <vt:lpstr>Интересные факты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Николай</dc:creator>
  <cp:lastModifiedBy>Николай</cp:lastModifiedBy>
  <cp:revision>19</cp:revision>
  <dcterms:created xsi:type="dcterms:W3CDTF">2017-01-09T17:39:04Z</dcterms:created>
  <dcterms:modified xsi:type="dcterms:W3CDTF">2017-01-09T21:50:47Z</dcterms:modified>
</cp:coreProperties>
</file>