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58" r:id="rId3"/>
    <p:sldId id="276" r:id="rId4"/>
    <p:sldId id="277" r:id="rId5"/>
    <p:sldId id="280" r:id="rId6"/>
    <p:sldId id="281" r:id="rId7"/>
    <p:sldId id="259" r:id="rId8"/>
    <p:sldId id="260" r:id="rId9"/>
    <p:sldId id="271" r:id="rId10"/>
    <p:sldId id="263" r:id="rId11"/>
    <p:sldId id="267" r:id="rId12"/>
    <p:sldId id="269" r:id="rId13"/>
    <p:sldId id="270" r:id="rId14"/>
    <p:sldId id="283" r:id="rId15"/>
    <p:sldId id="268" r:id="rId16"/>
    <p:sldId id="27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DA6"/>
    <a:srgbClr val="1921BF"/>
    <a:srgbClr val="4022F4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Grp="1" noChangeArrowheads="1"/>
          </p:cNvSpPr>
          <p:nvPr/>
        </p:nvSpPr>
        <p:spPr bwMode="auto">
          <a:xfrm>
            <a:off x="-396552" y="908720"/>
            <a:ext cx="7704856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InflateTop">
              <a:avLst>
                <a:gd name="adj" fmla="val 1044"/>
              </a:avLst>
            </a:prstTxWarp>
            <a:scene3d>
              <a:camera prst="perspectiveHeroicExtremeLef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all" spc="0" normalizeH="0" baseline="0" noProof="0" dirty="0" smtClean="0">
                <a:ln w="0"/>
                <a:solidFill>
                  <a:srgbClr val="002060"/>
                </a:solidFill>
                <a:effectLst>
                  <a:glow rad="101600">
                    <a:srgbClr val="DAEDEF">
                      <a:satMod val="175000"/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  <a:uLnTx/>
                <a:uFillTx/>
                <a:latin typeface="Arial"/>
                <a:ea typeface="+mj-ea"/>
                <a:cs typeface="Arial"/>
              </a:rPr>
              <a:t>Дети и гаджеты-вред</a:t>
            </a:r>
            <a:r>
              <a:rPr kumimoji="0" lang="ru-RU" sz="5400" b="1" i="0" u="none" strike="noStrike" kern="0" cap="all" spc="0" normalizeH="0" noProof="0" dirty="0" smtClean="0">
                <a:ln w="0"/>
                <a:solidFill>
                  <a:srgbClr val="002060"/>
                </a:solidFill>
                <a:effectLst>
                  <a:glow rad="101600">
                    <a:srgbClr val="DAEDEF">
                      <a:satMod val="175000"/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  <a:uLnTx/>
                <a:uFillTx/>
                <a:latin typeface="Arial"/>
                <a:ea typeface="+mj-ea"/>
                <a:cs typeface="Arial"/>
              </a:rPr>
              <a:t> или польза?</a:t>
            </a:r>
            <a:endParaRPr kumimoji="0" lang="es-ES" sz="5400" b="1" i="0" u="none" strike="noStrike" kern="0" cap="all" spc="0" normalizeH="0" baseline="0" noProof="0" dirty="0">
              <a:ln w="0"/>
              <a:solidFill>
                <a:srgbClr val="002060"/>
              </a:solidFill>
              <a:effectLst>
                <a:glow rad="101600">
                  <a:srgbClr val="DAEDEF">
                    <a:satMod val="175000"/>
                    <a:alpha val="40000"/>
                  </a:srgbClr>
                </a:glow>
                <a:reflection blurRad="12700" stA="50000" endPos="50000" dist="5000" dir="5400000" sy="-100000" rotWithShape="0"/>
              </a:effectLst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445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19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Вред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гаджетов для здоровья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895350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1616075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Нагрузка на зрение.</a:t>
            </a:r>
          </a:p>
          <a:p>
            <a:pPr marL="1616075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Пониженный тонус мышц.</a:t>
            </a:r>
          </a:p>
          <a:p>
            <a:pPr marL="1616075">
              <a:lnSpc>
                <a:spcPct val="115000"/>
              </a:lnSpc>
              <a:spcAft>
                <a:spcPts val="0"/>
              </a:spcAft>
              <a:tabLst>
                <a:tab pos="62865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Ущерб для эмоционального р</a:t>
            </a:r>
            <a:r>
              <a:rPr lang="ru-RU" sz="2000" b="1" dirty="0">
                <a:latin typeface="Times New Roman"/>
                <a:ea typeface="Times New Roman"/>
              </a:rPr>
              <a:t>азвития.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7170" name="Picture 2" descr="C:\Documents and Settings\malyginais\Мои документы\мое\ШКОЛА\Конференция к юбилею школы\Картинки для презентации\vred-plansheta-dlia-reben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2856"/>
            <a:ext cx="5916666" cy="44456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89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80446"/>
            <a:ext cx="806489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</a:rPr>
              <a:t>Описание эксперимента.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К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ак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влияют гаджеты  на качество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сна?</a:t>
            </a:r>
          </a:p>
        </p:txBody>
      </p:sp>
      <p:pic>
        <p:nvPicPr>
          <p:cNvPr id="1026" name="Picture 2" descr="C:\Documents and Settings\malyginais\Мои документы\мое\ШКОЛА\Конференция к юбилею школы\Картинки для презентации\IMG_09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01482" y="2298924"/>
            <a:ext cx="2955393" cy="2358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malyginais\Мои документы\мое\ШКОЛА\Конференция к юбилею школы\Картинки для презентации\IMG_09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438188" y="-10236199"/>
            <a:ext cx="72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1928802"/>
            <a:ext cx="2453972" cy="3271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184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lyginais\Мои документы\мое\ШКОЛА\Конференция к юбилею школы\Картинки для презентации\IMG_09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400588" y="-10052050"/>
            <a:ext cx="7444800" cy="558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0597" y="476672"/>
            <a:ext cx="806489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Спала в эту ночь плохо, снились кошмары, часто просыпалась. Мама сказала, что я неспокойно спала, крутилась с одного бока на другой, разговаривала во сне.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5" y="2278458"/>
            <a:ext cx="2086117" cy="15645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Documents and Settings\malyginais\Мои документы\мое\ШКОЛА\Конференция к юбилею школы\Картинки для презентации\IMG_09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2319162"/>
            <a:ext cx="1959836" cy="1469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Documents and Settings\malyginais\Мои документы\мое\ШКОЛА\Конференция к юбилею школы\Картинки для презентации\IMG_09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4554149"/>
            <a:ext cx="2580173" cy="1935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317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424936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Спустя пару дней я целый день не выходила в интернет, не играла в компьютерные игры, вообще совсем не пользовалась никакими гаджетами. В этот день я читала книги, гуляла и играла со своей собакой. Даже к вечеру этого дня чувствовала себя прекрасно, почти не чувствовала усталости и настроение было хорошее. Уснула вечером сразу, ночью ничего не снилось. Утром проснулась рано, выспавшейся и в хорошем настроении.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571744"/>
            <a:ext cx="1959795" cy="23058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Documents and Settings\malyginais\Мои документы\мое\ШКОЛА\Конференция к юбилею школы\Картинки для презентации\IMG_09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786058"/>
            <a:ext cx="2305569" cy="17291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47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428604"/>
            <a:ext cx="7358114" cy="64294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Памятка для одноклассников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357158" y="1071546"/>
            <a:ext cx="8429684" cy="5429288"/>
          </a:xfrm>
        </p:spPr>
        <p:txBody>
          <a:bodyPr>
            <a:normAutofit fontScale="32500" lnSpcReduction="20000"/>
          </a:bodyPr>
          <a:lstStyle/>
          <a:p>
            <a:pPr marL="0" lvl="0" indent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Помни о времени использования </a:t>
            </a:r>
            <a:r>
              <a:rPr lang="ru-RU" sz="55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гаджетов</a:t>
            </a: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детьми  </a:t>
            </a: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55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4-5 лет — не более 15 минут;</a:t>
            </a: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55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 лет — 20 минут;</a:t>
            </a: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55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7-9 лет — 30 минут;</a:t>
            </a: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55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10-12 лет — 40 минут;</a:t>
            </a: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55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13-14 лет — 50 минут.</a:t>
            </a: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Если занятие предполагает более длительное нахождение перед монитором, необходимо делать 10-минутые перерывы.</a:t>
            </a: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Оптимальное расстояние между глазами и монитором — 60-70 см. </a:t>
            </a: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Не пользуйся </a:t>
            </a:r>
            <a:r>
              <a:rPr lang="ru-RU" sz="55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гаджетами</a:t>
            </a: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перед сном.</a:t>
            </a: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55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Удели время прогулкам на свежем воздухе, спорту, подвижным играм.</a:t>
            </a: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55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Будь осторожен! В сети можно столкнуться с опасностями (нужно сообщить родителям)! </a:t>
            </a:r>
            <a:endParaRPr lang="ru-RU" sz="55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sz="55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 Не забудь про обязанности по дому.</a:t>
            </a:r>
            <a:r>
              <a:rPr lang="ru-RU" sz="5500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5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04732" y="268854"/>
            <a:ext cx="308904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Вывод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Times New Roman"/>
              <a:ea typeface="Times New Roman"/>
            </a:endParaRPr>
          </a:p>
        </p:txBody>
      </p:sp>
      <p:pic>
        <p:nvPicPr>
          <p:cNvPr id="11267" name="Picture 3" descr="C:\Documents and Settings\malyginais\Мои документы\мое\ШКОЛА\Конференция к юбилею школы\Картинки для презентации\1e5c941dcf7ee9ebf2fe78b1d5bc5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285860"/>
            <a:ext cx="2716924" cy="18084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Documents and Settings\malyginais\Мои документы\мое\ШКОЛА\Конференция к юбилею школы\Картинки для презентации\gadg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4422352"/>
            <a:ext cx="2786050" cy="18573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5720" y="4143380"/>
            <a:ext cx="43916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пользоваться этими приборами нужно разумно.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142984"/>
            <a:ext cx="45005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Г</a:t>
            </a:r>
            <a:r>
              <a:rPr lang="ru-RU" sz="2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аджеты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неотъемлемая часть жизни современного человека.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53536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98589" y="1142984"/>
            <a:ext cx="394541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Игры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воруют время! Проигранные минуты быстро превращаются в часы, часы складываются в потерянные сутки, недели и месяцы. 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Documents and Settings\malyginais\Мои документы\мое\ШКОЛА\Конференция к юбилею школы\Картинки для презентации\16fa38c002de4e7e2dd571acd23995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4474246"/>
            <a:ext cx="2571736" cy="17144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Documents and Settings\malyginais\Мои документы\мое\ШКОЛА\Конференция к юбилею школы\Картинки для презентации\678bb4920615cd8825319908fb63bbd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441792"/>
            <a:ext cx="2631063" cy="2023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22567" y="3861048"/>
            <a:ext cx="3491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Незаметно можно прочно увязнуть в электронных играх и сети интернета, как в паутине гигантского паука, питающегося людьми.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66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6283" y="-315416"/>
            <a:ext cx="9270283" cy="721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2080" y="980728"/>
            <a:ext cx="374441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/>
            <a:r>
              <a:rPr lang="ru-RU" sz="1900" b="1" i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 каждом доме нужен гаджет, </a:t>
            </a:r>
          </a:p>
          <a:p>
            <a:pPr lvl="0" algn="just" fontAlgn="base"/>
            <a:r>
              <a:rPr lang="ru-RU" sz="1900" b="1" i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Можно с ним и есть, и спать… </a:t>
            </a:r>
          </a:p>
          <a:p>
            <a:pPr lvl="0" algn="just" fontAlgn="base"/>
            <a:r>
              <a:rPr lang="ru-RU" sz="1900" b="1" i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Только гаджет не подскажет, </a:t>
            </a:r>
          </a:p>
          <a:p>
            <a:pPr lvl="0" algn="just" fontAlgn="base"/>
            <a:r>
              <a:rPr lang="ru-RU" sz="1900" b="1" i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Как тебе счастливым стать.» </a:t>
            </a:r>
          </a:p>
          <a:p>
            <a:pPr lvl="0" algn="just" fontAlgn="base"/>
            <a:r>
              <a:rPr lang="ru-RU" sz="1900" b="1" i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Сергей Боровец</a:t>
            </a:r>
          </a:p>
        </p:txBody>
      </p:sp>
    </p:spTree>
    <p:extLst>
      <p:ext uri="{BB962C8B-B14F-4D97-AF65-F5344CB8AC3E}">
        <p14:creationId xmlns:p14="http://schemas.microsoft.com/office/powerpoint/2010/main" xmlns="" val="1738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26743" y="1204884"/>
            <a:ext cx="6949713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Технологии </a:t>
            </a:r>
            <a:r>
              <a:rPr lang="ru-RU" sz="24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не стоят на месте. Нас - детей XXI века невозможно представить без электронных гаджетов и Интернета. Смартфон, планшет, нетбук – неиссякаемый источник удовольствия для детей и предмет беспокойства наших родителей и учителей </a:t>
            </a:r>
            <a:endParaRPr lang="ru-RU" sz="2400" b="1" dirty="0">
              <a:solidFill>
                <a:srgbClr val="323DA6"/>
              </a:solidFill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26743" y="404664"/>
            <a:ext cx="61206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Актуальность темы:</a:t>
            </a:r>
            <a:r>
              <a:rPr lang="ru-RU" sz="4000" dirty="0">
                <a:solidFill>
                  <a:srgbClr val="002060"/>
                </a:solidFill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0623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340768"/>
            <a:ext cx="698477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Я решила </a:t>
            </a:r>
            <a:r>
              <a:rPr lang="ru-RU" sz="32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разобраться, чем опасны гаджеты, какой от них вред и какая польза.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332656"/>
            <a:ext cx="3853876" cy="740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Цель работы:</a:t>
            </a:r>
            <a:r>
              <a:rPr lang="ru-RU" sz="40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28159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1452" y="1269183"/>
            <a:ext cx="6552728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8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-организовать </a:t>
            </a:r>
            <a:r>
              <a:rPr lang="ru-RU" sz="28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поиск информации о влиянии гаджетов на здоровье человека;</a:t>
            </a:r>
          </a:p>
          <a:p>
            <a:pPr lvl="0" algn="just">
              <a:lnSpc>
                <a:spcPct val="115000"/>
              </a:lnSpc>
            </a:pPr>
            <a:r>
              <a:rPr lang="ru-RU" sz="28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</a:t>
            </a:r>
            <a:r>
              <a:rPr lang="ru-RU" sz="28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провести эксперимент над собой  и  социологический опрос среди одноклассников;</a:t>
            </a:r>
          </a:p>
          <a:p>
            <a:pPr lvl="0" algn="just">
              <a:lnSpc>
                <a:spcPct val="115000"/>
              </a:lnSpc>
            </a:pPr>
            <a:r>
              <a:rPr lang="ru-RU" sz="28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-проанализировать </a:t>
            </a:r>
            <a:r>
              <a:rPr lang="ru-RU" sz="28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полученные данные.</a:t>
            </a:r>
            <a:r>
              <a:rPr lang="ru-RU" sz="3600" b="1" dirty="0">
                <a:solidFill>
                  <a:srgbClr val="323DA6"/>
                </a:solidFill>
                <a:latin typeface="Times New Roman"/>
                <a:ea typeface="Times New Roman"/>
              </a:rPr>
              <a:t> </a:t>
            </a:r>
            <a:endParaRPr lang="ru-RU" sz="3600" dirty="0">
              <a:solidFill>
                <a:srgbClr val="323DA6"/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476672"/>
            <a:ext cx="4221156" cy="740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Задачи работы:</a:t>
            </a:r>
            <a:endParaRPr lang="ru-RU" sz="40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4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3131" y="1484783"/>
            <a:ext cx="6696744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действие </a:t>
            </a:r>
            <a:r>
              <a:rPr lang="ru-RU" sz="32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гаджетов на организм человека</a:t>
            </a:r>
            <a:r>
              <a:rPr lang="ru-RU" sz="3200" b="1" dirty="0">
                <a:solidFill>
                  <a:srgbClr val="0070C0"/>
                </a:solidFill>
                <a:latin typeface="Times New Roman"/>
                <a:ea typeface="Times New Roman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32656"/>
            <a:ext cx="6408712" cy="74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Предмет исследования</a:t>
            </a:r>
            <a:r>
              <a:rPr lang="ru-RU" sz="4000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xmlns="" val="427430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3208" y="1984776"/>
            <a:ext cx="691276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3200" dirty="0" smtClean="0">
                <a:solidFill>
                  <a:srgbClr val="323DA6"/>
                </a:solidFill>
                <a:latin typeface="Times New Roman"/>
                <a:ea typeface="Times New Roman"/>
              </a:rPr>
              <a:t>-</a:t>
            </a: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Памятка </a:t>
            </a:r>
            <a:r>
              <a:rPr lang="ru-RU" sz="32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«Влияние гаджетов на </a:t>
            </a: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                   здоровье </a:t>
            </a:r>
            <a:r>
              <a:rPr lang="ru-RU" sz="32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человека</a:t>
            </a: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»;</a:t>
            </a:r>
            <a:endParaRPr lang="ru-RU" sz="3200" b="1" dirty="0">
              <a:solidFill>
                <a:srgbClr val="323DA6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-Презентация </a:t>
            </a:r>
            <a:r>
              <a:rPr lang="ru-RU" sz="32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своей работы на </a:t>
            </a: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школьной </a:t>
            </a:r>
            <a:r>
              <a:rPr lang="ru-RU" sz="3200" b="1" dirty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научно-практической </a:t>
            </a:r>
            <a:r>
              <a:rPr lang="ru-RU" sz="3200" b="1" dirty="0" smtClean="0">
                <a:solidFill>
                  <a:srgbClr val="323DA6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конференции.</a:t>
            </a:r>
            <a:endParaRPr lang="ru-RU" sz="3200" b="1" dirty="0">
              <a:solidFill>
                <a:srgbClr val="323D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71503" y="404664"/>
            <a:ext cx="5832648" cy="144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Проектным продуктом являются:</a:t>
            </a:r>
          </a:p>
        </p:txBody>
      </p:sp>
    </p:spTree>
    <p:extLst>
      <p:ext uri="{BB962C8B-B14F-4D97-AF65-F5344CB8AC3E}">
        <p14:creationId xmlns:p14="http://schemas.microsoft.com/office/powerpoint/2010/main" xmlns="" val="36674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208912" cy="2875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buSzPts val="1600"/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Что такое гаджеты?</a:t>
            </a:r>
            <a:endParaRPr lang="ru-RU" sz="32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В современном мире, где электронные технологии развиваются стремительными темпами, получили своё развитие гаджеты.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3571876"/>
            <a:ext cx="3260119" cy="2093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9912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59346"/>
            <a:ext cx="8208912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Рекомендуемая продолжительность пребывание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ребенка у монитора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дети 4-5 лет — не более 15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6 лет — 20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7-9 лет — 30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10-12 лет — 40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13-14 лет — 50 минут.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5123" name="Picture 3" descr="C:\Documents and Settings\malyginais\Мои документы\мое\ШКОЛА\Конференция к юбилею школы\Картинки для презентации\6a43142c9c12399dde2ca6e3bea00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14554"/>
            <a:ext cx="2571736" cy="19386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891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19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Польза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гаджетов</a:t>
            </a:r>
          </a:p>
          <a:p>
            <a:pPr lvl="0" indent="449580" algn="just">
              <a:lnSpc>
                <a:spcPct val="115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Гаджеты можно рассматривать не как средство развлечения, а как реальную помощь. Существует множество сайтов и учебных приложений, направленных на развитие мелкой моторики, реакции, логики, памяти и других важных навыков.</a:t>
            </a:r>
          </a:p>
        </p:txBody>
      </p:sp>
      <p:pic>
        <p:nvPicPr>
          <p:cNvPr id="6146" name="Picture 2" descr="C:\Documents and Settings\malyginais\Мои документы\мое\ШКОЛА\Конференция к юбилею школы\Картинки для презентации\img-20150923151942-7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571744"/>
            <a:ext cx="3354792" cy="2339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178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2264</TotalTime>
  <Words>399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Памятка для одноклассников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Euroset</dc:creator>
  <cp:lastModifiedBy>Euroset</cp:lastModifiedBy>
  <cp:revision>37</cp:revision>
  <dcterms:modified xsi:type="dcterms:W3CDTF">2017-09-20T13:32:43Z</dcterms:modified>
</cp:coreProperties>
</file>