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93" r:id="rId3"/>
    <p:sldId id="332" r:id="rId4"/>
    <p:sldId id="309" r:id="rId5"/>
    <p:sldId id="272" r:id="rId6"/>
    <p:sldId id="294" r:id="rId7"/>
    <p:sldId id="303" r:id="rId8"/>
    <p:sldId id="295" r:id="rId9"/>
    <p:sldId id="296" r:id="rId10"/>
    <p:sldId id="297" r:id="rId11"/>
    <p:sldId id="306" r:id="rId12"/>
    <p:sldId id="328" r:id="rId13"/>
    <p:sldId id="298" r:id="rId14"/>
    <p:sldId id="329" r:id="rId15"/>
    <p:sldId id="301" r:id="rId16"/>
    <p:sldId id="315" r:id="rId17"/>
    <p:sldId id="311" r:id="rId18"/>
    <p:sldId id="316" r:id="rId19"/>
    <p:sldId id="312" r:id="rId20"/>
    <p:sldId id="313" r:id="rId21"/>
    <p:sldId id="314" r:id="rId22"/>
    <p:sldId id="334" r:id="rId23"/>
    <p:sldId id="335" r:id="rId24"/>
    <p:sldId id="310" r:id="rId25"/>
    <p:sldId id="330" r:id="rId26"/>
    <p:sldId id="341" r:id="rId27"/>
    <p:sldId id="261" r:id="rId28"/>
    <p:sldId id="333" r:id="rId29"/>
    <p:sldId id="300" r:id="rId30"/>
    <p:sldId id="33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81149" autoAdjust="0"/>
  </p:normalViewPr>
  <p:slideViewPr>
    <p:cSldViewPr>
      <p:cViewPr varScale="1">
        <p:scale>
          <a:sx n="73" d="100"/>
          <a:sy n="73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6E3D5A-566B-4A2C-AF67-E852ADE2836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711F3-628C-47E9-9E36-C94931085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endSnd/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endSnd/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endSnd/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endSnd/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endSnd/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endSnd/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endSnd/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endSnd/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endSnd/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endSnd/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endSnd/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  <p:sndAc>
      <p:endSnd/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630616" cy="4032449"/>
          </a:xfrm>
        </p:spPr>
        <p:txBody>
          <a:bodyPr anchor="t"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Духовно-нравственное воспитание дошкольников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97153"/>
            <a:ext cx="7088832" cy="1440160"/>
          </a:xfrm>
        </p:spPr>
        <p:txBody>
          <a:bodyPr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ped-kopilka.ru/upload/blogs/2517_60f4698c1c680d85f025769b83ff0541.j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2924944"/>
            <a:ext cx="5256584" cy="3512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1\Desktop\самообразование\фото\teiDmFYYK0U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89913" y="2492896"/>
            <a:ext cx="3342593" cy="33843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81127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любовь и уважение к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Отчизне: ее народу, истории, культуре,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святыням, традициям народа;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воспитывать уважение к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нравственным нормам;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учить различать добро и зло,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хорошие и плохие поступки,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прощать обиды, быть отзывчивыми,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внимательными к сверстникам и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старшим;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создать условия для проявления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ребенком заботливого отношения к окружающим,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способности к сопереживанию,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сорадости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Users\1\Desktop\самообразование\фото\GlEllcXgOi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104" y="0"/>
            <a:ext cx="3635896" cy="26369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Система духовно-нравственного 		воспитания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1\Desktop\самообразование\фото\IreRfYB_6O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052736"/>
            <a:ext cx="2808312" cy="2655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C:\Users\1\Desktop\самообразование\фото\JnOyGJt1yO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91672" y="3645024"/>
            <a:ext cx="2952328" cy="3077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1\Desktop\самообразование\фото\LcoYDXTkh7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3645024"/>
            <a:ext cx="2788729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Users\1\Desktop\самообразование\фото\2k_DutyKM8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75856" y="4581128"/>
            <a:ext cx="2808312" cy="2106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				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строится на приобщении 				дошкольников к историческому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				 и культурному наследию своего 			 народа и осуществляется по 			 направлениям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					 		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						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andia.ru/text/78/601/images/image003_144.gif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620688"/>
            <a:ext cx="7128792" cy="5433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Scy;&amp;kcy;&amp;rcy;&amp;ucy;&amp;gcy;&amp;lcy;&amp;iecy;&amp;ncy;&amp;ncy;&amp;ycy;&amp;jcy; &amp;pcy;&amp;rcy;&amp;yacy;&amp;mcy;&amp;ocy;&amp;ucy;&amp;gcy;&amp;ocy;&amp;lcy;&amp;softcy;&amp;ncy;&amp;icy;&amp;kcy;: &amp;Icy;&amp;zcy;&amp;ocy;&amp;bcy;&amp;rcy;&amp;acy;&amp;zcy;&amp;icy;&amp;tcy;&amp;iecy;&amp;lcy;&amp;softcy;&amp;ncy;&amp;acy;&amp;yacy; &amp;dcy;&amp;iecy;&amp;yacy;&amp;tcy;&amp;iecy;&amp;lcy;&amp;softcy;&amp;ncy;&amp;ocy;&amp;scy;&amp;tcy;&amp;softcy;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836712"/>
            <a:ext cx="12961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2843808" y="764704"/>
            <a:ext cx="1800200" cy="576064"/>
          </a:xfrm>
          <a:prstGeom prst="roundRect">
            <a:avLst>
              <a:gd name="adj" fmla="val 16667"/>
            </a:avLst>
          </a:prstGeom>
          <a:solidFill>
            <a:srgbClr val="C6D9F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Духовные традиции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народной а культуры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Принципы: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целенаправленности педагогического процесса;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научности содержания воспитания и обучения;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систематичности, последовательности;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доступности, учета возрастных и индивидуальных особенностей детей;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комплексного подхода к обучению и воспитанию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выбора оптимальных методов, форм, средств обучения и воспитания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сотрудничество взрослого и ребенка; педагогов и родителей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579350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buNone/>
            </a:pP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Духовная   жизнь ребенка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полноценна   лишь    тогда,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   он    живет   в    мире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игры, сказки, музыки, фантазии,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творчества.    Без   этого   он   –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засушенный    цветок.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	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 Сухомлинский</a:t>
            </a:r>
          </a:p>
          <a:p>
            <a:endParaRPr lang="ru-RU" dirty="0"/>
          </a:p>
        </p:txBody>
      </p:sp>
      <p:pic>
        <p:nvPicPr>
          <p:cNvPr id="4" name="Рисунок 3" descr="http://traulin.ucoz.org/graffiti/image00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0152" y="764704"/>
            <a:ext cx="2883396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417638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Виды деятельности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24743"/>
            <a:ext cx="8075240" cy="5001421"/>
          </a:xfrm>
        </p:spPr>
        <p:txBody>
          <a:bodyPr>
            <a:normAutofit/>
          </a:bodyPr>
          <a:lstStyle/>
          <a:p>
            <a:pPr algn="just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познавательная деятельность: чтение исторической и художественной литературы, сказок; посещение краеведческого музея; познавательные беседы; работа с народным календарем, экскурсии, целевые прогулки по улицам города;</a:t>
            </a:r>
          </a:p>
          <a:p>
            <a:pPr lvl="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4" descr="C:\Users\1\Desktop\фото\xEnIoGoSUq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068960"/>
            <a:ext cx="2664296" cy="3336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1\Desktop\фото\EaDgswqEZ7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3429000"/>
            <a:ext cx="2592288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1\Desktop\фото\U7Ef1w_riIQ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3212976"/>
            <a:ext cx="2664296" cy="322990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577484"/>
          </a:xfrm>
        </p:spPr>
        <p:txBody>
          <a:bodyPr/>
          <a:lstStyle/>
          <a:p>
            <a:pPr algn="just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творческая продуктивная деятельность: изготовление аппликаций, фигурок, конструкций, поделок, рисунков;</a:t>
            </a:r>
          </a:p>
          <a:p>
            <a:endParaRPr lang="ru-RU" dirty="0"/>
          </a:p>
        </p:txBody>
      </p:sp>
      <p:pic>
        <p:nvPicPr>
          <p:cNvPr id="2050" name="Picture 2" descr="C:\Users\1\Desktop\худ-эстетич развитие гр. Ромашка\6pA082C9wt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340768"/>
            <a:ext cx="3170724" cy="27809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1\Desktop\SFwJGVeXzBg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1412776"/>
            <a:ext cx="4104456" cy="27089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C:\Users\1\Desktop\самообразование\худ-эстетич развитие гр. Ромашка\M_Yq1IuGi9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79712" y="3761656"/>
            <a:ext cx="4032448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7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театральная деятельность: смоделированные сценки и спектакли предпраздничные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посиделки;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1\Desktop\фото\dsc_04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1916832"/>
            <a:ext cx="4356131" cy="4536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5721500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игровая деятельность: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игры, которые учат умению общаться, устанавливать контакт, получать удовольствие от общения с партнером; воспитывают любовь и уважительное отношение к близким и окружающим людям; помогают ребенку в накоплении социального опыта;</a:t>
            </a:r>
          </a:p>
          <a:p>
            <a:endParaRPr lang="ru-RU" dirty="0"/>
          </a:p>
        </p:txBody>
      </p:sp>
      <p:pic>
        <p:nvPicPr>
          <p:cNvPr id="8194" name="Picture 2" descr="C:\Users\1\Desktop\самообразование\фото\7533158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3068960"/>
            <a:ext cx="5976664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577484"/>
          </a:xfrm>
        </p:spPr>
        <p:txBody>
          <a:bodyPr/>
          <a:lstStyle/>
          <a:p>
            <a:pPr algn="just"/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творческая деятельность: лепка из пластилина, живопись и графика, музыкальное творчество, танцы; </a:t>
            </a:r>
          </a:p>
          <a:p>
            <a:endParaRPr lang="ru-RU" dirty="0"/>
          </a:p>
        </p:txBody>
      </p:sp>
      <p:pic>
        <p:nvPicPr>
          <p:cNvPr id="1027" name="Picture 3" descr="C:\Users\1\Desktop\худ-эстетич развитие гр. Ромашка\fcO12tyWrZQ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3356992"/>
            <a:ext cx="3528393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1\Desktop\худ-эстетич развитие гр. Ромашка\detsad-337213-14543423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2132856"/>
            <a:ext cx="334786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5"/>
            <a:ext cx="8229600" cy="534036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		</a:t>
            </a:r>
          </a:p>
          <a:p>
            <a:pPr marL="0" indent="0">
              <a:buNone/>
            </a:pPr>
            <a:r>
              <a:rPr lang="ru-RU" dirty="0" smtClean="0">
                <a:ln>
                  <a:solidFill>
                    <a:schemeClr val="tx2"/>
                  </a:solidFill>
                </a:ln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dirty="0" smtClean="0">
                <a:ln>
                  <a:solidFill>
                    <a:schemeClr val="tx2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  должно 			образовывать человека    и</a:t>
            </a:r>
          </a:p>
          <a:p>
            <a:pPr marL="0" indent="0">
              <a:buNone/>
            </a:pPr>
            <a:r>
              <a:rPr lang="ru-RU" dirty="0" smtClean="0">
                <a:ln>
                  <a:solidFill>
                    <a:schemeClr val="tx2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 гражданина.    Человек – </a:t>
            </a:r>
          </a:p>
          <a:p>
            <a:pPr marL="0" indent="0">
              <a:buNone/>
            </a:pPr>
            <a:r>
              <a:rPr lang="ru-RU" dirty="0" smtClean="0">
                <a:ln>
                  <a:solidFill>
                    <a:schemeClr val="tx2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здравая душа в здравом теле. </a:t>
            </a:r>
          </a:p>
          <a:p>
            <a:pPr marL="0" indent="0">
              <a:buNone/>
            </a:pPr>
            <a:r>
              <a:rPr lang="ru-RU" dirty="0" smtClean="0">
                <a:ln>
                  <a:solidFill>
                    <a:schemeClr val="tx2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 	Гражданин – нравственность,    просвещение,   искусство, самостоятельность. </a:t>
            </a:r>
          </a:p>
          <a:p>
            <a:pPr>
              <a:buNone/>
            </a:pPr>
            <a:r>
              <a:rPr lang="ru-RU" dirty="0" smtClean="0">
                <a:ln>
                  <a:solidFill>
                    <a:schemeClr val="tx2"/>
                  </a:solidFill>
                </a:ln>
                <a:solidFill>
                  <a:srgbClr val="002060"/>
                </a:solidFill>
              </a:rPr>
              <a:t>						</a:t>
            </a:r>
            <a:r>
              <a:rPr lang="ru-RU" sz="2400" dirty="0" smtClean="0">
                <a:ln>
                  <a:solidFill>
                    <a:schemeClr val="tx2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 А. Жуковский</a:t>
            </a:r>
          </a:p>
          <a:p>
            <a:endParaRPr lang="ru-RU" dirty="0"/>
          </a:p>
        </p:txBody>
      </p:sp>
      <p:pic>
        <p:nvPicPr>
          <p:cNvPr id="5" name="Рисунок 4" descr="http://www.kuluar.ru/IMAGES/School/School10.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8640"/>
            <a:ext cx="3059832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5433468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нравственная деятельность: уроки любви и доброты, знакомство с православными традициями и ценностями; </a:t>
            </a:r>
          </a:p>
          <a:p>
            <a:endParaRPr lang="ru-RU" dirty="0"/>
          </a:p>
        </p:txBody>
      </p:sp>
      <p:pic>
        <p:nvPicPr>
          <p:cNvPr id="9218" name="Picture 2" descr="C:\Users\1\Desktop\самообразование\фото\20150610_0839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2348880"/>
            <a:ext cx="7284301" cy="4370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5433468"/>
          </a:xfrm>
        </p:spPr>
        <p:txBody>
          <a:bodyPr/>
          <a:lstStyle/>
          <a:p>
            <a:pPr lvl="0" algn="just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проведение занятий в мини-музее детского сада;</a:t>
            </a:r>
          </a:p>
          <a:p>
            <a:endParaRPr lang="ru-RU" dirty="0"/>
          </a:p>
        </p:txBody>
      </p:sp>
      <p:pic>
        <p:nvPicPr>
          <p:cNvPr id="4099" name="Picture 3" descr="C:\Users\1\Desktop\фото\hSTva7R0s5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1628800"/>
            <a:ext cx="4536504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1\Desktop\фото\f2gNpMPOeZ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908720"/>
            <a:ext cx="558011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1\Desktop\фото\k-0bj81CmX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3226741"/>
            <a:ext cx="3600400" cy="343884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1\Desktop\самообразование\фото\20150610_0840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9992" y="1988840"/>
            <a:ext cx="4392488" cy="4269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C:\Users\1\Desktop\самообразование\фото\20150610_0840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32656"/>
            <a:ext cx="4248472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5"/>
            <a:ext cx="8229600" cy="5361459"/>
          </a:xfrm>
        </p:spPr>
        <p:txBody>
          <a:bodyPr>
            <a:normAutofit/>
          </a:bodyPr>
          <a:lstStyle/>
          <a:p>
            <a:pPr algn="just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детей и родителей, направленная на укрепление семейных ценностей, уважение и взаимопонимание: семейные и православные праздники, игры и конкурсы;</a:t>
            </a:r>
          </a:p>
          <a:p>
            <a:endParaRPr lang="ru-RU" dirty="0"/>
          </a:p>
        </p:txBody>
      </p:sp>
      <p:pic>
        <p:nvPicPr>
          <p:cNvPr id="6" name="Picture 2" descr="C:\Users\1\Desktop\фото\1704627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63888" y="2636912"/>
            <a:ext cx="4355976" cy="3892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Условия: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4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4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средства: 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4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традиции, обряды </a:t>
            </a:r>
          </a:p>
          <a:p>
            <a:pPr>
              <a:lnSpc>
                <a:spcPct val="120000"/>
              </a:lnSpc>
              <a:buNone/>
            </a:pPr>
            <a:r>
              <a:rPr lang="ru-RU" sz="4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народных праздников и быта  россиян; 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4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фольклор;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4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народные  игрушки;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4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предметы  быта;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4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предметы декоративно-прикладного  искусства;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4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коллекции: одежды, монет, открыток, предметов  быта;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4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научно-популярная и художественная литература;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4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фотографии;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4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репродукции, иллюстрации;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4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схемы, модели, символы (геральдика);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4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видео, аудио продукция.</a:t>
            </a:r>
          </a:p>
          <a:p>
            <a:endParaRPr lang="ru-RU" dirty="0"/>
          </a:p>
        </p:txBody>
      </p:sp>
      <p:pic>
        <p:nvPicPr>
          <p:cNvPr id="1026" name="Picture 2" descr="C:\Users\1\Desktop\самообразование\фото\EaDgswqEZ7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0032" y="476672"/>
            <a:ext cx="3851920" cy="3168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2000"/>
                            </p:stCondLst>
                            <p:childTnLst>
                              <p:par>
                                <p:cTn id="8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3000"/>
                            </p:stCondLst>
                            <p:childTnLst>
                              <p:par>
                                <p:cTn id="9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564949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Социум:</a:t>
            </a:r>
          </a:p>
          <a:p>
            <a:pPr>
              <a:buFont typeface="Wingdings" pitchFamily="2" charset="2"/>
              <a:buChar char="q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Музеи;</a:t>
            </a:r>
          </a:p>
          <a:p>
            <a:pPr>
              <a:buFont typeface="Wingdings" pitchFamily="2" charset="2"/>
              <a:buChar char="q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Выставочный зал;</a:t>
            </a:r>
          </a:p>
          <a:p>
            <a:pPr>
              <a:buFont typeface="Wingdings" pitchFamily="2" charset="2"/>
              <a:buChar char="q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Библиотеки;</a:t>
            </a:r>
          </a:p>
          <a:p>
            <a:pPr>
              <a:buFont typeface="Wingdings" pitchFamily="2" charset="2"/>
              <a:buChar char="q"/>
            </a:pP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Окружающая природа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1\Desktop\самообразование\фото\412557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088" y="332656"/>
            <a:ext cx="3430860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Вид с мостика на север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3545632"/>
            <a:ext cx="496855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1\Desktop\самообразование\фото\LcoYDXTkh7k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94080">
            <a:off x="4932040" y="1412776"/>
            <a:ext cx="4211960" cy="52565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714202"/>
          </a:xfrm>
        </p:spPr>
        <p:txBody>
          <a:bodyPr>
            <a:noAutofit/>
          </a:bodyPr>
          <a:lstStyle/>
          <a:p>
            <a:pPr algn="just"/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Духовно-нравственное воспитание позволяет сформировать у дошкольников: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1"/>
            <a:ext cx="8229600" cy="3777283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мировоззрение; 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гражданскую позицию; 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семейные ценности;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нравственные ориентиры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5433468"/>
          </a:xfrm>
        </p:spPr>
        <p:txBody>
          <a:bodyPr>
            <a:noAutofit/>
          </a:bodyPr>
          <a:lstStyle/>
          <a:p>
            <a:pPr lvl="1">
              <a:lnSpc>
                <a:spcPct val="120000"/>
              </a:lnSpc>
              <a:buNone/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Духовно-нравственное  воспитание, </a:t>
            </a:r>
          </a:p>
          <a:p>
            <a:pPr lvl="1">
              <a:lnSpc>
                <a:spcPct val="120000"/>
              </a:lnSpc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утверждение идеалов добра, милосердия и </a:t>
            </a:r>
          </a:p>
          <a:p>
            <a:pPr lvl="1">
              <a:lnSpc>
                <a:spcPct val="120000"/>
              </a:lnSpc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справедливости , являются важнейшей </a:t>
            </a:r>
          </a:p>
          <a:p>
            <a:pPr lvl="1">
              <a:lnSpc>
                <a:spcPct val="120000"/>
              </a:lnSpc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миссией не только религиозной организации, </a:t>
            </a:r>
          </a:p>
          <a:p>
            <a:pPr lvl="1">
              <a:lnSpc>
                <a:spcPct val="120000"/>
              </a:lnSpc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и общества в целом. Такие ценности во все </a:t>
            </a:r>
          </a:p>
          <a:p>
            <a:pPr lvl="1">
              <a:lnSpc>
                <a:spcPct val="120000"/>
              </a:lnSpc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времена скрепляли наше Отечество, </a:t>
            </a:r>
          </a:p>
          <a:p>
            <a:pPr lvl="1">
              <a:lnSpc>
                <a:spcPct val="120000"/>
              </a:lnSpc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формировали национальные традиции и </a:t>
            </a:r>
          </a:p>
          <a:p>
            <a:pPr lvl="1">
              <a:lnSpc>
                <a:spcPct val="120000"/>
              </a:lnSpc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моральные  устои. Сегодня они позволяют</a:t>
            </a:r>
          </a:p>
          <a:p>
            <a:pPr lvl="1">
              <a:lnSpc>
                <a:spcPct val="120000"/>
              </a:lnSpc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России сохранить свои исторические корни и </a:t>
            </a:r>
          </a:p>
          <a:p>
            <a:pPr lvl="1">
              <a:lnSpc>
                <a:spcPct val="120000"/>
              </a:lnSpc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культурно-духовную самостоятельность.</a:t>
            </a: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9"/>
            <a:ext cx="8229600" cy="5483245"/>
          </a:xfrm>
        </p:spPr>
        <p:txBody>
          <a:bodyPr>
            <a:normAutofit/>
          </a:bodyPr>
          <a:lstStyle/>
          <a:p>
            <a:pPr lvl="4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4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ребенок чувствуют красоту и 	восторгается ею , пусть в его сердце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 памяти навсегда сохранятся образы, 	в которых воплощается 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РОДИНА.</a:t>
            </a:r>
          </a:p>
          <a:p>
            <a:pPr lvl="4" algn="just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				 В. Сухомлинский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lvl="4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1\Desktop\SJMbKNrO_L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332656"/>
            <a:ext cx="2664296" cy="3415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static.panoramio.com.storage.googleapis.com/photos/small/851789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789040"/>
            <a:ext cx="4176464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static.panoramio.com.storage.googleapis.com/photos/small/854456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3645024"/>
            <a:ext cx="367240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Общество   нуждается   в воспитании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  только   образованных   людей, но и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воспитанных.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  современном   мире     ребенок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окружен     множеством    сильных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источников позитивного и негативного воздействия на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 интеллект и чувства.</a:t>
            </a:r>
          </a:p>
          <a:p>
            <a:pPr>
              <a:buFont typeface="Wingdings" pitchFamily="2" charset="2"/>
              <a:buChar char="§"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Ребенку   важно   знать  принципы нравственности и последствия нарушения этих принципов для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окружающих людей.</a:t>
            </a:r>
          </a:p>
          <a:p>
            <a:endParaRPr lang="ru-RU" dirty="0"/>
          </a:p>
        </p:txBody>
      </p:sp>
      <p:pic>
        <p:nvPicPr>
          <p:cNvPr id="4" name="Содержимое 3" descr="https://www.ppub.ru/images/big/1ac590e3-69ed-11de-b126-0019b9f502d2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44208" y="620688"/>
            <a:ext cx="2376264" cy="283498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  <a:softEdge rad="112500"/>
          </a:effectLst>
          <a:scene3d>
            <a:camera prst="isometricOffAxis2Left"/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айт города Аша и Ашинского района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052736"/>
            <a:ext cx="8208912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5774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		</a:t>
            </a:r>
            <a:r>
              <a:rPr lang="ru-RU" sz="2800" dirty="0" smtClean="0">
                <a:ln>
                  <a:solidFill>
                    <a:schemeClr val="tx2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дошкольном возрасте происходит активное накопление нравственного опыта и обращение к духовной жизни.</a:t>
            </a:r>
          </a:p>
          <a:p>
            <a:pPr>
              <a:buNone/>
            </a:pPr>
            <a:endParaRPr lang="ru-RU" sz="2800" dirty="0" smtClean="0">
              <a:ln>
                <a:solidFill>
                  <a:schemeClr val="tx2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800" b="1" i="1" dirty="0" smtClean="0">
                <a:ln>
                  <a:solidFill>
                    <a:schemeClr val="tx2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Духовность – проявление духа в мире и человеке, объединяющее начало общества, выраженное в виде моральных ценностей и традиций, сконцентрированное в религиозных учениях и практиках, …  образах искусства.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800" b="1" i="1" dirty="0" smtClean="0">
                <a:ln>
                  <a:solidFill>
                    <a:schemeClr val="tx2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Нравственность – внутренняя установка человека действовать со согласно своей совести.</a:t>
            </a:r>
          </a:p>
          <a:p>
            <a:pPr lvl="5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(Толковый словарь русского языка)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Нравственность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совокупность норм и правил, регулирующих отношения людей в обществе на основе общественного мнения, стимулирующих или тормозящих их поведение и деятельность; состояние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взаимосочувствия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 всем миром, но прежде всего со всем народом </a:t>
            </a:r>
          </a:p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Духовность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–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нравственно-эстетическое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состояние        человека,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выражающееся   в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приверженности таким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ценностям, как свобода,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гуманизм, социальная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справедливость, истина, добро,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красота,   в бесконечном   внутреннем   диалоге,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направленном  на  познание тайны своего назначения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и  смысла жизни.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 					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Академик  Б. Т. Лихачев</a:t>
            </a:r>
          </a:p>
          <a:p>
            <a:endParaRPr lang="ru-RU" dirty="0"/>
          </a:p>
        </p:txBody>
      </p:sp>
      <p:pic>
        <p:nvPicPr>
          <p:cNvPr id="4" name="Рисунок 3" descr="http://test.tambov.gov.ru/?repimg=Images/2015/30092015_0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96136" y="836712"/>
            <a:ext cx="280831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1\Desktop\самообразование\фото\9Wu_7Xcm7xY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244589">
            <a:off x="4339894" y="3611305"/>
            <a:ext cx="4640839" cy="2924944"/>
          </a:xfrm>
          <a:prstGeom prst="cloud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1\Desktop\самообразование\фото\kRF4PpWVnc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439973">
            <a:off x="238788" y="3314120"/>
            <a:ext cx="3974256" cy="353715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340768"/>
            <a:ext cx="8229600" cy="48139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нравственной личности,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содействие духовному опыту,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приобщение к ценностям культуры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					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518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самообразование\фото\Z6BJCxvIyO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321309">
            <a:off x="5030748" y="3284984"/>
            <a:ext cx="3933739" cy="3573016"/>
          </a:xfrm>
          <a:prstGeom prst="cloud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Познавательные задачи: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069159"/>
          </a:xfrm>
        </p:spPr>
        <p:txBody>
          <a:bodyPr>
            <a:normAutofit/>
          </a:bodyPr>
          <a:lstStyle/>
          <a:p>
            <a:pPr algn="just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привить интерес детей к истории своей страны, своего народа, пробудить чувство сопричастности к ней;</a:t>
            </a:r>
          </a:p>
          <a:p>
            <a:pPr algn="just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способствовать формированию чувств любви к Родине на основе изучения национальных культурных традиций;</a:t>
            </a:r>
          </a:p>
          <a:p>
            <a:pPr lvl="0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  детей с символикой  </a:t>
            </a:r>
          </a:p>
          <a:p>
            <a:pPr lvl="0"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России, Челябинской области, </a:t>
            </a:r>
          </a:p>
          <a:p>
            <a:pPr lvl="0"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района, города;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развить представления детей о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традициях  семьи ; преемственности,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связывающей разные поколения.</a:t>
            </a:r>
          </a:p>
          <a:p>
            <a:pPr lvl="0"/>
            <a:endParaRPr lang="ru-RU" sz="2000" dirty="0" smtClean="0"/>
          </a:p>
        </p:txBody>
      </p:sp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Развивающие задачи: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075240" cy="48574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развитию:  </a:t>
            </a:r>
          </a:p>
          <a:p>
            <a:pPr>
              <a:buFont typeface="Wingdings" pitchFamily="2" charset="2"/>
              <a:buChar char="§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интеллектуальных способностей;</a:t>
            </a:r>
          </a:p>
          <a:p>
            <a:pPr>
              <a:buFont typeface="Wingdings" pitchFamily="2" charset="2"/>
              <a:buChar char="§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мышления; речи; воображения;</a:t>
            </a:r>
          </a:p>
          <a:p>
            <a:pPr>
              <a:buFont typeface="Wingdings" pitchFamily="2" charset="2"/>
              <a:buChar char="§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эмоционально-волевой  сферы</a:t>
            </a:r>
          </a:p>
          <a:p>
            <a:pPr marL="50800" indent="-50800">
              <a:buFont typeface="Wingdings" pitchFamily="2" charset="2"/>
              <a:buChar char="§"/>
            </a:pPr>
            <a:endParaRPr lang="ru-RU" sz="28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1210</TotalTime>
  <Words>505</Words>
  <Application>Microsoft Office PowerPoint</Application>
  <PresentationFormat>Экран (4:3)</PresentationFormat>
  <Paragraphs>159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 Духовно-нравственное воспитание дошкольников</vt:lpstr>
      <vt:lpstr>Слайд 2</vt:lpstr>
      <vt:lpstr>Актуальность</vt:lpstr>
      <vt:lpstr>Слайд 4</vt:lpstr>
      <vt:lpstr>Нравственность</vt:lpstr>
      <vt:lpstr> Духовность</vt:lpstr>
      <vt:lpstr>  Цель:</vt:lpstr>
      <vt:lpstr>Познавательные задачи:</vt:lpstr>
      <vt:lpstr>Развивающие задачи:</vt:lpstr>
      <vt:lpstr>Воспитательные:</vt:lpstr>
      <vt:lpstr>Система духовно-нравственного   воспитания</vt:lpstr>
      <vt:lpstr>Слайд 12</vt:lpstr>
      <vt:lpstr>Принципы: </vt:lpstr>
      <vt:lpstr>Слайд 14</vt:lpstr>
      <vt:lpstr>Виды деятельности</vt:lpstr>
      <vt:lpstr>Слайд 16</vt:lpstr>
      <vt:lpstr>    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            Условия:</vt:lpstr>
      <vt:lpstr>Слайд 26</vt:lpstr>
      <vt:lpstr>Духовно-нравственное воспитание позволяет сформировать у дошкольников: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Духовно-нравственное воспитание дошкольников</dc:title>
  <cp:lastModifiedBy>1</cp:lastModifiedBy>
  <cp:revision>175</cp:revision>
  <dcterms:modified xsi:type="dcterms:W3CDTF">2017-09-20T18:10:01Z</dcterms:modified>
</cp:coreProperties>
</file>