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82" r:id="rId5"/>
    <p:sldId id="283" r:id="rId6"/>
    <p:sldId id="259" r:id="rId7"/>
    <p:sldId id="284" r:id="rId8"/>
    <p:sldId id="275" r:id="rId9"/>
    <p:sldId id="260" r:id="rId10"/>
    <p:sldId id="262" r:id="rId11"/>
    <p:sldId id="285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33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78" y="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8DC88-508E-4A11-97B5-452C527A17E4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85517-1CA7-46D4-AD57-C509CA1E5C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347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Freeform 8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5167" name="Picture 47" descr="7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</p:spPr>
        </p:pic>
        <p:pic>
          <p:nvPicPr>
            <p:cNvPr id="5168" name="Picture 48" descr="0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</p:spPr>
        </p:pic>
      </p:grpSp>
      <p:pic>
        <p:nvPicPr>
          <p:cNvPr id="5130" name="Picture 10" descr="12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54" name="Picture 34" descr="water_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pic>
        <p:nvPicPr>
          <p:cNvPr id="5160" name="Picture 40" descr="fire14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63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E14297BB-B8A6-4584-967E-87BE416EDAB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164" name="Rectangle 4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65" name="Rectangle 4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3289716-C43A-45AA-8FCC-A0D1A36B814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171" name="Picture 51" descr="B_Fly26"/>
          <p:cNvPicPr>
            <a:picLocks noChangeAspect="1" noChangeArrowheads="1" noCrop="1"/>
          </p:cNvPicPr>
          <p:nvPr/>
        </p:nvPicPr>
        <p:blipFill>
          <a:blip r:embed="rId7" cstate="email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</p:spPr>
      </p:pic>
      <p:pic>
        <p:nvPicPr>
          <p:cNvPr id="5172" name="Picture 52" descr="B_Fly26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</p:spPr>
      </p:pic>
      <p:pic>
        <p:nvPicPr>
          <p:cNvPr id="5173" name="Picture 53" descr="bupestrid beetle 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75" name="Picture 55" descr="WB01292_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4297BB-B8A6-4584-967E-87BE416EDAB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89716-C43A-45AA-8FCC-A0D1A36B8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4297BB-B8A6-4584-967E-87BE416EDAB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89716-C43A-45AA-8FCC-A0D1A36B8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4297BB-B8A6-4584-967E-87BE416EDAB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89716-C43A-45AA-8FCC-A0D1A36B8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4297BB-B8A6-4584-967E-87BE416EDAB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89716-C43A-45AA-8FCC-A0D1A36B8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4297BB-B8A6-4584-967E-87BE416EDAB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89716-C43A-45AA-8FCC-A0D1A36B8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4297BB-B8A6-4584-967E-87BE416EDAB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89716-C43A-45AA-8FCC-A0D1A36B8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4297BB-B8A6-4584-967E-87BE416EDAB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89716-C43A-45AA-8FCC-A0D1A36B8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4297BB-B8A6-4584-967E-87BE416EDAB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89716-C43A-45AA-8FCC-A0D1A36B8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4297BB-B8A6-4584-967E-87BE416EDAB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89716-C43A-45AA-8FCC-A0D1A36B8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4297BB-B8A6-4584-967E-87BE416EDAB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89716-C43A-45AA-8FCC-A0D1A36B8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4" name="Picture 10" descr="123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35" name="Picture 11" descr="water_2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14297BB-B8A6-4584-967E-87BE416EDAB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3289716-C43A-45AA-8FCC-A0D1A36B81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6" name="Picture 12" descr="butterfly 19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755576" y="2636912"/>
            <a:ext cx="7772400" cy="108012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solidFill>
                  <a:srgbClr val="6666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yarsky" pitchFamily="33" charset="0"/>
              </a:rPr>
              <a:t>Тема урока: Эволюционное учение. Движущие силы эволюции</a:t>
            </a:r>
            <a:endParaRPr lang="ru-RU" sz="3200" b="1" dirty="0">
              <a:ln w="11430"/>
              <a:solidFill>
                <a:srgbClr val="666633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yarsky" pitchFamily="33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992888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борьбе за существование…</a:t>
            </a:r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/>
              <a:t>в</a:t>
            </a:r>
            <a:r>
              <a:rPr lang="ru-RU" sz="2400" dirty="0" smtClean="0"/>
              <a:t>ыживают только те организмы, которые лучше приспособлены к окружающим условиям.</a:t>
            </a:r>
          </a:p>
          <a:p>
            <a:pPr marL="0" indent="0">
              <a:buNone/>
            </a:pPr>
            <a:r>
              <a:rPr lang="ru-RU" sz="2400" dirty="0" smtClean="0"/>
              <a:t>Те, кто выживет и даст потомство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sz="2400" dirty="0" smtClean="0"/>
              <a:t>Способность более</a:t>
            </a:r>
          </a:p>
          <a:p>
            <a:pPr marL="0" indent="0">
              <a:buNone/>
            </a:pPr>
            <a:r>
              <a:rPr lang="ru-RU" sz="2400" dirty="0" smtClean="0"/>
              <a:t>приспособленных</a:t>
            </a:r>
          </a:p>
          <a:p>
            <a:pPr marL="0" indent="0">
              <a:buNone/>
            </a:pPr>
            <a:r>
              <a:rPr lang="ru-RU" sz="2400" dirty="0" smtClean="0"/>
              <a:t>организмов выживать Дарвин </a:t>
            </a:r>
          </a:p>
          <a:p>
            <a:pPr marL="0" indent="0">
              <a:buNone/>
            </a:pPr>
            <a:r>
              <a:rPr lang="ru-RU" sz="2400" dirty="0" smtClean="0"/>
              <a:t>назвал 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естественным отбором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4" name="Picture 2" descr="G:\885649~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79201" y="2492896"/>
            <a:ext cx="2740889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же такое эволюция?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процессе борьбы за существование происходит естественный отбор, в результате которого образуются организмы с новые признаками, позволяющими им выживать в определенных условиях среды. Новые </a:t>
            </a:r>
            <a:r>
              <a:rPr lang="ru-RU" b="1" i="1" dirty="0" smtClean="0">
                <a:solidFill>
                  <a:srgbClr val="C00000"/>
                </a:solidFill>
              </a:rPr>
              <a:t>виды</a:t>
            </a:r>
            <a:r>
              <a:rPr lang="ru-RU" dirty="0"/>
              <a:t> </a:t>
            </a:r>
            <a:r>
              <a:rPr lang="ru-RU" dirty="0" smtClean="0"/>
              <a:t>происходят от одного предка.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6545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Д/З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§5 (Определение термина эволюция, движущие силы эволюции)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6666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Чарльз Роберт Дарвин (1809-1882)</a:t>
            </a:r>
            <a:endParaRPr lang="ru-RU" b="1" dirty="0">
              <a:ln w="11430"/>
              <a:solidFill>
                <a:srgbClr val="666633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11960" y="1600200"/>
            <a:ext cx="447484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английский натуралист и путешественник, </a:t>
            </a:r>
            <a:r>
              <a:rPr lang="ru-RU" sz="2400" dirty="0" smtClean="0"/>
              <a:t>один </a:t>
            </a:r>
            <a:r>
              <a:rPr lang="ru-RU" sz="2400" dirty="0"/>
              <a:t>из первых </a:t>
            </a:r>
            <a:r>
              <a:rPr lang="ru-RU" sz="2400" dirty="0" smtClean="0"/>
              <a:t>пришел </a:t>
            </a:r>
            <a:r>
              <a:rPr lang="ru-RU" sz="2400" dirty="0"/>
              <a:t>к выводу и </a:t>
            </a:r>
            <a:r>
              <a:rPr lang="ru-RU" sz="2400" dirty="0" smtClean="0"/>
              <a:t>обосновал </a:t>
            </a:r>
            <a:r>
              <a:rPr lang="ru-RU" sz="2400" dirty="0"/>
              <a:t>идею о том, что все виды живых организмов </a:t>
            </a:r>
            <a:r>
              <a:rPr lang="ru-RU" sz="2400" i="1" dirty="0">
                <a:solidFill>
                  <a:srgbClr val="FF0000"/>
                </a:solidFill>
              </a:rPr>
              <a:t>эволюционируют</a:t>
            </a:r>
            <a:r>
              <a:rPr lang="ru-RU" sz="2400" dirty="0"/>
              <a:t> во времени и происходят от общих </a:t>
            </a:r>
            <a:r>
              <a:rPr lang="ru-RU" sz="2400" dirty="0" smtClean="0"/>
              <a:t>предков</a:t>
            </a:r>
          </a:p>
          <a:p>
            <a:pPr marL="0" indent="0">
              <a:buNone/>
            </a:pPr>
            <a:r>
              <a:rPr lang="ru-RU" sz="2400" dirty="0" smtClean="0"/>
              <a:t>1859 год – Дарвин издал книгу «Происхождение видов», в которой рассказал о своей теории</a:t>
            </a:r>
            <a:endParaRPr lang="ru-RU" sz="2400" dirty="0"/>
          </a:p>
        </p:txBody>
      </p:sp>
      <p:pic>
        <p:nvPicPr>
          <p:cNvPr id="1026" name="Picture 2" descr="Картинки по запросу дарви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3371362" cy="495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solidFill>
                  <a:srgbClr val="6666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Движущие силы эволюции: </a:t>
            </a:r>
            <a:endParaRPr lang="ru-RU" sz="3200" b="1" dirty="0">
              <a:ln w="11430"/>
              <a:solidFill>
                <a:srgbClr val="666633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051720" y="1844824"/>
            <a:ext cx="5436096" cy="3373835"/>
          </a:xfrm>
        </p:spPr>
        <p:txBody>
          <a:bodyPr/>
          <a:lstStyle/>
          <a:p>
            <a:r>
              <a:rPr lang="ru-RU" dirty="0" smtClean="0"/>
              <a:t>1. Изменчивость</a:t>
            </a:r>
          </a:p>
          <a:p>
            <a:r>
              <a:rPr lang="ru-RU" dirty="0" smtClean="0"/>
              <a:t>2. Наследственность</a:t>
            </a:r>
          </a:p>
          <a:p>
            <a:r>
              <a:rPr lang="ru-RU" dirty="0" smtClean="0"/>
              <a:t>3. Борьба за существование и естественный отбор</a:t>
            </a:r>
            <a:endParaRPr lang="ru-RU" dirty="0"/>
          </a:p>
        </p:txBody>
      </p:sp>
      <p:pic>
        <p:nvPicPr>
          <p:cNvPr id="4" name="Рисунок 3" descr="5840691dd9eee82a4330cfa7a990c97f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5984" y="5000636"/>
            <a:ext cx="4643470" cy="1572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/>
          <a:lstStyle/>
          <a:p>
            <a:r>
              <a:rPr lang="ru-RU" sz="2400" dirty="0" smtClean="0"/>
              <a:t>В 22 года в1831 году Дарвин отправился в кругосветное путешествие на корабле </a:t>
            </a:r>
            <a:r>
              <a:rPr lang="ru-RU" sz="2400" dirty="0" err="1" smtClean="0"/>
              <a:t>Бигль</a:t>
            </a:r>
            <a:endParaRPr lang="ru-RU" sz="2400" dirty="0"/>
          </a:p>
        </p:txBody>
      </p:sp>
      <p:pic>
        <p:nvPicPr>
          <p:cNvPr id="3074" name="Picture 2" descr="HMSBeag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90766"/>
            <a:ext cx="7143750" cy="451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392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/>
          <a:p>
            <a:r>
              <a:rPr lang="ru-RU" sz="2800" dirty="0"/>
              <a:t>В</a:t>
            </a:r>
            <a:r>
              <a:rPr lang="ru-RU" sz="2800" dirty="0" smtClean="0"/>
              <a:t> </a:t>
            </a:r>
            <a:r>
              <a:rPr lang="ru-RU" sz="2800" dirty="0"/>
              <a:t>сентябре 1835 </a:t>
            </a:r>
            <a:r>
              <a:rPr lang="ru-RU" sz="2800" dirty="0" smtClean="0"/>
              <a:t>года </a:t>
            </a:r>
            <a:r>
              <a:rPr lang="ru-RU" sz="2800" dirty="0" err="1" smtClean="0"/>
              <a:t>Бигль</a:t>
            </a:r>
            <a:r>
              <a:rPr lang="ru-RU" sz="2800" dirty="0" smtClean="0"/>
              <a:t> прибыл на </a:t>
            </a:r>
            <a:r>
              <a:rPr lang="ru-RU" sz="2800" dirty="0" err="1" smtClean="0"/>
              <a:t>Галапагосские</a:t>
            </a:r>
            <a:r>
              <a:rPr lang="ru-RU" sz="2800" dirty="0" smtClean="0"/>
              <a:t> острова…</a:t>
            </a:r>
            <a:endParaRPr lang="ru-RU" sz="2800" dirty="0"/>
          </a:p>
        </p:txBody>
      </p:sp>
      <p:pic>
        <p:nvPicPr>
          <p:cNvPr id="5124" name="Picture 4" descr="Картинки по запросу галапагосские остров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7769798" cy="48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226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229600" cy="5112568"/>
          </a:xfrm>
        </p:spPr>
        <p:txBody>
          <a:bodyPr/>
          <a:lstStyle/>
          <a:p>
            <a:pPr marL="514350" indent="-514350">
              <a:buNone/>
            </a:pPr>
            <a:r>
              <a:rPr lang="ru-RU" sz="2400" dirty="0"/>
              <a:t>На </a:t>
            </a:r>
            <a:r>
              <a:rPr lang="ru-RU" sz="2400" dirty="0" err="1" smtClean="0"/>
              <a:t>Галапагосских</a:t>
            </a:r>
            <a:r>
              <a:rPr lang="ru-RU" sz="2400" dirty="0" smtClean="0"/>
              <a:t> островах </a:t>
            </a:r>
            <a:r>
              <a:rPr lang="ru-RU" sz="2400" dirty="0"/>
              <a:t>Дарвин встретил </a:t>
            </a:r>
            <a:r>
              <a:rPr lang="ru-RU" sz="2400" dirty="0" smtClean="0"/>
              <a:t>множество видов</a:t>
            </a:r>
            <a:r>
              <a:rPr lang="ru-RU" sz="2400" dirty="0"/>
              <a:t>, которые не обитают больше ни в одном месте земного шара. К примеру, гигантских размеров </a:t>
            </a:r>
            <a:r>
              <a:rPr lang="ru-RU" sz="2400" dirty="0" smtClean="0"/>
              <a:t>черепах </a:t>
            </a:r>
            <a:r>
              <a:rPr lang="ru-RU" sz="2400" dirty="0"/>
              <a:t>или </a:t>
            </a:r>
            <a:r>
              <a:rPr lang="ru-RU" sz="2400" dirty="0" smtClean="0"/>
              <a:t>обитающих </a:t>
            </a:r>
            <a:r>
              <a:rPr lang="ru-RU" sz="2400" dirty="0"/>
              <a:t>в районе экватора пингвины. Из наземных пернатых половину составляла группа близкородственных птиц — невзрачных </a:t>
            </a:r>
            <a:r>
              <a:rPr lang="ru-RU" sz="2400" b="1" i="1" dirty="0" err="1">
                <a:solidFill>
                  <a:srgbClr val="7030A0"/>
                </a:solidFill>
              </a:rPr>
              <a:t>галапагосских</a:t>
            </a:r>
            <a:r>
              <a:rPr lang="ru-RU" sz="2400" b="1" i="1" dirty="0">
                <a:solidFill>
                  <a:srgbClr val="7030A0"/>
                </a:solidFill>
              </a:rPr>
              <a:t> земляных вьюрков</a:t>
            </a:r>
            <a:r>
              <a:rPr lang="ru-RU" sz="2400" dirty="0">
                <a:solidFill>
                  <a:srgbClr val="7030A0"/>
                </a:solidFill>
              </a:rPr>
              <a:t>. </a:t>
            </a:r>
            <a:r>
              <a:rPr lang="ru-RU" sz="2400" dirty="0"/>
              <a:t>Внешне они были очень похожи, но имели отличный тип питания, поэтому и имели разное строение клюва. Самой же отличительной особенностью </a:t>
            </a:r>
            <a:r>
              <a:rPr lang="ru-RU" sz="2400" dirty="0" err="1"/>
              <a:t>Галапагоссов</a:t>
            </a:r>
            <a:r>
              <a:rPr lang="ru-RU" sz="2400" dirty="0"/>
              <a:t> являлось то, что соседние острова были заселены различными родственными видами растений и животных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274638"/>
            <a:ext cx="3456384" cy="5890666"/>
          </a:xfrm>
        </p:spPr>
        <p:txBody>
          <a:bodyPr/>
          <a:lstStyle/>
          <a:p>
            <a:pPr algn="l"/>
            <a:r>
              <a:rPr lang="ru-RU" sz="2400" dirty="0" smtClean="0"/>
              <a:t>Разный клюв →</a:t>
            </a:r>
            <a:br>
              <a:rPr lang="ru-RU" sz="2400" dirty="0" smtClean="0"/>
            </a:br>
            <a:r>
              <a:rPr lang="ru-RU" sz="2400" dirty="0" smtClean="0"/>
              <a:t>разное питание→</a:t>
            </a:r>
            <a:br>
              <a:rPr lang="ru-RU" sz="2400" dirty="0" smtClean="0"/>
            </a:br>
            <a:r>
              <a:rPr lang="ru-RU" sz="2400" dirty="0" smtClean="0"/>
              <a:t>разные виды→</a:t>
            </a:r>
            <a:br>
              <a:rPr lang="ru-RU" sz="2400" dirty="0" smtClean="0"/>
            </a:br>
            <a:r>
              <a:rPr lang="ru-RU" sz="2400" dirty="0" smtClean="0"/>
              <a:t>общий предок</a:t>
            </a:r>
            <a:endParaRPr lang="ru-RU" sz="2400" dirty="0"/>
          </a:p>
        </p:txBody>
      </p:sp>
      <p:pic>
        <p:nvPicPr>
          <p:cNvPr id="6146" name="Picture 2" descr="Картинки по запросу галапагосские вьюрк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4638"/>
            <a:ext cx="5233954" cy="625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560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-69019"/>
            <a:ext cx="8229600" cy="868958"/>
          </a:xfrm>
        </p:spPr>
        <p:txBody>
          <a:bodyPr/>
          <a:lstStyle/>
          <a:p>
            <a:r>
              <a:rPr lang="ru-RU" b="1" dirty="0" smtClean="0">
                <a:ln w="11430"/>
                <a:solidFill>
                  <a:srgbClr val="6666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Изменчивость</a:t>
            </a:r>
            <a:endParaRPr lang="ru-RU" dirty="0"/>
          </a:p>
        </p:txBody>
      </p:sp>
      <p:sp>
        <p:nvSpPr>
          <p:cNvPr id="6" name="Текст 2"/>
          <p:cNvSpPr txBox="1">
            <a:spLocks/>
          </p:cNvSpPr>
          <p:nvPr/>
        </p:nvSpPr>
        <p:spPr bwMode="auto">
          <a:xfrm>
            <a:off x="323528" y="5373216"/>
            <a:ext cx="8712967" cy="95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ru-RU" sz="2400" kern="0" dirty="0" smtClean="0"/>
              <a:t>Дарвин считал, что причина изменчивости организмов заключается в воздействии новых жизненных условий, которых не было, когда жили их предки</a:t>
            </a:r>
            <a:endParaRPr lang="ru-RU" sz="2400" kern="0" dirty="0"/>
          </a:p>
        </p:txBody>
      </p:sp>
      <p:pic>
        <p:nvPicPr>
          <p:cNvPr id="8" name="Picture 2" descr="Картинки по запросу изменчивость голуб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544" y="764704"/>
            <a:ext cx="577291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534084" y="1196752"/>
            <a:ext cx="15142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←Дикий </a:t>
            </a:r>
            <a:r>
              <a:rPr lang="ru-RU" sz="2400" b="1" dirty="0"/>
              <a:t>сизый </a:t>
            </a:r>
            <a:r>
              <a:rPr lang="ru-RU" sz="2400" b="1" dirty="0" smtClean="0"/>
              <a:t>голубь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934402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solidFill>
                  <a:srgbClr val="66663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Наследственность</a:t>
            </a:r>
            <a:endParaRPr lang="ru-RU" sz="5400" b="1" dirty="0">
              <a:ln w="11430"/>
              <a:solidFill>
                <a:srgbClr val="666633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9492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Дети похожи на родителей, то есть от поколения к поколению передаются наследственные признаки. Эту способность Дарвин назвал </a:t>
            </a:r>
            <a:r>
              <a:rPr lang="ru-RU" b="1" i="1" dirty="0" smtClean="0">
                <a:solidFill>
                  <a:srgbClr val="C00000"/>
                </a:solidFill>
              </a:rPr>
              <a:t>наследственностью</a:t>
            </a:r>
          </a:p>
        </p:txBody>
      </p:sp>
      <p:pic>
        <p:nvPicPr>
          <p:cNvPr id="7170" name="Picture 2" descr="Картинки по запросу львица львя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772816"/>
            <a:ext cx="3354469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экология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экология</Template>
  <TotalTime>234</TotalTime>
  <Words>276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Boyarsky</vt:lpstr>
      <vt:lpstr>Calibri</vt:lpstr>
      <vt:lpstr>экология</vt:lpstr>
      <vt:lpstr>Тема урока: Эволюционное учение. Движущие силы эволюции</vt:lpstr>
      <vt:lpstr>Чарльз Роберт Дарвин (1809-1882)</vt:lpstr>
      <vt:lpstr>Движущие силы эволюции: </vt:lpstr>
      <vt:lpstr>В 22 года в1831 году Дарвин отправился в кругосветное путешествие на корабле Бигль</vt:lpstr>
      <vt:lpstr>В сентябре 1835 года Бигль прибыл на Галапагосские острова…</vt:lpstr>
      <vt:lpstr>Презентация PowerPoint</vt:lpstr>
      <vt:lpstr>Разный клюв → разное питание→ разные виды→ общий предок</vt:lpstr>
      <vt:lpstr>Изменчивость</vt:lpstr>
      <vt:lpstr>Наследственность</vt:lpstr>
      <vt:lpstr>В борьбе за существование…</vt:lpstr>
      <vt:lpstr>Что же такое эволюция?</vt:lpstr>
      <vt:lpstr>Д/З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Популяция как форма существования вида</dc:title>
  <dc:creator>светлана</dc:creator>
  <cp:lastModifiedBy>Елена Самарцева</cp:lastModifiedBy>
  <cp:revision>48</cp:revision>
  <dcterms:created xsi:type="dcterms:W3CDTF">2010-03-07T06:13:33Z</dcterms:created>
  <dcterms:modified xsi:type="dcterms:W3CDTF">2017-09-20T19:22:41Z</dcterms:modified>
</cp:coreProperties>
</file>