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72" r:id="rId4"/>
    <p:sldId id="257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31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0197B-E741-42A3-AC4D-CF051D392F6E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68440-EFA8-4E72-BE27-270FF884C4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3577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65059-0B16-4B3C-8736-5C165A1CBDE7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879CD-60F4-49DC-9E19-41B573BD95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6275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5006A0-3635-4D95-ADFB-93A5639C1AFF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950D843-5469-4CA1-9FE1-57CF1948C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5006A0-3635-4D95-ADFB-93A5639C1AFF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0D843-5469-4CA1-9FE1-57CF1948C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5006A0-3635-4D95-ADFB-93A5639C1AFF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0D843-5469-4CA1-9FE1-57CF1948C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5006A0-3635-4D95-ADFB-93A5639C1AFF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0D843-5469-4CA1-9FE1-57CF1948C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5006A0-3635-4D95-ADFB-93A5639C1AFF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0D843-5469-4CA1-9FE1-57CF1948C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5006A0-3635-4D95-ADFB-93A5639C1AFF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0D843-5469-4CA1-9FE1-57CF1948C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5006A0-3635-4D95-ADFB-93A5639C1AFF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0D843-5469-4CA1-9FE1-57CF1948C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5006A0-3635-4D95-ADFB-93A5639C1AFF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0D843-5469-4CA1-9FE1-57CF1948C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5006A0-3635-4D95-ADFB-93A5639C1AFF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0D843-5469-4CA1-9FE1-57CF1948C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75006A0-3635-4D95-ADFB-93A5639C1AFF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50D843-5469-4CA1-9FE1-57CF1948C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75006A0-3635-4D95-ADFB-93A5639C1AFF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950D843-5469-4CA1-9FE1-57CF1948C3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75006A0-3635-4D95-ADFB-93A5639C1AFF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950D843-5469-4CA1-9FE1-57CF1948C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olkslovar.ru/s10647.html" TargetMode="External"/><Relationship Id="rId2" Type="http://schemas.openxmlformats.org/officeDocument/2006/relationships/hyperlink" Target="http://tolkslovar.ru/s8820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3528392"/>
          </a:xfrm>
        </p:spPr>
        <p:txBody>
          <a:bodyPr>
            <a:normAutofit fontScale="90000"/>
            <a:scene3d>
              <a:camera prst="orthographicFront">
                <a:rot lat="2300625" lon="20439207" rev="20856716"/>
              </a:camera>
              <a:lightRig rig="soft" dir="t"/>
            </a:scene3d>
            <a:sp3d extrusionH="57150" contourW="12700" prstMaterial="dkEdge">
              <a:bevelT w="50800" h="25400" prst="relaxedInset"/>
              <a:extrusionClr>
                <a:schemeClr val="accent5">
                  <a:lumMod val="40000"/>
                  <a:lumOff val="60000"/>
                </a:schemeClr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Гимнастика делает человека здоровым. </a:t>
            </a:r>
            <a:br>
              <a:rPr lang="ru-RU" sz="6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725144"/>
            <a:ext cx="7772400" cy="1728192"/>
          </a:xfrm>
        </p:spPr>
        <p:txBody>
          <a:bodyPr lIns="3780000" anchor="b">
            <a:normAutofit/>
          </a:bodyPr>
          <a:lstStyle/>
          <a:p>
            <a:pPr algn="just"/>
            <a:endParaRPr lang="ru-RU" sz="1400" dirty="0" smtClean="0"/>
          </a:p>
          <a:p>
            <a:pPr algn="just"/>
            <a:endParaRPr lang="ru-RU" sz="1400" dirty="0" smtClean="0"/>
          </a:p>
          <a:p>
            <a:pPr algn="just"/>
            <a:endParaRPr lang="ru-RU" sz="1400" dirty="0" smtClean="0"/>
          </a:p>
          <a:p>
            <a:pPr algn="just"/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Ins="2160000">
            <a:normAutofit fontScale="77500" lnSpcReduction="20000"/>
          </a:bodyPr>
          <a:lstStyle/>
          <a:p>
            <a:r>
              <a:rPr lang="ru-RU" dirty="0" smtClean="0"/>
              <a:t>Перекат назад из упора присев. И. п.— упор присев. 1—2 — группируясь, перекат назад до опоры затылком о пол; 3—4 — не останавливаясь и сохраняя группировку, перекат вперед в и. п. </a:t>
            </a:r>
          </a:p>
          <a:p>
            <a:r>
              <a:rPr lang="ru-RU" dirty="0" smtClean="0"/>
              <a:t>Перекат вперед из стойки на лопатках. И. п.— стойка на лопатках с согнутыми ногами, с опорой руками под спину. 1—2— группируясь, перекатом вперед встать в упор присев; 3—4 — перекатом назад и. п. То же, но из стойки на лопатках с выпрямленными ногами.</a:t>
            </a:r>
          </a:p>
          <a:p>
            <a:pPr algn="just">
              <a:buNone/>
            </a:pPr>
            <a:r>
              <a:rPr lang="ru-RU" i="1" dirty="0" smtClean="0"/>
              <a:t>   Перекаты выполняют в спокойном темпе 3— 6 раз подряд. По мере освоения темп, - регулируемый педагогом, увеличивается.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Перекаты в группировке.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DSC_20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73674" y="1412776"/>
            <a:ext cx="2146798" cy="1656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DSC_23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3140968"/>
            <a:ext cx="2160240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SC_26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4941168"/>
            <a:ext cx="2160240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Ins="2520000"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		Поза согнувшись — положение тела с выпрямленными и приближенными к груди ногами, голова наклонена на грудь, ладони у стоп ног. Сгибание можно увеличивать за счет захвата руками за голени сзади и притягивания туловища к ногам.</a:t>
            </a:r>
          </a:p>
          <a:p>
            <a:pPr>
              <a:buNone/>
            </a:pPr>
            <a:r>
              <a:rPr lang="ru-RU" dirty="0" smtClean="0"/>
              <a:t>		Вначале, осваивая позу согнувшись, необходимо добиться полного разгибания ног с оттянутыми носками, затем — увеличения амплитуды наклона (желательно до касания грудью бедер) и более длительного времени фиксации позы. Далее сгибания выполняют более быстро сериями (пружинящие сгибания по нескольку раз в темпе).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    </a:t>
            </a:r>
            <a:br>
              <a:rPr lang="ru-RU" dirty="0" smtClean="0"/>
            </a:br>
            <a:r>
              <a:rPr lang="ru-RU" dirty="0" smtClean="0"/>
              <a:t>Поза согнувшись.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поз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1844824"/>
            <a:ext cx="1872208" cy="34563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Ins="2520000">
            <a:normAutofit fontScale="85000" lnSpcReduction="10000"/>
          </a:bodyPr>
          <a:lstStyle/>
          <a:p>
            <a:r>
              <a:rPr lang="ru-RU" dirty="0" smtClean="0"/>
              <a:t>Поза согнувшись сидя. И. п.-— сед, руки в стороны. 1 —2 — наклон вперед, приближая грудь к ногам. </a:t>
            </a:r>
          </a:p>
          <a:p>
            <a:r>
              <a:rPr lang="ru-RU" dirty="0" smtClean="0"/>
              <a:t>Поза согнувшись лежа на спине. И. </a:t>
            </a:r>
            <a:r>
              <a:rPr lang="ru-RU" dirty="0" err="1" smtClean="0"/>
              <a:t>п</a:t>
            </a:r>
            <a:r>
              <a:rPr lang="ru-RU" dirty="0" smtClean="0"/>
              <a:t> лежа на спине, руки вдоль туловища. 1—2 — поднять выпрямленные ноги и приблизить их к груди; 3—4 — и. п. То же, но в положении руки вверху.</a:t>
            </a:r>
          </a:p>
          <a:p>
            <a:r>
              <a:rPr lang="ru-RU" dirty="0" smtClean="0"/>
              <a:t>Поза согнувшись стоя. И. п.— о. с, руки в стороны. 1—2 — наклон вперед, приближая грудь к выпрямленным ногам ; 3—4 — и. п. То же, но на каждый счет.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Поза согнувшись</a:t>
            </a:r>
            <a:endParaRPr lang="ru-RU" dirty="0"/>
          </a:p>
        </p:txBody>
      </p:sp>
      <p:pic>
        <p:nvPicPr>
          <p:cNvPr id="4" name="Рисунок 3" descr="DSC_23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764704"/>
            <a:ext cx="1944216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DSC_23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2708920"/>
            <a:ext cx="2088232" cy="1656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SC_35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6322506" y="4747455"/>
            <a:ext cx="2115616" cy="15841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Расположены они в порядке нарастающей сложности. В указанной последовательности их следует и осваивать, включая в каждый урок 1—2 упражнения. Учащимся, быстро осваивающим изучаемые упражнения, необходимо давать усложненные задания, состоящие из элементов, и соединений того же характера.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Основные упражнения.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DSC_20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5013176"/>
            <a:ext cx="1872208" cy="14401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DSC_21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5013177"/>
            <a:ext cx="1728192" cy="1440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SC_27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5013175"/>
            <a:ext cx="2016224" cy="14638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SC_258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4581128"/>
            <a:ext cx="1728192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Ins="2520000">
            <a:normAutofit fontScale="77500" lnSpcReduction="20000"/>
          </a:bodyPr>
          <a:lstStyle/>
          <a:p>
            <a:r>
              <a:rPr lang="ru-RU" dirty="0" smtClean="0"/>
              <a:t>Перекаты вправо и влево выпрямившись. И. п.— лежа на животе, руки вверху. 1—2 — перекат вправо на 180° на спину; 3—4 — перекатом влево и. п. То же, но влево. То же, но перекатываясь на 360°. Перекат выполнять без помощи рук, ноги не разводить и не сгибать.</a:t>
            </a:r>
          </a:p>
          <a:p>
            <a:r>
              <a:rPr lang="ru-RU" dirty="0" smtClean="0"/>
              <a:t>Кувырок вперед. И. п.— упор присев, руки на ширине плеч, на расстоянии небольшого шага от ног. 1—2 — толчком ног кувырок вперед, наклоняя голову так, чтобы опереться на мат затылком и шеей  и сразу же сгруппироваться, не отпуская рук, до полного завершения кувырка.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Основные упражнения.</a:t>
            </a:r>
            <a:endParaRPr lang="ru-RU" dirty="0"/>
          </a:p>
        </p:txBody>
      </p:sp>
      <p:pic>
        <p:nvPicPr>
          <p:cNvPr id="4" name="Рисунок 3" descr="DSC_21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1700808"/>
            <a:ext cx="2160748" cy="1512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DSC_23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3356992"/>
            <a:ext cx="2160240" cy="1656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SC_23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5157192"/>
            <a:ext cx="2232248" cy="15841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SC_238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79912" y="5229200"/>
            <a:ext cx="2232247" cy="1512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Ins="2520000">
            <a:normAutofit fontScale="92500" lnSpcReduction="20000"/>
          </a:bodyPr>
          <a:lstStyle/>
          <a:p>
            <a:r>
              <a:rPr lang="ru-RU" dirty="0" smtClean="0"/>
              <a:t>Кувырок назад в упор присев.</a:t>
            </a:r>
          </a:p>
          <a:p>
            <a:pPr>
              <a:buNone/>
            </a:pPr>
            <a:r>
              <a:rPr lang="ru-RU" dirty="0" smtClean="0"/>
              <a:t>   И. п.— упор присев. 1—2 — наклон вперед; 3—4 — кувырок назад на колени. Первая часть кувырка аналогична перекату назад согнувшись с опорой на ладони у плеч, далее ноги опускаются на пол за головой, а руки разгибаются, поднимая тело в горизонтальное положение; 5—6 — и.п.</a:t>
            </a:r>
          </a:p>
          <a:p>
            <a:pPr>
              <a:buNone/>
            </a:pPr>
            <a:r>
              <a:rPr lang="ru-RU" i="1" dirty="0" smtClean="0"/>
              <a:t>Во всех упражнениях стоит обращать особое внимание на страховку и </a:t>
            </a:r>
            <a:r>
              <a:rPr lang="ru-RU" i="1" dirty="0" err="1" smtClean="0"/>
              <a:t>самостраховку</a:t>
            </a:r>
            <a:r>
              <a:rPr lang="ru-RU" i="1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Основные упражнения.</a:t>
            </a:r>
            <a:endParaRPr lang="ru-RU" dirty="0"/>
          </a:p>
        </p:txBody>
      </p:sp>
      <p:pic>
        <p:nvPicPr>
          <p:cNvPr id="5" name="Рисунок 4" descr="DSC_23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405920"/>
            <a:ext cx="2520280" cy="1591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SC_23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3140967"/>
            <a:ext cx="2520280" cy="16561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SC_23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4941168"/>
            <a:ext cx="2520280" cy="1656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scene3d>
            <a:camera prst="isometricTopUp"/>
            <a:lightRig rig="threePt" dir="t"/>
          </a:scene3d>
        </p:spPr>
        <p:txBody>
          <a:bodyPr>
            <a:scene3d>
              <a:camera prst="orthographicFront"/>
              <a:lightRig rig="threePt" dir="t"/>
            </a:scene3d>
            <a:sp3d>
              <a:bevelB w="139700" h="38100" prst="artDeco"/>
            </a:sp3d>
          </a:bodyPr>
          <a:lstStyle/>
          <a:p>
            <a:pPr algn="ctr">
              <a:buNone/>
            </a:pPr>
            <a:r>
              <a:rPr lang="ru-RU" sz="4800" dirty="0" smtClean="0"/>
              <a:t>Человек настолько </a:t>
            </a:r>
          </a:p>
          <a:p>
            <a:pPr algn="ctr">
              <a:buNone/>
            </a:pPr>
            <a:r>
              <a:rPr lang="ru-RU" sz="4800" dirty="0" smtClean="0"/>
              <a:t>молод, </a:t>
            </a:r>
          </a:p>
          <a:p>
            <a:pPr algn="ctr">
              <a:buNone/>
            </a:pPr>
            <a:r>
              <a:rPr lang="ru-RU" sz="4800" dirty="0" smtClean="0"/>
              <a:t>насколько молод </a:t>
            </a:r>
          </a:p>
          <a:p>
            <a:pPr algn="ctr">
              <a:buNone/>
            </a:pPr>
            <a:r>
              <a:rPr lang="ru-RU" sz="4800" dirty="0" smtClean="0"/>
              <a:t>и здоров </a:t>
            </a:r>
          </a:p>
          <a:p>
            <a:pPr algn="ctr">
              <a:buNone/>
            </a:pPr>
            <a:r>
              <a:rPr lang="ru-RU" sz="4800" dirty="0" smtClean="0"/>
              <a:t>его позвоночник.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0" dirty="0" smtClean="0"/>
              <a:t>Здоровому все здорово.</a:t>
            </a:r>
            <a:endParaRPr lang="ru-RU" dirty="0"/>
          </a:p>
        </p:txBody>
      </p:sp>
      <p:pic>
        <p:nvPicPr>
          <p:cNvPr id="4" name="Рисунок 3" descr="колечк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586993">
            <a:off x="6305237" y="1183234"/>
            <a:ext cx="2304256" cy="17551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футбо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843441">
            <a:off x="5331813" y="4352033"/>
            <a:ext cx="2448272" cy="1685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коньк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939607">
            <a:off x="610891" y="1719460"/>
            <a:ext cx="2639524" cy="1577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>
                <a:hlinkClick r:id="rId2" tooltip="Совокупность - 1. Неразрывное соединение, сочетание чего-л. // Общее количество, обща..."/>
              </a:rPr>
              <a:t>Совокупность</a:t>
            </a:r>
            <a:r>
              <a:rPr lang="ru-RU" sz="4400" dirty="0" smtClean="0"/>
              <a:t> </a:t>
            </a:r>
            <a:r>
              <a:rPr lang="ru-RU" sz="4400" b="1" dirty="0" smtClean="0">
                <a:hlinkClick r:id="rId3" tooltip="Специально - 1. Только, исключительно. 2. Намеренно, с определенной целью...."/>
              </a:rPr>
              <a:t>специально</a:t>
            </a:r>
            <a:r>
              <a:rPr lang="ru-RU" sz="4400" dirty="0" smtClean="0"/>
              <a:t> </a:t>
            </a:r>
          </a:p>
          <a:p>
            <a:pPr>
              <a:buNone/>
            </a:pPr>
            <a:r>
              <a:rPr lang="ru-RU" sz="4400" dirty="0" smtClean="0"/>
              <a:t> подобранных физических упражнений </a:t>
            </a:r>
            <a:r>
              <a:rPr lang="ru-RU" sz="4400" u="sng" dirty="0" smtClean="0"/>
              <a:t>для укрепления здоровья</a:t>
            </a:r>
            <a:r>
              <a:rPr lang="ru-RU" sz="4400" dirty="0" smtClean="0"/>
              <a:t> и гармонического развития организма.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Гимнастика по Ожегову:</a:t>
            </a:r>
            <a:endParaRPr lang="ru-RU" dirty="0"/>
          </a:p>
        </p:txBody>
      </p:sp>
      <p:pic>
        <p:nvPicPr>
          <p:cNvPr id="4" name="Рисунок 3" descr="DSC_27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940828"/>
            <a:ext cx="2880320" cy="19171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_218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5013176"/>
            <a:ext cx="2664297" cy="18448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_276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4797152"/>
            <a:ext cx="2592288" cy="20608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Гимнастика в школе.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683568" y="1481586"/>
            <a:ext cx="7920880" cy="4827734"/>
            <a:chOff x="1426967" y="1481586"/>
            <a:chExt cx="6347808" cy="4827734"/>
          </a:xfrm>
        </p:grpSpPr>
        <p:sp>
          <p:nvSpPr>
            <p:cNvPr id="8" name="Полилиния 7"/>
            <p:cNvSpPr/>
            <p:nvPr/>
          </p:nvSpPr>
          <p:spPr>
            <a:xfrm>
              <a:off x="3292868" y="2488871"/>
              <a:ext cx="2510494" cy="2510494"/>
            </a:xfrm>
            <a:custGeom>
              <a:avLst/>
              <a:gdLst>
                <a:gd name="connsiteX0" fmla="*/ 0 w 2510494"/>
                <a:gd name="connsiteY0" fmla="*/ 1255247 h 2510494"/>
                <a:gd name="connsiteX1" fmla="*/ 367655 w 2510494"/>
                <a:gd name="connsiteY1" fmla="*/ 367654 h 2510494"/>
                <a:gd name="connsiteX2" fmla="*/ 1255250 w 2510494"/>
                <a:gd name="connsiteY2" fmla="*/ 2 h 2510494"/>
                <a:gd name="connsiteX3" fmla="*/ 2142843 w 2510494"/>
                <a:gd name="connsiteY3" fmla="*/ 367657 h 2510494"/>
                <a:gd name="connsiteX4" fmla="*/ 2510495 w 2510494"/>
                <a:gd name="connsiteY4" fmla="*/ 1255252 h 2510494"/>
                <a:gd name="connsiteX5" fmla="*/ 2142841 w 2510494"/>
                <a:gd name="connsiteY5" fmla="*/ 2142846 h 2510494"/>
                <a:gd name="connsiteX6" fmla="*/ 1255247 w 2510494"/>
                <a:gd name="connsiteY6" fmla="*/ 2510499 h 2510494"/>
                <a:gd name="connsiteX7" fmla="*/ 367653 w 2510494"/>
                <a:gd name="connsiteY7" fmla="*/ 2142845 h 2510494"/>
                <a:gd name="connsiteX8" fmla="*/ 0 w 2510494"/>
                <a:gd name="connsiteY8" fmla="*/ 1255251 h 2510494"/>
                <a:gd name="connsiteX9" fmla="*/ 0 w 2510494"/>
                <a:gd name="connsiteY9" fmla="*/ 1255247 h 251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494" h="2510494">
                  <a:moveTo>
                    <a:pt x="0" y="1255247"/>
                  </a:moveTo>
                  <a:cubicBezTo>
                    <a:pt x="0" y="922335"/>
                    <a:pt x="132250" y="603058"/>
                    <a:pt x="367655" y="367654"/>
                  </a:cubicBezTo>
                  <a:cubicBezTo>
                    <a:pt x="603060" y="132250"/>
                    <a:pt x="922337" y="1"/>
                    <a:pt x="1255250" y="2"/>
                  </a:cubicBezTo>
                  <a:cubicBezTo>
                    <a:pt x="1588162" y="2"/>
                    <a:pt x="1907439" y="132252"/>
                    <a:pt x="2142843" y="367657"/>
                  </a:cubicBezTo>
                  <a:cubicBezTo>
                    <a:pt x="2378247" y="603062"/>
                    <a:pt x="2510496" y="922339"/>
                    <a:pt x="2510495" y="1255252"/>
                  </a:cubicBezTo>
                  <a:cubicBezTo>
                    <a:pt x="2510495" y="1588164"/>
                    <a:pt x="2378246" y="1907441"/>
                    <a:pt x="2142841" y="2142846"/>
                  </a:cubicBezTo>
                  <a:cubicBezTo>
                    <a:pt x="1907436" y="2378250"/>
                    <a:pt x="1588159" y="2510499"/>
                    <a:pt x="1255247" y="2510499"/>
                  </a:cubicBezTo>
                  <a:cubicBezTo>
                    <a:pt x="922335" y="2510499"/>
                    <a:pt x="603058" y="2378250"/>
                    <a:pt x="367653" y="2142845"/>
                  </a:cubicBezTo>
                  <a:cubicBezTo>
                    <a:pt x="132249" y="1907440"/>
                    <a:pt x="0" y="1588163"/>
                    <a:pt x="0" y="1255251"/>
                  </a:cubicBezTo>
                  <a:lnTo>
                    <a:pt x="0" y="125524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89244" tIns="389243" rIns="389244" bIns="389243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/>
                <a:t>Гимнастические упражнения</a:t>
              </a:r>
              <a:endParaRPr lang="ru-RU" sz="2000" kern="1200" dirty="0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3379784" y="1481586"/>
              <a:ext cx="2391393" cy="1371350"/>
            </a:xfrm>
            <a:custGeom>
              <a:avLst/>
              <a:gdLst>
                <a:gd name="connsiteX0" fmla="*/ 0 w 2096827"/>
                <a:gd name="connsiteY0" fmla="*/ 627624 h 1255247"/>
                <a:gd name="connsiteX1" fmla="*/ 509910 w 2096827"/>
                <a:gd name="connsiteY1" fmla="*/ 89119 h 1255247"/>
                <a:gd name="connsiteX2" fmla="*/ 1048416 w 2096827"/>
                <a:gd name="connsiteY2" fmla="*/ 1 h 1255247"/>
                <a:gd name="connsiteX3" fmla="*/ 1586922 w 2096827"/>
                <a:gd name="connsiteY3" fmla="*/ 89120 h 1255247"/>
                <a:gd name="connsiteX4" fmla="*/ 2096829 w 2096827"/>
                <a:gd name="connsiteY4" fmla="*/ 627627 h 1255247"/>
                <a:gd name="connsiteX5" fmla="*/ 1586920 w 2096827"/>
                <a:gd name="connsiteY5" fmla="*/ 1166133 h 1255247"/>
                <a:gd name="connsiteX6" fmla="*/ 1048414 w 2096827"/>
                <a:gd name="connsiteY6" fmla="*/ 1255251 h 1255247"/>
                <a:gd name="connsiteX7" fmla="*/ 509908 w 2096827"/>
                <a:gd name="connsiteY7" fmla="*/ 1166132 h 1255247"/>
                <a:gd name="connsiteX8" fmla="*/ 0 w 2096827"/>
                <a:gd name="connsiteY8" fmla="*/ 627625 h 1255247"/>
                <a:gd name="connsiteX9" fmla="*/ 0 w 2096827"/>
                <a:gd name="connsiteY9" fmla="*/ 627624 h 125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6827" h="1255247">
                  <a:moveTo>
                    <a:pt x="0" y="627624"/>
                  </a:moveTo>
                  <a:cubicBezTo>
                    <a:pt x="1" y="406940"/>
                    <a:pt x="193612" y="202471"/>
                    <a:pt x="509910" y="89119"/>
                  </a:cubicBezTo>
                  <a:cubicBezTo>
                    <a:pt x="672642" y="30801"/>
                    <a:pt x="858753" y="1"/>
                    <a:pt x="1048416" y="1"/>
                  </a:cubicBezTo>
                  <a:cubicBezTo>
                    <a:pt x="1238079" y="1"/>
                    <a:pt x="1424190" y="30801"/>
                    <a:pt x="1586922" y="89120"/>
                  </a:cubicBezTo>
                  <a:cubicBezTo>
                    <a:pt x="1903220" y="202473"/>
                    <a:pt x="2096830" y="406942"/>
                    <a:pt x="2096829" y="627627"/>
                  </a:cubicBezTo>
                  <a:cubicBezTo>
                    <a:pt x="2096829" y="848312"/>
                    <a:pt x="1903218" y="1052781"/>
                    <a:pt x="1586920" y="1166133"/>
                  </a:cubicBezTo>
                  <a:cubicBezTo>
                    <a:pt x="1424188" y="1224452"/>
                    <a:pt x="1238077" y="1255251"/>
                    <a:pt x="1048414" y="1255251"/>
                  </a:cubicBezTo>
                  <a:cubicBezTo>
                    <a:pt x="858751" y="1255251"/>
                    <a:pt x="672640" y="1224451"/>
                    <a:pt x="509908" y="1166132"/>
                  </a:cubicBezTo>
                  <a:cubicBezTo>
                    <a:pt x="193610" y="1052780"/>
                    <a:pt x="0" y="848310"/>
                    <a:pt x="0" y="627625"/>
                  </a:cubicBezTo>
                  <a:lnTo>
                    <a:pt x="0" y="627624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-1125162"/>
                <a:satOff val="0"/>
                <a:lumOff val="4118"/>
                <a:alphaOff val="0"/>
              </a:schemeClr>
            </a:fillRef>
            <a:effectRef idx="0">
              <a:schemeClr val="accent4">
                <a:alpha val="50000"/>
                <a:hueOff val="-1125162"/>
                <a:satOff val="0"/>
                <a:lumOff val="4118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24853" tIns="201607" rIns="324853" bIns="201607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i="0" kern="1200" dirty="0" smtClean="0"/>
                <a:t>Факультативные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i="0" kern="1200" dirty="0" smtClean="0"/>
                <a:t>занятия</a:t>
              </a:r>
              <a:endParaRPr lang="ru-RU" sz="2000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5641911" y="2564904"/>
              <a:ext cx="2132864" cy="2286417"/>
            </a:xfrm>
            <a:custGeom>
              <a:avLst/>
              <a:gdLst>
                <a:gd name="connsiteX0" fmla="*/ 0 w 1995366"/>
                <a:gd name="connsiteY0" fmla="*/ 1107203 h 2214406"/>
                <a:gd name="connsiteX1" fmla="*/ 256512 w 1995366"/>
                <a:gd name="connsiteY1" fmla="*/ 366031 h 2214406"/>
                <a:gd name="connsiteX2" fmla="*/ 997685 w 1995366"/>
                <a:gd name="connsiteY2" fmla="*/ 1 h 2214406"/>
                <a:gd name="connsiteX3" fmla="*/ 1738857 w 1995366"/>
                <a:gd name="connsiteY3" fmla="*/ 366033 h 2214406"/>
                <a:gd name="connsiteX4" fmla="*/ 1995367 w 1995366"/>
                <a:gd name="connsiteY4" fmla="*/ 1107206 h 2214406"/>
                <a:gd name="connsiteX5" fmla="*/ 1738856 w 1995366"/>
                <a:gd name="connsiteY5" fmla="*/ 1848379 h 2214406"/>
                <a:gd name="connsiteX6" fmla="*/ 997683 w 1995366"/>
                <a:gd name="connsiteY6" fmla="*/ 2214409 h 2214406"/>
                <a:gd name="connsiteX7" fmla="*/ 256511 w 1995366"/>
                <a:gd name="connsiteY7" fmla="*/ 1848378 h 2214406"/>
                <a:gd name="connsiteX8" fmla="*/ 1 w 1995366"/>
                <a:gd name="connsiteY8" fmla="*/ 1107205 h 2214406"/>
                <a:gd name="connsiteX9" fmla="*/ 0 w 1995366"/>
                <a:gd name="connsiteY9" fmla="*/ 1107203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95366" h="2214406">
                  <a:moveTo>
                    <a:pt x="0" y="1107203"/>
                  </a:moveTo>
                  <a:cubicBezTo>
                    <a:pt x="0" y="833449"/>
                    <a:pt x="91385" y="569401"/>
                    <a:pt x="256512" y="366031"/>
                  </a:cubicBezTo>
                  <a:cubicBezTo>
                    <a:pt x="445702" y="133025"/>
                    <a:pt x="715063" y="1"/>
                    <a:pt x="997685" y="1"/>
                  </a:cubicBezTo>
                  <a:cubicBezTo>
                    <a:pt x="1280307" y="1"/>
                    <a:pt x="1549668" y="133027"/>
                    <a:pt x="1738857" y="366033"/>
                  </a:cubicBezTo>
                  <a:cubicBezTo>
                    <a:pt x="1903984" y="569403"/>
                    <a:pt x="1995367" y="833452"/>
                    <a:pt x="1995367" y="1107206"/>
                  </a:cubicBezTo>
                  <a:cubicBezTo>
                    <a:pt x="1995367" y="1380960"/>
                    <a:pt x="1903983" y="1645008"/>
                    <a:pt x="1738856" y="1848379"/>
                  </a:cubicBezTo>
                  <a:cubicBezTo>
                    <a:pt x="1549666" y="2081385"/>
                    <a:pt x="1280305" y="2214410"/>
                    <a:pt x="997683" y="2214409"/>
                  </a:cubicBezTo>
                  <a:cubicBezTo>
                    <a:pt x="715061" y="2214409"/>
                    <a:pt x="445700" y="2081384"/>
                    <a:pt x="256511" y="1848378"/>
                  </a:cubicBezTo>
                  <a:cubicBezTo>
                    <a:pt x="91384" y="1645008"/>
                    <a:pt x="1" y="1380959"/>
                    <a:pt x="1" y="1107205"/>
                  </a:cubicBezTo>
                  <a:cubicBezTo>
                    <a:pt x="1" y="1107204"/>
                    <a:pt x="0" y="1107204"/>
                    <a:pt x="0" y="110720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-2250323"/>
                <a:satOff val="0"/>
                <a:lumOff val="8236"/>
                <a:alphaOff val="0"/>
              </a:schemeClr>
            </a:fillRef>
            <a:effectRef idx="0">
              <a:schemeClr val="accent4">
                <a:alpha val="50000"/>
                <a:hueOff val="-2250323"/>
                <a:satOff val="0"/>
                <a:lumOff val="8236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12535" tIns="344612" rIns="312535" bIns="344612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err="1" smtClean="0"/>
                <a:t>Физкультурно-</a:t>
              </a:r>
              <a:r>
                <a:rPr lang="ru-RU" sz="2000" kern="1200" baseline="0" dirty="0" err="1" smtClean="0"/>
                <a:t>оздоровительне</a:t>
              </a:r>
              <a:r>
                <a:rPr lang="ru-RU" sz="2000" kern="1200" baseline="0" dirty="0" smtClean="0"/>
                <a:t> мероприятия</a:t>
              </a:r>
              <a:endParaRPr lang="ru-RU" sz="2000" kern="1200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315152" y="4581128"/>
              <a:ext cx="2456025" cy="1728192"/>
            </a:xfrm>
            <a:custGeom>
              <a:avLst/>
              <a:gdLst>
                <a:gd name="connsiteX0" fmla="*/ 0 w 2240854"/>
                <a:gd name="connsiteY0" fmla="*/ 627624 h 1255247"/>
                <a:gd name="connsiteX1" fmla="*/ 572861 w 2240854"/>
                <a:gd name="connsiteY1" fmla="*/ 80058 h 1255247"/>
                <a:gd name="connsiteX2" fmla="*/ 1120428 w 2240854"/>
                <a:gd name="connsiteY2" fmla="*/ 2 h 1255247"/>
                <a:gd name="connsiteX3" fmla="*/ 1667996 w 2240854"/>
                <a:gd name="connsiteY3" fmla="*/ 80059 h 1255247"/>
                <a:gd name="connsiteX4" fmla="*/ 2240855 w 2240854"/>
                <a:gd name="connsiteY4" fmla="*/ 627628 h 1255247"/>
                <a:gd name="connsiteX5" fmla="*/ 1667995 w 2240854"/>
                <a:gd name="connsiteY5" fmla="*/ 1175195 h 1255247"/>
                <a:gd name="connsiteX6" fmla="*/ 1120428 w 2240854"/>
                <a:gd name="connsiteY6" fmla="*/ 1255252 h 1255247"/>
                <a:gd name="connsiteX7" fmla="*/ 572860 w 2240854"/>
                <a:gd name="connsiteY7" fmla="*/ 1175195 h 1255247"/>
                <a:gd name="connsiteX8" fmla="*/ 1 w 2240854"/>
                <a:gd name="connsiteY8" fmla="*/ 627627 h 1255247"/>
                <a:gd name="connsiteX9" fmla="*/ 0 w 2240854"/>
                <a:gd name="connsiteY9" fmla="*/ 627624 h 125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40854" h="1255247">
                  <a:moveTo>
                    <a:pt x="0" y="627624"/>
                  </a:moveTo>
                  <a:cubicBezTo>
                    <a:pt x="1" y="400482"/>
                    <a:pt x="219092" y="191065"/>
                    <a:pt x="572861" y="80058"/>
                  </a:cubicBezTo>
                  <a:cubicBezTo>
                    <a:pt x="740148" y="27566"/>
                    <a:pt x="928684" y="1"/>
                    <a:pt x="1120428" y="2"/>
                  </a:cubicBezTo>
                  <a:cubicBezTo>
                    <a:pt x="1312173" y="2"/>
                    <a:pt x="1500709" y="27567"/>
                    <a:pt x="1667996" y="80059"/>
                  </a:cubicBezTo>
                  <a:cubicBezTo>
                    <a:pt x="2021766" y="191067"/>
                    <a:pt x="2240856" y="400485"/>
                    <a:pt x="2240855" y="627628"/>
                  </a:cubicBezTo>
                  <a:cubicBezTo>
                    <a:pt x="2240855" y="854771"/>
                    <a:pt x="2021765" y="1064188"/>
                    <a:pt x="1667995" y="1175195"/>
                  </a:cubicBezTo>
                  <a:cubicBezTo>
                    <a:pt x="1500708" y="1227687"/>
                    <a:pt x="1312172" y="1255252"/>
                    <a:pt x="1120428" y="1255252"/>
                  </a:cubicBezTo>
                  <a:cubicBezTo>
                    <a:pt x="928683" y="1255252"/>
                    <a:pt x="740147" y="1227687"/>
                    <a:pt x="572860" y="1175195"/>
                  </a:cubicBezTo>
                  <a:cubicBezTo>
                    <a:pt x="219090" y="1064187"/>
                    <a:pt x="0" y="854770"/>
                    <a:pt x="1" y="627627"/>
                  </a:cubicBezTo>
                  <a:cubicBezTo>
                    <a:pt x="1" y="627626"/>
                    <a:pt x="0" y="627625"/>
                    <a:pt x="0" y="627624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-3375485"/>
                <a:satOff val="0"/>
                <a:lumOff val="12353"/>
                <a:alphaOff val="0"/>
              </a:schemeClr>
            </a:fillRef>
            <a:effectRef idx="0">
              <a:schemeClr val="accent4">
                <a:alpha val="50000"/>
                <a:hueOff val="-3375485"/>
                <a:satOff val="0"/>
                <a:lumOff val="12353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51026" tIns="206687" rIns="351026" bIns="206687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Спортивные соревнования</a:t>
              </a:r>
              <a:endParaRPr lang="ru-RU" sz="1800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 flipH="1">
              <a:off x="1426967" y="2708920"/>
              <a:ext cx="2200934" cy="2214419"/>
            </a:xfrm>
            <a:custGeom>
              <a:avLst/>
              <a:gdLst>
                <a:gd name="connsiteX0" fmla="*/ 0 w 1899829"/>
                <a:gd name="connsiteY0" fmla="*/ 1107210 h 2214419"/>
                <a:gd name="connsiteX1" fmla="*/ 228969 w 1899829"/>
                <a:gd name="connsiteY1" fmla="*/ 386263 h 2214419"/>
                <a:gd name="connsiteX2" fmla="*/ 949917 w 1899829"/>
                <a:gd name="connsiteY2" fmla="*/ 1 h 2214419"/>
                <a:gd name="connsiteX3" fmla="*/ 1670863 w 1899829"/>
                <a:gd name="connsiteY3" fmla="*/ 386265 h 2214419"/>
                <a:gd name="connsiteX4" fmla="*/ 1899830 w 1899829"/>
                <a:gd name="connsiteY4" fmla="*/ 1107212 h 2214419"/>
                <a:gd name="connsiteX5" fmla="*/ 1670862 w 1899829"/>
                <a:gd name="connsiteY5" fmla="*/ 1828159 h 2214419"/>
                <a:gd name="connsiteX6" fmla="*/ 949915 w 1899829"/>
                <a:gd name="connsiteY6" fmla="*/ 2214422 h 2214419"/>
                <a:gd name="connsiteX7" fmla="*/ 228968 w 1899829"/>
                <a:gd name="connsiteY7" fmla="*/ 1828158 h 2214419"/>
                <a:gd name="connsiteX8" fmla="*/ 0 w 1899829"/>
                <a:gd name="connsiteY8" fmla="*/ 1107211 h 2214419"/>
                <a:gd name="connsiteX9" fmla="*/ 0 w 1899829"/>
                <a:gd name="connsiteY9" fmla="*/ 1107210 h 2214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9829" h="2214419">
                  <a:moveTo>
                    <a:pt x="0" y="1107210"/>
                  </a:moveTo>
                  <a:cubicBezTo>
                    <a:pt x="0" y="842732"/>
                    <a:pt x="81222" y="586991"/>
                    <a:pt x="228969" y="386263"/>
                  </a:cubicBezTo>
                  <a:cubicBezTo>
                    <a:pt x="409434" y="141085"/>
                    <a:pt x="672764" y="0"/>
                    <a:pt x="949917" y="1"/>
                  </a:cubicBezTo>
                  <a:cubicBezTo>
                    <a:pt x="1227069" y="1"/>
                    <a:pt x="1490399" y="141087"/>
                    <a:pt x="1670863" y="386265"/>
                  </a:cubicBezTo>
                  <a:cubicBezTo>
                    <a:pt x="1818609" y="586993"/>
                    <a:pt x="1899831" y="842735"/>
                    <a:pt x="1899830" y="1107212"/>
                  </a:cubicBezTo>
                  <a:cubicBezTo>
                    <a:pt x="1899830" y="1371690"/>
                    <a:pt x="1818608" y="1627431"/>
                    <a:pt x="1670862" y="1828159"/>
                  </a:cubicBezTo>
                  <a:cubicBezTo>
                    <a:pt x="1490397" y="2073337"/>
                    <a:pt x="1227067" y="2214422"/>
                    <a:pt x="949915" y="2214422"/>
                  </a:cubicBezTo>
                  <a:cubicBezTo>
                    <a:pt x="672763" y="2214422"/>
                    <a:pt x="409433" y="2073337"/>
                    <a:pt x="228968" y="1828158"/>
                  </a:cubicBezTo>
                  <a:cubicBezTo>
                    <a:pt x="81222" y="1627430"/>
                    <a:pt x="0" y="1371688"/>
                    <a:pt x="0" y="1107211"/>
                  </a:cubicBezTo>
                  <a:lnTo>
                    <a:pt x="0" y="110721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-4500646"/>
                <a:satOff val="0"/>
                <a:lumOff val="16471"/>
                <a:alphaOff val="0"/>
              </a:schemeClr>
            </a:fillRef>
            <a:effectRef idx="0">
              <a:schemeClr val="accent4">
                <a:alpha val="50000"/>
                <a:hueOff val="-4500646"/>
                <a:satOff val="0"/>
                <a:lumOff val="16471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98544" tIns="344614" rIns="298544" bIns="344614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i="0" kern="1200" dirty="0" smtClean="0"/>
                <a:t>урок</a:t>
              </a:r>
              <a:r>
                <a:rPr lang="ru-RU" sz="2000" b="1" i="0" kern="1200" dirty="0" smtClean="0"/>
                <a:t> </a:t>
              </a:r>
              <a:r>
                <a:rPr lang="ru-RU" sz="2000" b="0" i="0" kern="1200" dirty="0" smtClean="0"/>
                <a:t>физической</a:t>
              </a:r>
              <a:r>
                <a:rPr lang="ru-RU" sz="2000" b="1" i="0" kern="1200" dirty="0" smtClean="0"/>
                <a:t> </a:t>
              </a:r>
              <a:r>
                <a:rPr lang="ru-RU" sz="2000" i="0" kern="1200" dirty="0" smtClean="0"/>
                <a:t>культуры</a:t>
              </a:r>
              <a:endParaRPr lang="ru-RU" sz="2000" kern="1200" dirty="0"/>
            </a:p>
          </p:txBody>
        </p:sp>
      </p:grpSp>
      <p:pic>
        <p:nvPicPr>
          <p:cNvPr id="13" name="Рисунок 12" descr="DSC_26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4725144"/>
            <a:ext cx="2592288" cy="21328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DSC_28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941167"/>
            <a:ext cx="2664296" cy="20882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DSC_24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764704"/>
            <a:ext cx="2664296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DSC_24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196752"/>
            <a:ext cx="2592288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</a:t>
            </a:r>
            <a:r>
              <a:rPr lang="ru-RU" u="sng" dirty="0" smtClean="0"/>
              <a:t>Развитие координационных и силовых способностей, гибкости, формирование правильной осанки.</a:t>
            </a:r>
          </a:p>
          <a:p>
            <a:r>
              <a:rPr lang="ru-RU" dirty="0" smtClean="0"/>
              <a:t>Совершенствование техники выполнения комбинации из акробатических элементов.</a:t>
            </a:r>
          </a:p>
          <a:p>
            <a:r>
              <a:rPr lang="ru-RU" dirty="0" err="1" smtClean="0"/>
              <a:t>Воспитывание</a:t>
            </a:r>
            <a:r>
              <a:rPr lang="ru-RU" dirty="0" smtClean="0"/>
              <a:t> силы воли, настойчивости.</a:t>
            </a:r>
          </a:p>
          <a:p>
            <a:r>
              <a:rPr lang="ru-RU" u="sng" dirty="0" smtClean="0"/>
              <a:t>Прививание потребности в здоровом образе жизни.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Цели 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Познакомить с понятием «правильная осанка» и правилами использования комплексов физических упражнений на формирование правильной осанки.</a:t>
            </a:r>
          </a:p>
          <a:p>
            <a:r>
              <a:rPr lang="ru-RU" dirty="0" smtClean="0"/>
              <a:t>Научить составлять и выполнять комплексы </a:t>
            </a:r>
            <a:r>
              <a:rPr lang="ru-RU" dirty="0" err="1" smtClean="0"/>
              <a:t>общеразвивающих</a:t>
            </a:r>
            <a:r>
              <a:rPr lang="ru-RU" dirty="0" smtClean="0"/>
              <a:t> упражнений на развитие силы, быстроты, гибкости и координации.</a:t>
            </a:r>
          </a:p>
          <a:p>
            <a:r>
              <a:rPr lang="ru-RU" dirty="0" smtClean="0"/>
              <a:t>Научить выполнять комплексы упражнений, направленно воздействующие на формирование правильной осанки.</a:t>
            </a:r>
          </a:p>
          <a:p>
            <a:r>
              <a:rPr lang="ru-RU" dirty="0" smtClean="0"/>
              <a:t>Научить выполнять простейшие акробатические и гимнастические упражнения и комбинации.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Задачи: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Ins="2592000"/>
          <a:lstStyle/>
          <a:p>
            <a:r>
              <a:rPr lang="ru-RU" dirty="0" smtClean="0"/>
              <a:t>группа упражнений направлена на развитие силы, гибкости и приобретение </a:t>
            </a:r>
          </a:p>
          <a:p>
            <a:pPr>
              <a:buNone/>
            </a:pPr>
            <a:r>
              <a:rPr lang="ru-RU" dirty="0" smtClean="0"/>
              <a:t>  специальных навыков и умений, необходимых для более быстрого освоения элементов акробатики учащимися младших классов.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Подготовительные и подводящие упражнения</a:t>
            </a:r>
            <a:endParaRPr lang="ru-RU" dirty="0"/>
          </a:p>
        </p:txBody>
      </p:sp>
      <p:pic>
        <p:nvPicPr>
          <p:cNvPr id="5" name="Рисунок 4" descr="DSC_24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03173">
            <a:off x="6235921" y="1552975"/>
            <a:ext cx="2276730" cy="14819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SC_21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64282">
            <a:off x="6238298" y="3326237"/>
            <a:ext cx="2261097" cy="15248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SC_26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25020">
            <a:off x="6090063" y="5049115"/>
            <a:ext cx="2379406" cy="15482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Выполнять их следует </a:t>
            </a:r>
          </a:p>
          <a:p>
            <a:pPr>
              <a:buNone/>
            </a:pPr>
            <a:r>
              <a:rPr lang="ru-RU" dirty="0" smtClean="0"/>
              <a:t>   в вводной части, урока</a:t>
            </a:r>
          </a:p>
          <a:p>
            <a:pPr>
              <a:buNone/>
            </a:pPr>
            <a:r>
              <a:rPr lang="ru-RU" dirty="0" smtClean="0"/>
              <a:t>   в разомкнутом строю, </a:t>
            </a:r>
          </a:p>
          <a:p>
            <a:pPr>
              <a:buNone/>
            </a:pPr>
            <a:r>
              <a:rPr lang="ru-RU" dirty="0" smtClean="0"/>
              <a:t>   одновременно всем классом, </a:t>
            </a:r>
          </a:p>
          <a:p>
            <a:pPr>
              <a:buNone/>
            </a:pPr>
            <a:r>
              <a:rPr lang="ru-RU" dirty="0" smtClean="0"/>
              <a:t>   добиваясь при этом </a:t>
            </a:r>
          </a:p>
          <a:p>
            <a:pPr>
              <a:buNone/>
            </a:pPr>
            <a:r>
              <a:rPr lang="ru-RU" dirty="0" smtClean="0"/>
              <a:t>   широкой амплитуды наклонов,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прогибаний</a:t>
            </a:r>
            <a:r>
              <a:rPr lang="ru-RU" dirty="0" smtClean="0"/>
              <a:t>, махов, </a:t>
            </a:r>
          </a:p>
          <a:p>
            <a:pPr>
              <a:buNone/>
            </a:pPr>
            <a:r>
              <a:rPr lang="ru-RU" dirty="0" smtClean="0"/>
              <a:t>   а также четких группировок </a:t>
            </a:r>
          </a:p>
          <a:p>
            <a:pPr>
              <a:buNone/>
            </a:pPr>
            <a:r>
              <a:rPr lang="ru-RU" dirty="0" smtClean="0"/>
              <a:t>   и отжиманий в упоре лежа.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Подготовительные и подводящие упражнения.</a:t>
            </a:r>
            <a:endParaRPr lang="ru-RU" dirty="0"/>
          </a:p>
        </p:txBody>
      </p:sp>
      <p:pic>
        <p:nvPicPr>
          <p:cNvPr id="4" name="Рисунок 3" descr="DSC_24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772816"/>
            <a:ext cx="2808312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DSC_25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4293096"/>
            <a:ext cx="2808312" cy="21839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Ins="2448000"/>
          <a:lstStyle/>
          <a:p>
            <a:r>
              <a:rPr lang="ru-RU" dirty="0" smtClean="0"/>
              <a:t>Выполняя упражнения, подводящие к перекатам и кувыркам, занимающиеся должны получить четкое представление о позах «группировка» и </a:t>
            </a:r>
          </a:p>
          <a:p>
            <a:pPr>
              <a:buNone/>
            </a:pPr>
            <a:r>
              <a:rPr lang="ru-RU" dirty="0" smtClean="0"/>
              <a:t>  «согнувшись» и о технике перекатов вперед и назад в этих позах.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Подготовительные и подводящие упражнения</a:t>
            </a:r>
            <a:endParaRPr lang="ru-RU" dirty="0"/>
          </a:p>
        </p:txBody>
      </p:sp>
      <p:pic>
        <p:nvPicPr>
          <p:cNvPr id="6" name="Рисунок 5" descr="DSC_21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57832">
            <a:off x="5292043" y="4075431"/>
            <a:ext cx="2378253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DSC_32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377020">
            <a:off x="5652120" y="1124744"/>
            <a:ext cx="2592288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 descr="DSC_32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422748">
            <a:off x="5984981" y="2556641"/>
            <a:ext cx="2520280" cy="18046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Группировка — положение с плотно согнутыми к груди ногами и наклоненной на грудь головой. Плотность группировки увеличивается за счет захвата кистями рук за середину голеней. В момент захвата колени следует развести так, чтобы подбородок оказался между ними.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Группировки.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DSC_22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4725144"/>
            <a:ext cx="2736736" cy="1886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SC_32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5" y="4725144"/>
            <a:ext cx="2808311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552</TotalTime>
  <Words>763</Words>
  <Application>Microsoft Office PowerPoint</Application>
  <PresentationFormat>Экран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   Гимнастика делает человека здоровым.   </vt:lpstr>
      <vt:lpstr>Гимнастика по Ожегову:</vt:lpstr>
      <vt:lpstr>Гимнастика в школе.</vt:lpstr>
      <vt:lpstr>Цели :</vt:lpstr>
      <vt:lpstr>Задачи: </vt:lpstr>
      <vt:lpstr>Подготовительные и подводящие упражнения</vt:lpstr>
      <vt:lpstr>Подготовительные и подводящие упражнения.</vt:lpstr>
      <vt:lpstr>Подготовительные и подводящие упражнения</vt:lpstr>
      <vt:lpstr> Группировки. </vt:lpstr>
      <vt:lpstr>  Перекаты в группировке.   </vt:lpstr>
      <vt:lpstr>     Поза согнувшись. </vt:lpstr>
      <vt:lpstr>Поза согнувшись</vt:lpstr>
      <vt:lpstr> Основные упражнения. </vt:lpstr>
      <vt:lpstr>Основные упражнения.</vt:lpstr>
      <vt:lpstr>Основные упражнения.</vt:lpstr>
      <vt:lpstr>Здоровому все здорово.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 с элементами акробатики на уроках физической культуры в начальной школе</dc:title>
  <dc:creator>Ольга</dc:creator>
  <cp:lastModifiedBy>Ivan</cp:lastModifiedBy>
  <cp:revision>56</cp:revision>
  <dcterms:created xsi:type="dcterms:W3CDTF">2012-11-29T11:31:11Z</dcterms:created>
  <dcterms:modified xsi:type="dcterms:W3CDTF">2017-09-20T16:27:50Z</dcterms:modified>
</cp:coreProperties>
</file>